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2" r:id="rId3"/>
    <p:sldId id="263" r:id="rId4"/>
    <p:sldId id="257" r:id="rId5"/>
    <p:sldId id="258" r:id="rId6"/>
    <p:sldId id="259" r:id="rId7"/>
    <p:sldId id="264" r:id="rId8"/>
    <p:sldId id="260" r:id="rId9"/>
    <p:sldId id="261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500"/>
    <a:srgbClr val="FF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9E808-553D-4929-9E59-0F2DCBD1AD65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6D13D-29EA-4FBD-A14A-F4E0886036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185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1805A-9994-4AD1-BF29-99C11B672B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A9446F-A70A-49CE-97A3-3233025957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268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67FA7D-280C-4510-9EE2-A8169864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Русское словесное ударение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D65C24-6CEA-4248-8E82-CD608C29E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Минимальная звуковая единица речевого потока - СЛОГ.</a:t>
            </a:r>
          </a:p>
          <a:p>
            <a:r>
              <a:rPr lang="ru-RU" dirty="0"/>
              <a:t>Слово может состоять из 1, 2 или нескольких слогов.</a:t>
            </a:r>
          </a:p>
          <a:p>
            <a:r>
              <a:rPr lang="ru-RU" dirty="0"/>
              <a:t>Более сильное произношение, выделение 1 слога в слове называется </a:t>
            </a:r>
            <a:r>
              <a:rPr lang="ru-RU" u="sng" dirty="0"/>
              <a:t>словесным ударением</a:t>
            </a:r>
            <a:r>
              <a:rPr lang="ru-RU" dirty="0"/>
              <a:t>.</a:t>
            </a:r>
          </a:p>
          <a:p>
            <a:r>
              <a:rPr lang="ru-RU" dirty="0"/>
              <a:t>Русское словесное ударение зависит от силы выдоха и является силовым, динамическим.</a:t>
            </a:r>
          </a:p>
          <a:p>
            <a:r>
              <a:rPr lang="ru-RU" dirty="0"/>
              <a:t>Русское словесное ударение является разноместным, т.е. оно может встречаться на любом слоге слова (</a:t>
            </a:r>
            <a:r>
              <a:rPr lang="ru-RU" dirty="0" err="1"/>
              <a:t>кОмната</a:t>
            </a:r>
            <a:r>
              <a:rPr lang="ru-RU" dirty="0"/>
              <a:t>, </a:t>
            </a:r>
            <a:r>
              <a:rPr lang="ru-RU" dirty="0" err="1"/>
              <a:t>стенА</a:t>
            </a:r>
            <a:r>
              <a:rPr lang="ru-RU" dirty="0"/>
              <a:t>, </a:t>
            </a:r>
            <a:r>
              <a:rPr lang="ru-RU" dirty="0" err="1"/>
              <a:t>сорОка</a:t>
            </a:r>
            <a:r>
              <a:rPr lang="ru-RU" dirty="0"/>
              <a:t>).</a:t>
            </a:r>
          </a:p>
          <a:p>
            <a:r>
              <a:rPr lang="ru-RU" dirty="0"/>
              <a:t>Русское ударение подвижное (</a:t>
            </a:r>
            <a:r>
              <a:rPr lang="ru-RU" dirty="0" err="1"/>
              <a:t>окнО</a:t>
            </a:r>
            <a:r>
              <a:rPr lang="ru-RU" dirty="0"/>
              <a:t> – Окна, </a:t>
            </a:r>
            <a:r>
              <a:rPr lang="ru-RU" dirty="0" err="1"/>
              <a:t>стОл</a:t>
            </a:r>
            <a:r>
              <a:rPr lang="ru-RU" dirty="0"/>
              <a:t> - </a:t>
            </a:r>
            <a:r>
              <a:rPr lang="ru-RU" dirty="0" err="1"/>
              <a:t>столЫ</a:t>
            </a:r>
            <a:r>
              <a:rPr lang="ru-RU" dirty="0"/>
              <a:t>).</a:t>
            </a:r>
          </a:p>
          <a:p>
            <a:r>
              <a:rPr lang="ru-RU" dirty="0"/>
              <a:t>Служебные слова и частицы обычно не имеют ударения и фонетически примыкают к самостоятельным словам. Проклитики и энклитики (</a:t>
            </a:r>
            <a:r>
              <a:rPr lang="ru-RU" dirty="0" err="1"/>
              <a:t>под_окном</a:t>
            </a:r>
            <a:r>
              <a:rPr lang="ru-RU" dirty="0"/>
              <a:t>, </a:t>
            </a:r>
            <a:r>
              <a:rPr lang="ru-RU" dirty="0" err="1"/>
              <a:t>мать_и_дочь</a:t>
            </a:r>
            <a:r>
              <a:rPr lang="ru-RU" dirty="0"/>
              <a:t>, </a:t>
            </a:r>
            <a:r>
              <a:rPr lang="ru-RU" dirty="0" err="1"/>
              <a:t>Маша_же</a:t>
            </a:r>
            <a:r>
              <a:rPr lang="ru-RU" dirty="0"/>
              <a:t> </a:t>
            </a:r>
            <a:r>
              <a:rPr lang="ru-RU" dirty="0" err="1"/>
              <a:t>не_взяла</a:t>
            </a:r>
            <a:r>
              <a:rPr lang="ru-RU" dirty="0"/>
              <a:t> книги </a:t>
            </a:r>
            <a:r>
              <a:rPr lang="ru-RU" dirty="0" err="1"/>
              <a:t>в_библиотеке</a:t>
            </a:r>
            <a:r>
              <a:rPr lang="ru-RU" dirty="0"/>
              <a:t>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265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2C0BA-F1D0-43F0-B9F2-E26C1027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F6AC92D7-DD65-4570-906A-5C021A6E6B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568951" cy="6394722"/>
          </a:xfrm>
        </p:spPr>
      </p:pic>
    </p:spTree>
    <p:extLst>
      <p:ext uri="{BB962C8B-B14F-4D97-AF65-F5344CB8AC3E}">
        <p14:creationId xmlns:p14="http://schemas.microsoft.com/office/powerpoint/2010/main" val="55400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6BA298-DED4-4A91-B836-3F2923274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Слогоделение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91374F-97C4-4093-8E10-A2F06C6D9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129872"/>
          </a:xfrm>
        </p:spPr>
        <p:txBody>
          <a:bodyPr>
            <a:normAutofit/>
          </a:bodyPr>
          <a:lstStyle/>
          <a:p>
            <a:r>
              <a:rPr lang="ru-RU" dirty="0"/>
              <a:t>СЛОГ как основная звуковая единица РЯ строится по закону восходящей звучности: в пределах СЛОГА звуки располагаются от наименее звучного к наиболее звучному.</a:t>
            </a:r>
          </a:p>
          <a:p>
            <a:r>
              <a:rPr lang="ru-RU" dirty="0"/>
              <a:t>СЛОГОРАЗДЕЛ происходит в месте наибольшего спада звучности.</a:t>
            </a:r>
          </a:p>
          <a:p>
            <a:r>
              <a:rPr lang="ru-RU" dirty="0"/>
              <a:t>ШКАЛА ЗВУЧНОСТИ: 1. гласные, 2. сонорные, 3. звонкие согласные, 4. глухие согласные.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657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A967EC-19FD-489E-B6C2-90074BC2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Слогораздел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9F3C86-68CF-465E-82E9-203954B88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Расположение сочетаний согласных при слогоразделе: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ru-RU" sz="3000" dirty="0">
                <a:solidFill>
                  <a:prstClr val="black"/>
                </a:solidFill>
                <a:latin typeface="Calibri"/>
              </a:rPr>
              <a:t>сочетание шумных согласных между гласными отходит к последующему слогу: про-</a:t>
            </a:r>
            <a:r>
              <a:rPr lang="ru-RU" sz="3000" b="1" dirty="0">
                <a:solidFill>
                  <a:srgbClr val="FF0000"/>
                </a:solidFill>
                <a:latin typeface="Calibri"/>
              </a:rPr>
              <a:t>ст</a:t>
            </a:r>
            <a:r>
              <a:rPr lang="ru-RU" sz="3000" dirty="0">
                <a:solidFill>
                  <a:prstClr val="black"/>
                </a:solidFill>
                <a:latin typeface="Calibri"/>
              </a:rPr>
              <a:t>ой, </a:t>
            </a:r>
            <a:r>
              <a:rPr lang="ru-RU" sz="3000" dirty="0" err="1">
                <a:solidFill>
                  <a:prstClr val="black"/>
                </a:solidFill>
                <a:latin typeface="Calibri"/>
              </a:rPr>
              <a:t>зве-</a:t>
            </a:r>
            <a:r>
              <a:rPr lang="ru-RU" sz="3000" b="1" dirty="0" err="1">
                <a:solidFill>
                  <a:srgbClr val="FF0000"/>
                </a:solidFill>
                <a:latin typeface="Calibri"/>
              </a:rPr>
              <a:t>зд</a:t>
            </a:r>
            <a:r>
              <a:rPr lang="ru-RU" sz="3000" dirty="0" err="1">
                <a:solidFill>
                  <a:prstClr val="black"/>
                </a:solidFill>
                <a:latin typeface="Calibri"/>
              </a:rPr>
              <a:t>а</a:t>
            </a:r>
            <a:r>
              <a:rPr lang="ru-RU" sz="30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ru-RU" sz="3000" dirty="0" err="1">
                <a:solidFill>
                  <a:prstClr val="black"/>
                </a:solidFill>
                <a:latin typeface="Calibri"/>
              </a:rPr>
              <a:t>ло-</a:t>
            </a:r>
            <a:r>
              <a:rPr lang="ru-RU" sz="3000" b="1" dirty="0" err="1">
                <a:solidFill>
                  <a:srgbClr val="FF0000"/>
                </a:solidFill>
                <a:latin typeface="Calibri"/>
              </a:rPr>
              <a:t>дк</a:t>
            </a:r>
            <a:r>
              <a:rPr lang="ru-RU" sz="3000" dirty="0" err="1">
                <a:solidFill>
                  <a:prstClr val="black"/>
                </a:solidFill>
                <a:latin typeface="Calibri"/>
              </a:rPr>
              <a:t>а</a:t>
            </a:r>
            <a:r>
              <a:rPr lang="ru-RU" sz="3000" dirty="0">
                <a:solidFill>
                  <a:prstClr val="black"/>
                </a:solidFill>
                <a:latin typeface="Calibri"/>
              </a:rPr>
              <a:t>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Сочетание шумного согласного с сонорным между гласными отходит к последующему слогу: до-</a:t>
            </a:r>
            <a:r>
              <a:rPr kumimoji="0" lang="ru-RU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бр</a:t>
            </a:r>
            <a:r>
              <a:rPr kumimoji="0" lang="ru-RU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ru-RU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ве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</a:t>
            </a: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сн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а, </a:t>
            </a:r>
            <a:r>
              <a:rPr kumimoji="0" lang="ru-RU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ве-</a:t>
            </a:r>
            <a:r>
              <a:rPr kumimoji="0" lang="ru-RU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сл</a:t>
            </a:r>
            <a:r>
              <a:rPr kumimoji="0" lang="ru-RU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до-</a:t>
            </a:r>
            <a:r>
              <a:rPr kumimoji="0" lang="ru-RU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гм</a:t>
            </a:r>
            <a:r>
              <a:rPr kumimoji="0" lang="ru-RU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ru-RU" sz="3000" dirty="0">
                <a:solidFill>
                  <a:prstClr val="black"/>
                </a:solidFill>
                <a:latin typeface="Calibri"/>
              </a:rPr>
              <a:t>Сочетание сонорного  согласного с шумным между гласными имеет слогораздел внутри этого сочетания: па</a:t>
            </a:r>
            <a:r>
              <a:rPr lang="ru-RU" sz="3000" b="1" dirty="0">
                <a:solidFill>
                  <a:srgbClr val="FF0000"/>
                </a:solidFill>
                <a:latin typeface="Calibri"/>
              </a:rPr>
              <a:t>р-т</a:t>
            </a:r>
            <a:r>
              <a:rPr lang="ru-RU" sz="3000" dirty="0">
                <a:solidFill>
                  <a:prstClr val="black"/>
                </a:solidFill>
                <a:latin typeface="Calibri"/>
              </a:rPr>
              <a:t>а, ко</a:t>
            </a:r>
            <a:r>
              <a:rPr lang="ru-RU" sz="3000" b="1" dirty="0">
                <a:solidFill>
                  <a:srgbClr val="FF0000"/>
                </a:solidFill>
                <a:latin typeface="Calibri"/>
              </a:rPr>
              <a:t>л-б</a:t>
            </a:r>
            <a:r>
              <a:rPr lang="ru-RU" sz="3000" dirty="0">
                <a:solidFill>
                  <a:prstClr val="black"/>
                </a:solidFill>
                <a:latin typeface="Calibri"/>
              </a:rPr>
              <a:t>а, ло</a:t>
            </a:r>
            <a:r>
              <a:rPr lang="ru-RU" sz="3000" b="1" dirty="0">
                <a:solidFill>
                  <a:srgbClr val="FF0000"/>
                </a:solidFill>
                <a:latin typeface="Calibri"/>
              </a:rPr>
              <a:t>м-к</a:t>
            </a:r>
            <a:r>
              <a:rPr lang="ru-RU" sz="3000" dirty="0">
                <a:solidFill>
                  <a:prstClr val="black"/>
                </a:solidFill>
                <a:latin typeface="Calibri"/>
              </a:rPr>
              <a:t>ий, </a:t>
            </a:r>
            <a:r>
              <a:rPr lang="ru-RU" sz="3000" dirty="0" err="1">
                <a:solidFill>
                  <a:prstClr val="black"/>
                </a:solidFill>
                <a:latin typeface="Calibri"/>
              </a:rPr>
              <a:t>бро</a:t>
            </a:r>
            <a:r>
              <a:rPr lang="ru-RU" sz="3000" b="1" dirty="0" err="1">
                <a:solidFill>
                  <a:srgbClr val="FF0000"/>
                </a:solidFill>
                <a:latin typeface="Calibri"/>
              </a:rPr>
              <a:t>н</a:t>
            </a:r>
            <a:r>
              <a:rPr lang="ru-RU" sz="3000" b="1" dirty="0">
                <a:solidFill>
                  <a:srgbClr val="FF0000"/>
                </a:solidFill>
                <a:latin typeface="Calibri"/>
              </a:rPr>
              <a:t>-з</a:t>
            </a:r>
            <a:r>
              <a:rPr lang="ru-RU" sz="3000" dirty="0">
                <a:solidFill>
                  <a:prstClr val="black"/>
                </a:solidFill>
                <a:latin typeface="Calibri"/>
              </a:rPr>
              <a:t>а;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Сочетание звука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[j]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с шумным или сонорным между гласными имеет слогораздел внутри этого сочетания, т.к.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[j]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является более звучным, чем даже сонорный: ле</a:t>
            </a: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й-к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а, во</a:t>
            </a: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й-д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ем, та</a:t>
            </a: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й-н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а, са</a:t>
            </a: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й-</a:t>
            </a:r>
            <a:r>
              <a:rPr kumimoji="0" lang="ru-RU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</a:t>
            </a:r>
            <a:r>
              <a:rPr kumimoji="0" lang="ru-RU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ru-RU" sz="3000" dirty="0">
                <a:solidFill>
                  <a:prstClr val="black"/>
                </a:solidFill>
                <a:latin typeface="Calibri"/>
              </a:rPr>
              <a:t>Сочетание сонорных согласных между гласными отходит к последующему слогу: ко-</a:t>
            </a:r>
            <a:r>
              <a:rPr lang="ru-RU" sz="3000" b="1" dirty="0" err="1">
                <a:solidFill>
                  <a:srgbClr val="FF0000"/>
                </a:solidFill>
                <a:latin typeface="Calibri"/>
              </a:rPr>
              <a:t>рм</a:t>
            </a:r>
            <a:r>
              <a:rPr lang="ru-RU" sz="3000" dirty="0" err="1">
                <a:solidFill>
                  <a:prstClr val="black"/>
                </a:solidFill>
                <a:latin typeface="Calibri"/>
              </a:rPr>
              <a:t>а</a:t>
            </a:r>
            <a:r>
              <a:rPr lang="ru-RU" sz="3000" dirty="0">
                <a:solidFill>
                  <a:prstClr val="black"/>
                </a:solidFill>
                <a:latin typeface="Calibri"/>
              </a:rPr>
              <a:t>, то-</a:t>
            </a:r>
            <a:r>
              <a:rPr lang="ru-RU" sz="3000" b="1" dirty="0" err="1">
                <a:solidFill>
                  <a:srgbClr val="FF0000"/>
                </a:solidFill>
                <a:latin typeface="Calibri"/>
              </a:rPr>
              <a:t>мн</a:t>
            </a:r>
            <a:r>
              <a:rPr lang="ru-RU" sz="3000" dirty="0" err="1">
                <a:solidFill>
                  <a:prstClr val="black"/>
                </a:solidFill>
                <a:latin typeface="Calibri"/>
              </a:rPr>
              <a:t>ый</a:t>
            </a:r>
            <a:r>
              <a:rPr lang="ru-RU" sz="3000" dirty="0">
                <a:solidFill>
                  <a:prstClr val="black"/>
                </a:solidFill>
                <a:latin typeface="Calibri"/>
              </a:rPr>
              <a:t>.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717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F454D0-1966-4B42-8D18-226B3DAAC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Слогораздел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3E6D18-494E-4B63-958A-B3946ABCA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Связан и с </a:t>
            </a:r>
            <a:r>
              <a:rPr lang="ru-RU" sz="4000" u="sng" dirty="0"/>
              <a:t>морфологическим  членением слова</a:t>
            </a:r>
            <a:r>
              <a:rPr lang="ru-RU" sz="4000" dirty="0"/>
              <a:t>: он зависит от стыка морфем и характера этого стыка, т.е. приходится ли слогораздел на стык приставки и корня, корня и суффикса.</a:t>
            </a:r>
          </a:p>
        </p:txBody>
      </p:sp>
    </p:spTree>
    <p:extLst>
      <p:ext uri="{BB962C8B-B14F-4D97-AF65-F5344CB8AC3E}">
        <p14:creationId xmlns:p14="http://schemas.microsoft.com/office/powerpoint/2010/main" val="292214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3BDF0-FFD3-4893-B2FF-7D184EF9F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AAFCA28-7D62-4F2F-8E30-A0B401DAD0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507287" cy="6466730"/>
          </a:xfrm>
        </p:spPr>
      </p:pic>
    </p:spTree>
    <p:extLst>
      <p:ext uri="{BB962C8B-B14F-4D97-AF65-F5344CB8AC3E}">
        <p14:creationId xmlns:p14="http://schemas.microsoft.com/office/powerpoint/2010/main" val="825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72A7DF-835C-45C3-A78A-6D425E8A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2B4DABA-3FF3-42AD-AC9D-0D058A20A8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4638"/>
            <a:ext cx="8496944" cy="6308724"/>
          </a:xfrm>
        </p:spPr>
      </p:pic>
    </p:spTree>
    <p:extLst>
      <p:ext uri="{BB962C8B-B14F-4D97-AF65-F5344CB8AC3E}">
        <p14:creationId xmlns:p14="http://schemas.microsoft.com/office/powerpoint/2010/main" val="164895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3540E1-B37B-4D8F-B7CD-B7046EB59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Гласные звуки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EEA033-4039-40F4-AFF1-ECAB73ED0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- это звуки речи, образуемые свободным проходом воздушной струи через голосовые связки, состоящие главным образом из голоса при почти полном отсутствии шума.</a:t>
            </a:r>
          </a:p>
        </p:txBody>
      </p:sp>
    </p:spTree>
    <p:extLst>
      <p:ext uri="{BB962C8B-B14F-4D97-AF65-F5344CB8AC3E}">
        <p14:creationId xmlns:p14="http://schemas.microsoft.com/office/powerpoint/2010/main" val="275392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844618-889D-4733-86E6-9A291A3B6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36FDDC0-0EA6-44C3-B56F-6A3FC884AD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363271" cy="6034681"/>
          </a:xfrm>
        </p:spPr>
      </p:pic>
    </p:spTree>
    <p:extLst>
      <p:ext uri="{BB962C8B-B14F-4D97-AF65-F5344CB8AC3E}">
        <p14:creationId xmlns:p14="http://schemas.microsoft.com/office/powerpoint/2010/main" val="54007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5132B2-6629-4649-B686-9CF323C54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Согласные звуки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3378DF-49BA-4EA0-8CA2-24F02141E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4000" dirty="0"/>
              <a:t>это звуки речи, состоящие </a:t>
            </a:r>
          </a:p>
          <a:p>
            <a:r>
              <a:rPr lang="ru-RU" sz="4000" dirty="0"/>
              <a:t>или из одного шума, </a:t>
            </a:r>
          </a:p>
          <a:p>
            <a:r>
              <a:rPr lang="ru-RU" sz="4000" dirty="0"/>
              <a:t>или из голоса и шума, </a:t>
            </a:r>
          </a:p>
          <a:p>
            <a:pPr marL="0" indent="0">
              <a:buNone/>
            </a:pPr>
            <a:r>
              <a:rPr lang="ru-RU" sz="4000" dirty="0"/>
              <a:t>который образуется в органах произношения, где выдыхаемая из легких струя воздуха встречает различные преграды (смыкание губ или сближение губ, языка и нёба и др. – шумовой источник). </a:t>
            </a:r>
          </a:p>
        </p:txBody>
      </p:sp>
    </p:spTree>
    <p:extLst>
      <p:ext uri="{BB962C8B-B14F-4D97-AF65-F5344CB8AC3E}">
        <p14:creationId xmlns:p14="http://schemas.microsoft.com/office/powerpoint/2010/main" val="12764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915243-3C60-4ECE-B510-8854130D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1891E8F-2741-448F-BFE4-671ED1CF42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363271" cy="6466730"/>
          </a:xfrm>
        </p:spPr>
      </p:pic>
    </p:spTree>
    <p:extLst>
      <p:ext uri="{BB962C8B-B14F-4D97-AF65-F5344CB8AC3E}">
        <p14:creationId xmlns:p14="http://schemas.microsoft.com/office/powerpoint/2010/main" val="180068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B14F42-E2F4-4350-A5D5-258A24A22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C435226-31C1-4FE8-833B-32FD657104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638"/>
            <a:ext cx="8892480" cy="6394722"/>
          </a:xfrm>
        </p:spPr>
      </p:pic>
    </p:spTree>
    <p:extLst>
      <p:ext uri="{BB962C8B-B14F-4D97-AF65-F5344CB8AC3E}">
        <p14:creationId xmlns:p14="http://schemas.microsoft.com/office/powerpoint/2010/main" val="2980456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94F2BD-7D1A-42BF-9650-335114A55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3EAEFCB-A184-4C8D-8C00-E68A833209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8568952" cy="6394722"/>
          </a:xfrm>
        </p:spPr>
      </p:pic>
    </p:spTree>
    <p:extLst>
      <p:ext uri="{BB962C8B-B14F-4D97-AF65-F5344CB8AC3E}">
        <p14:creationId xmlns:p14="http://schemas.microsoft.com/office/powerpoint/2010/main" val="14140008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</TotalTime>
  <Words>409</Words>
  <Application>Microsoft Office PowerPoint</Application>
  <PresentationFormat>Экран (4:3)</PresentationFormat>
  <Paragraphs>29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Фонетика</vt:lpstr>
      <vt:lpstr>Презентация PowerPoint</vt:lpstr>
      <vt:lpstr>Презентация PowerPoint</vt:lpstr>
      <vt:lpstr>Гласные звуки </vt:lpstr>
      <vt:lpstr>Презентация PowerPoint</vt:lpstr>
      <vt:lpstr>Согласные звуки</vt:lpstr>
      <vt:lpstr>Презентация PowerPoint</vt:lpstr>
      <vt:lpstr>Презентация PowerPoint</vt:lpstr>
      <vt:lpstr>Презентация PowerPoint</vt:lpstr>
      <vt:lpstr>Русское словесное ударение</vt:lpstr>
      <vt:lpstr>Презентация PowerPoint</vt:lpstr>
      <vt:lpstr>Слогоделение</vt:lpstr>
      <vt:lpstr>Слогораздел</vt:lpstr>
      <vt:lpstr>Слогораздел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Temur</dc:creator>
  <cp:lastModifiedBy>251</cp:lastModifiedBy>
  <cp:revision>83</cp:revision>
  <dcterms:created xsi:type="dcterms:W3CDTF">2012-05-13T11:55:08Z</dcterms:created>
  <dcterms:modified xsi:type="dcterms:W3CDTF">2021-01-20T09:10:57Z</dcterms:modified>
</cp:coreProperties>
</file>