
<file path=[Content_Types].xml><?xml version="1.0" encoding="utf-8"?>
<Types xmlns="http://schemas.openxmlformats.org/package/2006/content-types">
  <Default Extension="gif" ContentType="image/gif"/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2" r:id="rId3"/>
    <p:sldId id="263" r:id="rId4"/>
    <p:sldId id="257" r:id="rId5"/>
    <p:sldId id="258" r:id="rId6"/>
    <p:sldId id="259" r:id="rId7"/>
    <p:sldId id="264" r:id="rId8"/>
    <p:sldId id="260" r:id="rId9"/>
    <p:sldId id="261" r:id="rId10"/>
    <p:sldId id="266" r:id="rId11"/>
    <p:sldId id="265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A500"/>
    <a:srgbClr val="FFB4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5" d="100"/>
          <a:sy n="85" d="100"/>
        </p:scale>
        <p:origin x="1554" y="12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84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F59E808-553D-4929-9E59-0F2DCBD1AD65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DF6D13D-29EA-4FBD-A14A-F4E0886036DE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91853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20.01.2021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2E1805A-9994-4AD1-BF29-99C11B672B31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dirty="0"/>
              <a:t>Фонетика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id="{EBA9446F-A70A-49CE-97A3-32330259572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92684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A67FA7D-280C-4510-9EE2-A81698640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Русское словесное ударение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26D65C24-6CEA-4248-8E82-CD608C29E24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dirty="0"/>
              <a:t>Минимальная звуковая единица речевого потока - СЛОГ.</a:t>
            </a:r>
          </a:p>
          <a:p>
            <a:r>
              <a:rPr lang="ru-RU" dirty="0"/>
              <a:t>Слово может состоять из 1, 2 или нескольких слогов.</a:t>
            </a:r>
          </a:p>
          <a:p>
            <a:r>
              <a:rPr lang="ru-RU" dirty="0"/>
              <a:t>Более сильное произношение, выделение 1 слога в слове называется </a:t>
            </a:r>
            <a:r>
              <a:rPr lang="ru-RU" u="sng" dirty="0"/>
              <a:t>словесным ударением</a:t>
            </a:r>
            <a:r>
              <a:rPr lang="ru-RU" dirty="0"/>
              <a:t>.</a:t>
            </a:r>
          </a:p>
          <a:p>
            <a:r>
              <a:rPr lang="ru-RU" dirty="0"/>
              <a:t>Русское словесное ударение зависит от силы выдоха и является силовым, динамическим.</a:t>
            </a:r>
          </a:p>
          <a:p>
            <a:r>
              <a:rPr lang="ru-RU" dirty="0"/>
              <a:t>Русское словесное ударение является разноместным, т.е. оно может встречаться на любом слоге слова (</a:t>
            </a:r>
            <a:r>
              <a:rPr lang="ru-RU" dirty="0" err="1"/>
              <a:t>кОмната</a:t>
            </a:r>
            <a:r>
              <a:rPr lang="ru-RU" dirty="0"/>
              <a:t>, </a:t>
            </a:r>
            <a:r>
              <a:rPr lang="ru-RU" dirty="0" err="1"/>
              <a:t>стенА</a:t>
            </a:r>
            <a:r>
              <a:rPr lang="ru-RU" dirty="0"/>
              <a:t>, </a:t>
            </a:r>
            <a:r>
              <a:rPr lang="ru-RU" dirty="0" err="1"/>
              <a:t>сорОка</a:t>
            </a:r>
            <a:r>
              <a:rPr lang="ru-RU" dirty="0"/>
              <a:t>).</a:t>
            </a:r>
          </a:p>
          <a:p>
            <a:r>
              <a:rPr lang="ru-RU" dirty="0"/>
              <a:t>Русское ударение подвижное (</a:t>
            </a:r>
            <a:r>
              <a:rPr lang="ru-RU" dirty="0" err="1"/>
              <a:t>окнО</a:t>
            </a:r>
            <a:r>
              <a:rPr lang="ru-RU" dirty="0"/>
              <a:t> – Окна, </a:t>
            </a:r>
            <a:r>
              <a:rPr lang="ru-RU" dirty="0" err="1"/>
              <a:t>стОл</a:t>
            </a:r>
            <a:r>
              <a:rPr lang="ru-RU" dirty="0"/>
              <a:t> - </a:t>
            </a:r>
            <a:r>
              <a:rPr lang="ru-RU" dirty="0" err="1"/>
              <a:t>столЫ</a:t>
            </a:r>
            <a:r>
              <a:rPr lang="ru-RU" dirty="0"/>
              <a:t>).</a:t>
            </a:r>
          </a:p>
          <a:p>
            <a:r>
              <a:rPr lang="ru-RU" dirty="0"/>
              <a:t>Служебные слова и частицы обычно не имеют ударения и фонетически примыкают к самостоятельным словам. Проклитики и энклитики (</a:t>
            </a:r>
            <a:r>
              <a:rPr lang="ru-RU" dirty="0" err="1"/>
              <a:t>под_окном</a:t>
            </a:r>
            <a:r>
              <a:rPr lang="ru-RU" dirty="0"/>
              <a:t>, </a:t>
            </a:r>
            <a:r>
              <a:rPr lang="ru-RU" dirty="0" err="1"/>
              <a:t>мать_и_дочь</a:t>
            </a:r>
            <a:r>
              <a:rPr lang="ru-RU" dirty="0"/>
              <a:t>, </a:t>
            </a:r>
            <a:r>
              <a:rPr lang="ru-RU" dirty="0" err="1"/>
              <a:t>Маша_же</a:t>
            </a:r>
            <a:r>
              <a:rPr lang="ru-RU" dirty="0"/>
              <a:t> </a:t>
            </a:r>
            <a:r>
              <a:rPr lang="ru-RU" dirty="0" err="1"/>
              <a:t>не_взяла</a:t>
            </a:r>
            <a:r>
              <a:rPr lang="ru-RU" dirty="0"/>
              <a:t> книги </a:t>
            </a:r>
            <a:r>
              <a:rPr lang="ru-RU" dirty="0" err="1"/>
              <a:t>в_библиотеке</a:t>
            </a:r>
            <a:r>
              <a:rPr lang="ru-RU" dirty="0"/>
              <a:t>).</a:t>
            </a:r>
          </a:p>
          <a:p>
            <a:endParaRPr lang="ru-RU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57226568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542C0BA-F1D0-43F0-B9F2-E26C102708B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7" name="Объект 6">
            <a:extLst>
              <a:ext uri="{FF2B5EF4-FFF2-40B4-BE49-F238E27FC236}">
                <a16:creationId xmlns:a16="http://schemas.microsoft.com/office/drawing/2014/main" id="{F6AC92D7-DD65-4570-906A-5C021A6E6BD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188640"/>
            <a:ext cx="8568951" cy="6394722"/>
          </a:xfrm>
        </p:spPr>
      </p:pic>
    </p:spTree>
    <p:extLst>
      <p:ext uri="{BB962C8B-B14F-4D97-AF65-F5344CB8AC3E}">
        <p14:creationId xmlns:p14="http://schemas.microsoft.com/office/powerpoint/2010/main" val="55400852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E6BA298-DED4-4A91-B836-3F29232749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ru-RU" dirty="0" err="1"/>
              <a:t>Слогоделение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A91374F-97C4-4093-8E10-A2F06C6D97F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1052737"/>
            <a:ext cx="8229600" cy="5129872"/>
          </a:xfrm>
        </p:spPr>
        <p:txBody>
          <a:bodyPr>
            <a:normAutofit/>
          </a:bodyPr>
          <a:lstStyle/>
          <a:p>
            <a:r>
              <a:rPr lang="ru-RU" dirty="0"/>
              <a:t>СЛОГ как основная звуковая единица РЯ строится по закону восходящей звучности: в пределах СЛОГА звуки располагаются от наименее звучного к наиболее звучному.</a:t>
            </a:r>
          </a:p>
          <a:p>
            <a:r>
              <a:rPr lang="ru-RU" dirty="0"/>
              <a:t>СЛОГОРАЗДЕЛ происходит в месте наибольшего спада звучности.</a:t>
            </a:r>
          </a:p>
          <a:p>
            <a:r>
              <a:rPr lang="ru-RU" dirty="0"/>
              <a:t>ШКАЛА ЗВУЧНОСТИ: 1. гласные, 2. сонорные, 3. звонкие согласные, 4. глухие согласные.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2765791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FA967EC-19FD-489E-B6C2-90074BC27F1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Слогораздел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CB9F3C86-68CF-465E-82E9-203954B88C3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None/>
              <a:tabLst/>
              <a:defRPr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Расположение сочетаний согласных при слогоразделе: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ru-RU" sz="3000" dirty="0">
                <a:solidFill>
                  <a:prstClr val="black"/>
                </a:solidFill>
                <a:latin typeface="Calibri"/>
              </a:rPr>
              <a:t>сочетание шумных согласных между гласными отходит к последующему слогу: про-</a:t>
            </a:r>
            <a:r>
              <a:rPr lang="ru-RU" sz="3000" b="1" dirty="0">
                <a:solidFill>
                  <a:srgbClr val="FF0000"/>
                </a:solidFill>
                <a:latin typeface="Calibri"/>
              </a:rPr>
              <a:t>ст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ой, 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зве-</a:t>
            </a:r>
            <a:r>
              <a:rPr lang="ru-RU" sz="3000" b="1" dirty="0" err="1">
                <a:solidFill>
                  <a:srgbClr val="FF0000"/>
                </a:solidFill>
                <a:latin typeface="Calibri"/>
              </a:rPr>
              <a:t>зд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а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, 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ло-</a:t>
            </a:r>
            <a:r>
              <a:rPr lang="ru-RU" sz="3000" b="1" dirty="0" err="1">
                <a:solidFill>
                  <a:srgbClr val="FF0000"/>
                </a:solidFill>
                <a:latin typeface="Calibri"/>
              </a:rPr>
              <a:t>дк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а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Сочетание шумного согласного с сонорным между гласными отходит к последующему слогу: до-</a:t>
            </a: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бр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ве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-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сн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а, 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ве-</a:t>
            </a: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сл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о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, до-</a:t>
            </a: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гм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ru-RU" sz="3000" dirty="0">
                <a:solidFill>
                  <a:prstClr val="black"/>
                </a:solidFill>
                <a:latin typeface="Calibri"/>
              </a:rPr>
              <a:t>Сочетание сонорного  согласного с шумным между гласными имеет слогораздел внутри этого сочетания: па</a:t>
            </a:r>
            <a:r>
              <a:rPr lang="ru-RU" sz="3000" b="1" dirty="0">
                <a:solidFill>
                  <a:srgbClr val="FF0000"/>
                </a:solidFill>
                <a:latin typeface="Calibri"/>
              </a:rPr>
              <a:t>р-т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а, ко</a:t>
            </a:r>
            <a:r>
              <a:rPr lang="ru-RU" sz="3000" b="1" dirty="0">
                <a:solidFill>
                  <a:srgbClr val="FF0000"/>
                </a:solidFill>
                <a:latin typeface="Calibri"/>
              </a:rPr>
              <a:t>л-б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а, ло</a:t>
            </a:r>
            <a:r>
              <a:rPr lang="ru-RU" sz="3000" b="1" dirty="0">
                <a:solidFill>
                  <a:srgbClr val="FF0000"/>
                </a:solidFill>
                <a:latin typeface="Calibri"/>
              </a:rPr>
              <a:t>м-к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ий, 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бро</a:t>
            </a:r>
            <a:r>
              <a:rPr lang="ru-RU" sz="3000" b="1" dirty="0" err="1">
                <a:solidFill>
                  <a:srgbClr val="FF0000"/>
                </a:solidFill>
                <a:latin typeface="Calibri"/>
              </a:rPr>
              <a:t>н</a:t>
            </a:r>
            <a:r>
              <a:rPr lang="ru-RU" sz="3000" b="1" dirty="0">
                <a:solidFill>
                  <a:srgbClr val="FF0000"/>
                </a:solidFill>
                <a:latin typeface="Calibri"/>
              </a:rPr>
              <a:t>-з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а;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Сочетание звука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[j]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с шумным или сонорным между гласными имеет слогораздел внутри этого сочетания, т.к. </a:t>
            </a:r>
            <a:r>
              <a:rPr kumimoji="0" lang="en-US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[j]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является более звучным, чем даже сонорный: ле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й-к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а, во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й-д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ем, та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й-н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а, са</a:t>
            </a:r>
            <a:r>
              <a:rPr kumimoji="0" lang="ru-RU" sz="30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й-</a:t>
            </a:r>
            <a:r>
              <a:rPr kumimoji="0" lang="ru-RU" sz="3000" b="1" i="0" u="none" strike="noStrike" kern="1200" cap="none" spc="0" normalizeH="0" baseline="0" noProof="0" dirty="0" err="1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р</a:t>
            </a:r>
            <a:r>
              <a:rPr kumimoji="0" lang="ru-RU" sz="30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а</a:t>
            </a:r>
            <a:r>
              <a:rPr kumimoji="0" lang="ru-RU" sz="3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;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AutoNum type="arabicParenR"/>
              <a:tabLst/>
              <a:defRPr/>
            </a:pPr>
            <a:r>
              <a:rPr lang="ru-RU" sz="3000" dirty="0">
                <a:solidFill>
                  <a:prstClr val="black"/>
                </a:solidFill>
                <a:latin typeface="Calibri"/>
              </a:rPr>
              <a:t>Сочетание сонорных согласных между гласными отходит к последующему слогу: ко-</a:t>
            </a:r>
            <a:r>
              <a:rPr lang="ru-RU" sz="3000" b="1" dirty="0" err="1">
                <a:solidFill>
                  <a:srgbClr val="FF0000"/>
                </a:solidFill>
                <a:latin typeface="Calibri"/>
              </a:rPr>
              <a:t>рм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а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, то-</a:t>
            </a:r>
            <a:r>
              <a:rPr lang="ru-RU" sz="3000" b="1" dirty="0" err="1">
                <a:solidFill>
                  <a:srgbClr val="FF0000"/>
                </a:solidFill>
                <a:latin typeface="Calibri"/>
              </a:rPr>
              <a:t>мн</a:t>
            </a:r>
            <a:r>
              <a:rPr lang="ru-RU" sz="3000" dirty="0" err="1">
                <a:solidFill>
                  <a:prstClr val="black"/>
                </a:solidFill>
                <a:latin typeface="Calibri"/>
              </a:rPr>
              <a:t>ый</a:t>
            </a:r>
            <a:r>
              <a:rPr lang="ru-RU" sz="3000" dirty="0">
                <a:solidFill>
                  <a:prstClr val="black"/>
                </a:solidFill>
                <a:latin typeface="Calibri"/>
              </a:rPr>
              <a:t>.</a:t>
            </a:r>
            <a:endParaRPr kumimoji="0" lang="ru-RU" sz="3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27178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46F454D0-1966-4B42-8D18-226B3DAAC0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Слогораздел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163E6D18-494E-4B63-958A-B3946ABCAF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/>
              <a:t>Связан и с </a:t>
            </a:r>
            <a:r>
              <a:rPr lang="ru-RU" sz="4000" u="sng" dirty="0"/>
              <a:t>морфологическим  членением слова</a:t>
            </a:r>
            <a:r>
              <a:rPr lang="ru-RU" sz="4000" dirty="0"/>
              <a:t>: он зависит от стыка морфем и характера этого стыка, т.е. приходится ли слогораздел на стык приставки и корня, корня и суффикса.</a:t>
            </a:r>
          </a:p>
        </p:txBody>
      </p:sp>
    </p:spTree>
    <p:extLst>
      <p:ext uri="{BB962C8B-B14F-4D97-AF65-F5344CB8AC3E}">
        <p14:creationId xmlns:p14="http://schemas.microsoft.com/office/powerpoint/2010/main" val="29221442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E73BDF0-FFD3-4893-B2FF-7D184EF9F5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4AAFCA28-7D62-4F2F-8E30-A0B401DAD05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507287" cy="6466730"/>
          </a:xfrm>
        </p:spPr>
      </p:pic>
    </p:spTree>
    <p:extLst>
      <p:ext uri="{BB962C8B-B14F-4D97-AF65-F5344CB8AC3E}">
        <p14:creationId xmlns:p14="http://schemas.microsoft.com/office/powerpoint/2010/main" val="82579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7A72A7DF-835C-45C3-A78A-6D425E8A0C9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72B4DABA-3FF3-42AD-AC9D-0D058A20A857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4638"/>
            <a:ext cx="8496944" cy="6308724"/>
          </a:xfrm>
        </p:spPr>
      </p:pic>
    </p:spTree>
    <p:extLst>
      <p:ext uri="{BB962C8B-B14F-4D97-AF65-F5344CB8AC3E}">
        <p14:creationId xmlns:p14="http://schemas.microsoft.com/office/powerpoint/2010/main" val="16489544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73540E1-B37B-4D8F-B7CD-B7046EB59D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Гласные звуки</a:t>
            </a:r>
            <a:r>
              <a:rPr lang="en-US" dirty="0"/>
              <a:t> 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B3EEA033-4039-40F4-AFF1-ECAB73ED04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4400" dirty="0"/>
              <a:t>- это звуки речи, образуемые свободным проходом воздушной струи через голосовые связки, состоящие главным образом из голоса при почти полном отсутствии шума.</a:t>
            </a:r>
          </a:p>
        </p:txBody>
      </p:sp>
    </p:spTree>
    <p:extLst>
      <p:ext uri="{BB962C8B-B14F-4D97-AF65-F5344CB8AC3E}">
        <p14:creationId xmlns:p14="http://schemas.microsoft.com/office/powerpoint/2010/main" val="27539247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F2844618-889D-4733-86E6-9A291A3B63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36FDDC0-0EA6-44C3-B56F-6A3FC884ADC9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363271" cy="6034681"/>
          </a:xfrm>
        </p:spPr>
      </p:pic>
    </p:spTree>
    <p:extLst>
      <p:ext uri="{BB962C8B-B14F-4D97-AF65-F5344CB8AC3E}">
        <p14:creationId xmlns:p14="http://schemas.microsoft.com/office/powerpoint/2010/main" val="5400791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905132B2-6629-4649-B686-9CF323C54B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/>
              <a:t>Согласные звуки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id="{A43378DF-49BA-4EA0-8CA2-24F02141E7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>
              <a:buFontTx/>
              <a:buChar char="-"/>
            </a:pPr>
            <a:r>
              <a:rPr lang="ru-RU" sz="4000" dirty="0"/>
              <a:t>это звуки речи, состоящие </a:t>
            </a:r>
          </a:p>
          <a:p>
            <a:r>
              <a:rPr lang="ru-RU" sz="4000" dirty="0"/>
              <a:t>или из одного шума, </a:t>
            </a:r>
          </a:p>
          <a:p>
            <a:r>
              <a:rPr lang="ru-RU" sz="4000" dirty="0"/>
              <a:t>или из голоса и шума, </a:t>
            </a:r>
          </a:p>
          <a:p>
            <a:pPr marL="0" indent="0">
              <a:buNone/>
            </a:pPr>
            <a:r>
              <a:rPr lang="ru-RU" sz="4000" dirty="0"/>
              <a:t>который образуется в органах произношения, где выдыхаемая из легких струя воздуха встречает различные преграды (смыкание губ или сближение губ, языка и нёба и др. – шумовой источник). </a:t>
            </a:r>
          </a:p>
        </p:txBody>
      </p:sp>
    </p:spTree>
    <p:extLst>
      <p:ext uri="{BB962C8B-B14F-4D97-AF65-F5344CB8AC3E}">
        <p14:creationId xmlns:p14="http://schemas.microsoft.com/office/powerpoint/2010/main" val="1276401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2E915243-3C60-4ECE-B510-8854130D27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B1891E8F-2741-448F-BFE4-671ED1CF4283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274638"/>
            <a:ext cx="8363271" cy="6466730"/>
          </a:xfrm>
        </p:spPr>
      </p:pic>
    </p:spTree>
    <p:extLst>
      <p:ext uri="{BB962C8B-B14F-4D97-AF65-F5344CB8AC3E}">
        <p14:creationId xmlns:p14="http://schemas.microsoft.com/office/powerpoint/2010/main" val="180068349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C1B14F42-E2F4-4350-A5D5-258A24A220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9C435226-31C1-4FE8-833B-32FD657104F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274638"/>
            <a:ext cx="8892480" cy="6394722"/>
          </a:xfrm>
        </p:spPr>
      </p:pic>
    </p:spTree>
    <p:extLst>
      <p:ext uri="{BB962C8B-B14F-4D97-AF65-F5344CB8AC3E}">
        <p14:creationId xmlns:p14="http://schemas.microsoft.com/office/powerpoint/2010/main" val="29804564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1694F2BD-7D1A-42BF-9650-335114A552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pic>
        <p:nvPicPr>
          <p:cNvPr id="5" name="Объект 4">
            <a:extLst>
              <a:ext uri="{FF2B5EF4-FFF2-40B4-BE49-F238E27FC236}">
                <a16:creationId xmlns:a16="http://schemas.microsoft.com/office/drawing/2014/main" id="{83EAEFCB-A184-4C8D-8C00-E68A8332096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188640"/>
            <a:ext cx="8568952" cy="6394722"/>
          </a:xfrm>
        </p:spPr>
      </p:pic>
    </p:spTree>
    <p:extLst>
      <p:ext uri="{BB962C8B-B14F-4D97-AF65-F5344CB8AC3E}">
        <p14:creationId xmlns:p14="http://schemas.microsoft.com/office/powerpoint/2010/main" val="1414000833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1251</TotalTime>
  <Words>409</Words>
  <Application>Microsoft Office PowerPoint</Application>
  <PresentationFormat>Экран (4:3)</PresentationFormat>
  <Paragraphs>29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2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7" baseType="lpstr">
      <vt:lpstr>Arial</vt:lpstr>
      <vt:lpstr>Calibri</vt:lpstr>
      <vt:lpstr>Тема Office</vt:lpstr>
      <vt:lpstr>Фонетика</vt:lpstr>
      <vt:lpstr>Презентация PowerPoint</vt:lpstr>
      <vt:lpstr>Презентация PowerPoint</vt:lpstr>
      <vt:lpstr>Гласные звуки </vt:lpstr>
      <vt:lpstr>Презентация PowerPoint</vt:lpstr>
      <vt:lpstr>Согласные звуки</vt:lpstr>
      <vt:lpstr>Презентация PowerPoint</vt:lpstr>
      <vt:lpstr>Презентация PowerPoint</vt:lpstr>
      <vt:lpstr>Презентация PowerPoint</vt:lpstr>
      <vt:lpstr>Русское словесное ударение</vt:lpstr>
      <vt:lpstr>Презентация PowerPoint</vt:lpstr>
      <vt:lpstr>Слогоделение</vt:lpstr>
      <vt:lpstr>Слогораздел</vt:lpstr>
      <vt:lpstr>Слогораздел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Temur</dc:creator>
  <cp:lastModifiedBy>251</cp:lastModifiedBy>
  <cp:revision>83</cp:revision>
  <dcterms:created xsi:type="dcterms:W3CDTF">2012-05-13T11:55:08Z</dcterms:created>
  <dcterms:modified xsi:type="dcterms:W3CDTF">2021-01-20T09:10:57Z</dcterms:modified>
</cp:coreProperties>
</file>