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90D6-CD37-4AF1-8CEB-F787032FBAD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543D-1338-4154-9FE2-A6099F2DB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90D6-CD37-4AF1-8CEB-F787032FBAD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543D-1338-4154-9FE2-A6099F2DB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90D6-CD37-4AF1-8CEB-F787032FBAD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543D-1338-4154-9FE2-A6099F2DB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90D6-CD37-4AF1-8CEB-F787032FBAD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543D-1338-4154-9FE2-A6099F2DB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90D6-CD37-4AF1-8CEB-F787032FBAD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543D-1338-4154-9FE2-A6099F2DB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90D6-CD37-4AF1-8CEB-F787032FBAD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543D-1338-4154-9FE2-A6099F2DB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90D6-CD37-4AF1-8CEB-F787032FBAD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543D-1338-4154-9FE2-A6099F2DB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90D6-CD37-4AF1-8CEB-F787032FBAD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543D-1338-4154-9FE2-A6099F2DB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90D6-CD37-4AF1-8CEB-F787032FBAD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543D-1338-4154-9FE2-A6099F2DB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90D6-CD37-4AF1-8CEB-F787032FBAD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543D-1338-4154-9FE2-A6099F2DB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90D6-CD37-4AF1-8CEB-F787032FBAD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543D-1338-4154-9FE2-A6099F2DB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990D6-CD37-4AF1-8CEB-F787032FBAD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0543D-1338-4154-9FE2-A6099F2DB6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152127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Язык и мышление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3937992"/>
          </a:xfrm>
        </p:spPr>
        <p:txBody>
          <a:bodyPr>
            <a:normAutofit/>
          </a:bodyPr>
          <a:lstStyle/>
          <a:p>
            <a:pPr lvl="0"/>
            <a:r>
              <a:rPr lang="ru-RU" sz="2600" dirty="0" smtClean="0"/>
              <a:t>1. Проблема </a:t>
            </a:r>
            <a:r>
              <a:rPr lang="ru-RU" sz="2600" dirty="0"/>
              <a:t>взаимосвязи языка и мышления.</a:t>
            </a:r>
          </a:p>
          <a:p>
            <a:pPr lvl="0"/>
            <a:r>
              <a:rPr lang="ru-RU" sz="2600" dirty="0" smtClean="0"/>
              <a:t>2. Когнитивная </a:t>
            </a:r>
            <a:r>
              <a:rPr lang="ru-RU" sz="2600" dirty="0"/>
              <a:t>лингвистика.</a:t>
            </a:r>
          </a:p>
          <a:p>
            <a:pPr lvl="0"/>
            <a:r>
              <a:rPr lang="ru-RU" sz="2600" dirty="0" smtClean="0"/>
              <a:t>3. Отражательная </a:t>
            </a:r>
            <a:r>
              <a:rPr lang="ru-RU" sz="2600" dirty="0"/>
              <a:t>функция языковых единиц.</a:t>
            </a:r>
          </a:p>
          <a:p>
            <a:pPr lvl="0"/>
            <a:r>
              <a:rPr lang="ru-RU" sz="2600" dirty="0" smtClean="0"/>
              <a:t>4. Теория </a:t>
            </a:r>
            <a:r>
              <a:rPr lang="ru-RU" sz="2600" dirty="0"/>
              <a:t>языковой относительности</a:t>
            </a:r>
            <a:r>
              <a:rPr lang="ru-RU" sz="2600" dirty="0" smtClean="0"/>
              <a:t>.</a:t>
            </a:r>
            <a:endParaRPr lang="ru-RU" sz="2600" dirty="0"/>
          </a:p>
          <a:p>
            <a:pPr lvl="0"/>
            <a:r>
              <a:rPr lang="ru-RU" sz="2600" dirty="0" smtClean="0"/>
              <a:t>5. </a:t>
            </a:r>
            <a:r>
              <a:rPr lang="ru-RU" sz="2600" dirty="0" err="1" smtClean="0"/>
              <a:t>Неогумбольдтианство</a:t>
            </a:r>
            <a:r>
              <a:rPr lang="ru-RU" sz="2600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pPr lvl="0"/>
            <a:r>
              <a:rPr lang="ru-RU" sz="2800" dirty="0" smtClean="0"/>
              <a:t>4. Теория языковой относительности.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Гипотеза лингвистической относительности — концепция, </a:t>
            </a:r>
            <a:r>
              <a:rPr lang="ru-RU" dirty="0" smtClean="0"/>
              <a:t>согласно </a:t>
            </a:r>
            <a:r>
              <a:rPr lang="ru-RU" dirty="0" smtClean="0"/>
              <a:t>которой структура языка определяет структуру мышления и способ познания внешнего мира. Эта гипотеза разработана в 30-х годах </a:t>
            </a:r>
            <a:r>
              <a:rPr lang="en-US" dirty="0" smtClean="0"/>
              <a:t>XX </a:t>
            </a:r>
            <a:r>
              <a:rPr lang="ru-RU" dirty="0" smtClean="0"/>
              <a:t>в. </a:t>
            </a:r>
            <a:r>
              <a:rPr lang="ru-RU" dirty="0" smtClean="0"/>
              <a:t>в США Э. Сепиром и Б. Л. Уорфом в рамках </a:t>
            </a:r>
            <a:r>
              <a:rPr lang="ru-RU" dirty="0" err="1" smtClean="0"/>
              <a:t>этнолингвистики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Возникновение </a:t>
            </a:r>
            <a:r>
              <a:rPr lang="ru-RU" dirty="0" err="1" smtClean="0"/>
              <a:t>этнолингвистики</a:t>
            </a:r>
            <a:r>
              <a:rPr lang="ru-RU" dirty="0" smtClean="0"/>
              <a:t> вызвано изучением языков и культуры американских индейцев. Э. Сепир и Б. Л. Уорф пришли к выводу о возможности глубокого влияния </a:t>
            </a:r>
            <a:r>
              <a:rPr lang="ru-RU" u="sng" dirty="0" smtClean="0"/>
              <a:t>языка</a:t>
            </a:r>
            <a:r>
              <a:rPr lang="ru-RU" dirty="0" smtClean="0"/>
              <a:t> на становление и развитие мировоззренческих категорий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Основываясь на подобных </a:t>
            </a:r>
            <a:r>
              <a:rPr lang="ru-RU" dirty="0" smtClean="0"/>
              <a:t>фактах (например, в </a:t>
            </a:r>
            <a:r>
              <a:rPr lang="ru-RU" dirty="0" smtClean="0"/>
              <a:t>одном из меланезийских языков (Океания) есть 100 специальных названий для 100 разновидностей банана. В языке саами (Кольский полуостров) есть 20 слов для </a:t>
            </a:r>
            <a:r>
              <a:rPr lang="ru-RU" dirty="0" smtClean="0"/>
              <a:t>обозначения </a:t>
            </a:r>
            <a:r>
              <a:rPr lang="ru-RU" dirty="0" smtClean="0"/>
              <a:t>льда, 11— для обозначения холода, 26 — для обозначения </a:t>
            </a:r>
            <a:r>
              <a:rPr lang="ru-RU" dirty="0" smtClean="0"/>
              <a:t>мороза </a:t>
            </a:r>
            <a:r>
              <a:rPr lang="ru-RU" dirty="0" smtClean="0"/>
              <a:t>и </a:t>
            </a:r>
            <a:r>
              <a:rPr lang="ru-RU" dirty="0" smtClean="0"/>
              <a:t>таяния), </a:t>
            </a:r>
            <a:r>
              <a:rPr lang="ru-RU" dirty="0" smtClean="0"/>
              <a:t>Уорф пришел к выводу о том, что мы расчленяем природу в направлении, подсказанным нашим родным языком. Мы выделяем в мире явлений те или иные </a:t>
            </a:r>
            <a:r>
              <a:rPr lang="ru-RU" dirty="0" smtClean="0"/>
              <a:t>категории </a:t>
            </a:r>
            <a:r>
              <a:rPr lang="ru-RU" dirty="0" smtClean="0"/>
              <a:t>и типы совсем не потому, что эти категории и типы </a:t>
            </a:r>
            <a:r>
              <a:rPr lang="ru-RU" dirty="0" smtClean="0"/>
              <a:t>самоочевидны</a:t>
            </a:r>
            <a:r>
              <a:rPr lang="ru-RU" dirty="0" smtClean="0"/>
              <a:t>. Напротив, мир предстает перед нами как </a:t>
            </a:r>
            <a:r>
              <a:rPr lang="ru-RU" dirty="0" smtClean="0"/>
              <a:t>калейдоскопический </a:t>
            </a:r>
            <a:r>
              <a:rPr lang="ru-RU" dirty="0" smtClean="0"/>
              <a:t>поток впечатлений, который должен быть организован нашим сознанием, а это значит, в основном языковой системой, </a:t>
            </a:r>
            <a:r>
              <a:rPr lang="ru-RU" dirty="0" smtClean="0"/>
              <a:t>хранящейся </a:t>
            </a:r>
            <a:r>
              <a:rPr lang="ru-RU" dirty="0" smtClean="0"/>
              <a:t>в нашем сознании.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Исходное положение гипотезы Сепира — Уорфа выглядит </a:t>
            </a:r>
            <a:r>
              <a:rPr lang="ru-RU" dirty="0" smtClean="0"/>
              <a:t>убедительно</a:t>
            </a:r>
            <a:r>
              <a:rPr lang="ru-RU" dirty="0" smtClean="0"/>
              <a:t>. Действительно, процесс мышления протекает в </a:t>
            </a:r>
            <a:r>
              <a:rPr lang="ru-RU" dirty="0" smtClean="0"/>
              <a:t>языковой </a:t>
            </a:r>
            <a:r>
              <a:rPr lang="ru-RU" dirty="0" smtClean="0"/>
              <a:t>форме, а поскольку языки отличаются друг от друга, это </a:t>
            </a:r>
            <a:r>
              <a:rPr lang="ru-RU" dirty="0" smtClean="0"/>
              <a:t>накладывает </a:t>
            </a:r>
            <a:r>
              <a:rPr lang="ru-RU" dirty="0" smtClean="0"/>
              <a:t>отпечаток и на формы мышления. Однако </a:t>
            </a:r>
            <a:r>
              <a:rPr lang="ru-RU" dirty="0" smtClean="0"/>
              <a:t>взаимоотношение </a:t>
            </a:r>
            <a:r>
              <a:rPr lang="ru-RU" dirty="0" smtClean="0"/>
              <a:t>языка — мышления — действительности, по Уорфу, выглядит сомнительным.</a:t>
            </a:r>
          </a:p>
          <a:p>
            <a:r>
              <a:rPr lang="ru-RU" dirty="0" smtClean="0"/>
              <a:t>Язык, являясь посредником между объективной </a:t>
            </a:r>
            <a:r>
              <a:rPr lang="ru-RU" dirty="0" smtClean="0"/>
              <a:t>действительностью </a:t>
            </a:r>
            <a:r>
              <a:rPr lang="ru-RU" dirty="0" smtClean="0"/>
              <a:t>и сознанием, не может играть руководящей роли и быть </a:t>
            </a:r>
            <a:r>
              <a:rPr lang="ru-RU" dirty="0" smtClean="0"/>
              <a:t>властелином </a:t>
            </a:r>
            <a:r>
              <a:rPr lang="ru-RU" dirty="0" smtClean="0"/>
              <a:t>сознания: Уорф рассматривает язык чрезвычайно </a:t>
            </a:r>
            <a:r>
              <a:rPr lang="ru-RU" dirty="0" smtClean="0"/>
              <a:t>односторонне </a:t>
            </a:r>
            <a:r>
              <a:rPr lang="ru-RU" dirty="0" smtClean="0"/>
              <a:t>— лишь его значение, т. е. семантическую сторону, а </a:t>
            </a:r>
            <a:r>
              <a:rPr lang="ru-RU" dirty="0" smtClean="0"/>
              <a:t>отрывать </a:t>
            </a:r>
            <a:r>
              <a:rPr lang="ru-RU" dirty="0" smtClean="0"/>
              <a:t>значение, семантику, от языковых форм невозможно, — это всегда приводило к теоретическим ошибкам.</a:t>
            </a:r>
          </a:p>
          <a:p>
            <a:r>
              <a:rPr lang="ru-RU" dirty="0" smtClean="0"/>
              <a:t>Без языка невозможна сама познавательная деятельность, но </a:t>
            </a:r>
            <a:r>
              <a:rPr lang="ru-RU" dirty="0" smtClean="0"/>
              <a:t>языку </a:t>
            </a:r>
            <a:r>
              <a:rPr lang="ru-RU" dirty="0" smtClean="0"/>
              <a:t>ни в коем случае нельзя приписывать свойство изменять </a:t>
            </a:r>
            <a:r>
              <a:rPr lang="ru-RU" dirty="0" smtClean="0"/>
              <a:t>действительность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«Расчленение» </a:t>
            </a:r>
            <a:r>
              <a:rPr lang="ru-RU" dirty="0" smtClean="0"/>
              <a:t>мира определяется не языком, а общественной практикой данного народа. В языке это </a:t>
            </a:r>
            <a:r>
              <a:rPr lang="ru-RU" dirty="0" smtClean="0"/>
              <a:t>«расчленение» </a:t>
            </a:r>
            <a:r>
              <a:rPr lang="ru-RU" dirty="0" smtClean="0"/>
              <a:t>только отражается (причем не обязательно</a:t>
            </a:r>
            <a:r>
              <a:rPr lang="ru-RU" dirty="0" smtClean="0"/>
              <a:t>).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Нельзя реальные предметы, явления и их соотношения </a:t>
            </a:r>
            <a:r>
              <a:rPr lang="ru-RU" dirty="0" smtClean="0"/>
              <a:t>проецировать </a:t>
            </a:r>
            <a:r>
              <a:rPr lang="ru-RU" dirty="0" smtClean="0"/>
              <a:t>непосредственно в язык, обойдя мышление. Необходимо также различать содержание мышления и технику мышления. Язык воздействует на технику мышления, а не на его содержание.</a:t>
            </a:r>
          </a:p>
          <a:p>
            <a:r>
              <a:rPr lang="ru-RU" dirty="0" smtClean="0"/>
              <a:t>Следовательно, в различных языковых формах люди мыслят об одной и той же объективной действительности. Причины </a:t>
            </a:r>
            <a:r>
              <a:rPr lang="ru-RU" dirty="0" smtClean="0"/>
              <a:t>разнообразия </a:t>
            </a:r>
            <a:r>
              <a:rPr lang="ru-RU" dirty="0" smtClean="0"/>
              <a:t>языков при сходном логическом содержании мышления еще не вскрыты до</a:t>
            </a:r>
            <a:r>
              <a:rPr lang="ru-RU" i="1" dirty="0" smtClean="0"/>
              <a:t> </a:t>
            </a:r>
            <a:r>
              <a:rPr lang="ru-RU" dirty="0" smtClean="0"/>
              <a:t>конца, но можно указать на ряд факторов, </a:t>
            </a:r>
            <a:r>
              <a:rPr lang="ru-RU" dirty="0" smtClean="0"/>
              <a:t>вызывающих </a:t>
            </a:r>
            <a:r>
              <a:rPr lang="ru-RU" dirty="0" smtClean="0"/>
              <a:t>их различия как в формальном, так и в содержательном плане. </a:t>
            </a:r>
            <a:r>
              <a:rPr lang="ru-RU" dirty="0" smtClean="0"/>
              <a:t>Во-1, </a:t>
            </a:r>
            <a:r>
              <a:rPr lang="ru-RU" dirty="0" smtClean="0"/>
              <a:t>всякий народ прошел свой исторический путь, что, </a:t>
            </a:r>
            <a:r>
              <a:rPr lang="ru-RU" dirty="0" smtClean="0"/>
              <a:t>естественно</a:t>
            </a:r>
            <a:r>
              <a:rPr lang="ru-RU" dirty="0" smtClean="0"/>
              <a:t>, отразилось в языке. </a:t>
            </a:r>
            <a:r>
              <a:rPr lang="ru-RU" dirty="0" smtClean="0"/>
              <a:t>Во-2, сознание </a:t>
            </a:r>
            <a:r>
              <a:rPr lang="ru-RU" dirty="0" smtClean="0"/>
              <a:t>не автоматически, не однозначно и не прямолинейно </a:t>
            </a:r>
            <a:r>
              <a:rPr lang="ru-RU" dirty="0" smtClean="0"/>
              <a:t>отражает </a:t>
            </a:r>
            <a:r>
              <a:rPr lang="ru-RU" dirty="0" smtClean="0"/>
              <a:t>мир</a:t>
            </a:r>
            <a:r>
              <a:rPr lang="ru-RU" dirty="0" smtClean="0"/>
              <a:t>. В-3, </a:t>
            </a:r>
            <a:r>
              <a:rPr lang="ru-RU" dirty="0" smtClean="0"/>
              <a:t>язык располагает новые явления в </a:t>
            </a:r>
            <a:r>
              <a:rPr lang="ru-RU" dirty="0" smtClean="0"/>
              <a:t>соответствии </a:t>
            </a:r>
            <a:r>
              <a:rPr lang="ru-RU" dirty="0" smtClean="0"/>
              <a:t>со своими структурными особенностями, он по своей </a:t>
            </a:r>
            <a:r>
              <a:rPr lang="ru-RU" dirty="0" smtClean="0"/>
              <a:t>общественной </a:t>
            </a:r>
            <a:r>
              <a:rPr lang="ru-RU" dirty="0" smtClean="0"/>
              <a:t>функции не допускает переворотов и даже при </a:t>
            </a:r>
            <a:r>
              <a:rPr lang="ru-RU" dirty="0" smtClean="0"/>
              <a:t>морфологических </a:t>
            </a:r>
            <a:r>
              <a:rPr lang="ru-RU" dirty="0" smtClean="0"/>
              <a:t>изменениях использует, переосмысливая, </a:t>
            </a:r>
            <a:r>
              <a:rPr lang="ru-RU" dirty="0" smtClean="0"/>
              <a:t>традиционные </a:t>
            </a:r>
            <a:r>
              <a:rPr lang="ru-RU" dirty="0" smtClean="0"/>
              <a:t>формы.</a:t>
            </a:r>
          </a:p>
          <a:p>
            <a:r>
              <a:rPr lang="ru-RU" dirty="0" smtClean="0"/>
              <a:t>Гипотеза Сепира — Уорфа вызвала огромный интерес и </a:t>
            </a:r>
            <a:r>
              <a:rPr lang="ru-RU" dirty="0" smtClean="0"/>
              <a:t>справедливую критику. </a:t>
            </a:r>
            <a:r>
              <a:rPr lang="ru-RU" dirty="0" smtClean="0"/>
              <a:t>Тем не менее благодаря данной гипотезе сформировалось новое </a:t>
            </a:r>
            <a:r>
              <a:rPr lang="ru-RU" dirty="0" smtClean="0"/>
              <a:t>направление </a:t>
            </a:r>
            <a:r>
              <a:rPr lang="ru-RU" dirty="0" smtClean="0"/>
              <a:t>лингвистики — </a:t>
            </a:r>
            <a:r>
              <a:rPr lang="ru-RU" dirty="0" err="1" smtClean="0"/>
              <a:t>этнолингвистика</a:t>
            </a:r>
            <a:r>
              <a:rPr lang="ru-RU" dirty="0" smtClean="0"/>
              <a:t>, изучающая </a:t>
            </a:r>
            <a:r>
              <a:rPr lang="ru-RU" dirty="0" smtClean="0"/>
              <a:t>взаимоотношение </a:t>
            </a:r>
            <a:r>
              <a:rPr lang="ru-RU" dirty="0" smtClean="0"/>
              <a:t>народа, этноса и языка в сфере, прежде всего, культуры 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5. </a:t>
            </a:r>
            <a:r>
              <a:rPr lang="ru-RU" sz="2800" dirty="0" err="1" smtClean="0"/>
              <a:t>Неогумбольдтианство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Независимо </a:t>
            </a:r>
            <a:r>
              <a:rPr lang="ru-RU" dirty="0" smtClean="0"/>
              <a:t>от </a:t>
            </a:r>
            <a:r>
              <a:rPr lang="ru-RU" dirty="0" err="1" smtClean="0"/>
              <a:t>этнолингвистики</a:t>
            </a:r>
            <a:r>
              <a:rPr lang="ru-RU" dirty="0" smtClean="0"/>
              <a:t>, в</a:t>
            </a:r>
            <a:r>
              <a:rPr lang="ru-RU" dirty="0" smtClean="0"/>
              <a:t>след </a:t>
            </a:r>
            <a:r>
              <a:rPr lang="ru-RU" dirty="0"/>
              <a:t>за И. Кантом, </a:t>
            </a:r>
            <a:r>
              <a:rPr lang="ru-RU" dirty="0" err="1"/>
              <a:t>неогумбольдтианцы</a:t>
            </a:r>
            <a:r>
              <a:rPr lang="ru-RU" dirty="0"/>
              <a:t> </a:t>
            </a:r>
            <a:r>
              <a:rPr lang="ru-RU" dirty="0" smtClean="0"/>
              <a:t>(европейские страны) признают </a:t>
            </a:r>
            <a:r>
              <a:rPr lang="ru-RU" dirty="0" smtClean="0"/>
              <a:t>существование </a:t>
            </a:r>
            <a:r>
              <a:rPr lang="ru-RU" dirty="0"/>
              <a:t>объективного мира, не зависящего от сознания человека и </a:t>
            </a:r>
            <a:r>
              <a:rPr lang="ru-RU" dirty="0" smtClean="0"/>
              <a:t>воздействующего </a:t>
            </a:r>
            <a:r>
              <a:rPr lang="ru-RU" dirty="0"/>
              <a:t>на его чувственную сферу, но результатом этого </a:t>
            </a:r>
            <a:r>
              <a:rPr lang="ru-RU" dirty="0" smtClean="0"/>
              <a:t>воздействия </a:t>
            </a:r>
            <a:r>
              <a:rPr lang="ru-RU" dirty="0"/>
              <a:t>признается хаотический набор опытных данных; эти </a:t>
            </a:r>
            <a:r>
              <a:rPr lang="ru-RU" dirty="0" smtClean="0"/>
              <a:t>эмпирические </a:t>
            </a:r>
            <a:r>
              <a:rPr lang="ru-RU" dirty="0"/>
              <a:t>факты, по мнению представителей </a:t>
            </a:r>
            <a:r>
              <a:rPr lang="ru-RU" dirty="0" err="1" smtClean="0"/>
              <a:t>неогумбольдтианства</a:t>
            </a:r>
            <a:r>
              <a:rPr lang="ru-RU" dirty="0"/>
              <a:t>, благодаря творческой активности языка упорядочиваются</a:t>
            </a:r>
            <a:r>
              <a:rPr lang="ru-RU" dirty="0" smtClean="0"/>
              <a:t>, распределяются </a:t>
            </a:r>
            <a:r>
              <a:rPr lang="ru-RU" dirty="0"/>
              <a:t>по классам, вступают друг с другом в </a:t>
            </a:r>
            <a:r>
              <a:rPr lang="ru-RU" dirty="0" smtClean="0"/>
              <a:t>пространственные</a:t>
            </a:r>
            <a:r>
              <a:rPr lang="ru-RU" dirty="0"/>
              <a:t>, временные и причинно-следственные отношения; так </a:t>
            </a:r>
            <a:r>
              <a:rPr lang="ru-RU" dirty="0" smtClean="0"/>
              <a:t>конструируется </a:t>
            </a:r>
            <a:r>
              <a:rPr lang="ru-RU" dirty="0"/>
              <a:t>мир как связное целое. Целостная картина мира, согласно этой теории, творится человеческим сознанием при помощи языка.</a:t>
            </a:r>
          </a:p>
          <a:p>
            <a:r>
              <a:rPr lang="ru-RU" dirty="0"/>
              <a:t>Таким образом, языковая картина мира не отражение </a:t>
            </a:r>
            <a:r>
              <a:rPr lang="ru-RU" dirty="0" smtClean="0"/>
              <a:t>объективного </a:t>
            </a:r>
            <a:r>
              <a:rPr lang="ru-RU" dirty="0"/>
              <a:t>мира, она обусловлена языком. Это ведет к лингвистическому агностицизму — к признанию ограниченности познавательных </a:t>
            </a:r>
            <a:r>
              <a:rPr lang="ru-RU" dirty="0" smtClean="0"/>
              <a:t>возможностей </a:t>
            </a:r>
            <a:r>
              <a:rPr lang="ru-RU" dirty="0"/>
              <a:t>человека, и эти возможности обусловлены свойствами того языка, с помощью которого творится картина мира</a:t>
            </a:r>
            <a:r>
              <a:rPr lang="ru-RU" dirty="0" smtClean="0"/>
              <a:t>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Основные положения </a:t>
            </a:r>
            <a:r>
              <a:rPr lang="ru-RU" dirty="0" err="1"/>
              <a:t>неогумбольдтианства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язык определяет мышление человека и процесс познания в</a:t>
            </a:r>
            <a:br>
              <a:rPr lang="ru-RU" dirty="0"/>
            </a:br>
            <a:r>
              <a:rPr lang="ru-RU" dirty="0"/>
              <a:t>целом, а через него — культуру и общественное поведение</a:t>
            </a:r>
            <a:br>
              <a:rPr lang="ru-RU" dirty="0"/>
            </a:br>
            <a:r>
              <a:rPr lang="ru-RU" dirty="0"/>
              <a:t>людей, мировоззрение и целостную картину мира, </a:t>
            </a:r>
            <a:r>
              <a:rPr lang="ru-RU" dirty="0" smtClean="0"/>
              <a:t>возникающую </a:t>
            </a:r>
            <a:r>
              <a:rPr lang="ru-RU" dirty="0"/>
              <a:t>в сознании;</a:t>
            </a:r>
          </a:p>
          <a:p>
            <a:pPr lvl="0"/>
            <a:r>
              <a:rPr lang="ru-RU" dirty="0"/>
              <a:t>люди, говорящие на разных языках, создают различные </a:t>
            </a:r>
            <a:r>
              <a:rPr lang="ru-RU" dirty="0" smtClean="0"/>
              <a:t>картины </a:t>
            </a:r>
            <a:r>
              <a:rPr lang="ru-RU" dirty="0"/>
              <a:t>мира, а потому являются носителями различных </a:t>
            </a:r>
            <a:r>
              <a:rPr lang="ru-RU" dirty="0" smtClean="0"/>
              <a:t>культур </a:t>
            </a:r>
            <a:r>
              <a:rPr lang="ru-RU" dirty="0"/>
              <a:t>и различного общественного поведения;</a:t>
            </a:r>
          </a:p>
          <a:p>
            <a:pPr lvl="0"/>
            <a:r>
              <a:rPr lang="ru-RU" dirty="0"/>
              <a:t>язык не только обусловливает, но и ограничивает </a:t>
            </a:r>
            <a:r>
              <a:rPr lang="ru-RU" dirty="0" smtClean="0"/>
              <a:t>познавательные </a:t>
            </a:r>
            <a:r>
              <a:rPr lang="ru-RU" dirty="0"/>
              <a:t>возможности человека. Язык, по мнению Л. </a:t>
            </a:r>
            <a:r>
              <a:rPr lang="ru-RU" dirty="0" err="1" smtClean="0"/>
              <a:t>Вайсгербера</a:t>
            </a:r>
            <a:r>
              <a:rPr lang="ru-RU" dirty="0" smtClean="0"/>
              <a:t> </a:t>
            </a:r>
            <a:r>
              <a:rPr lang="ru-RU" dirty="0"/>
              <a:t>— сеть, которую человек набрасывает на внешний</a:t>
            </a:r>
            <a:br>
              <a:rPr lang="ru-RU" dirty="0"/>
            </a:br>
            <a:r>
              <a:rPr lang="ru-RU" dirty="0"/>
              <a:t>мир в процессе познания, т. е. человек познает и делает </a:t>
            </a:r>
            <a:r>
              <a:rPr lang="ru-RU" dirty="0" smtClean="0"/>
              <a:t>только </a:t>
            </a:r>
            <a:r>
              <a:rPr lang="ru-RU" dirty="0"/>
              <a:t>то, что есть в языке;</a:t>
            </a:r>
          </a:p>
          <a:p>
            <a:pPr lvl="0"/>
            <a:r>
              <a:rPr lang="ru-RU" dirty="0"/>
              <a:t>от различия языков зависит не только разница в содержании</a:t>
            </a:r>
            <a:br>
              <a:rPr lang="ru-RU" dirty="0"/>
            </a:br>
            <a:r>
              <a:rPr lang="ru-RU" dirty="0"/>
              <a:t>мышления, но и различия в логике мышления, характер (тип)</a:t>
            </a:r>
            <a:br>
              <a:rPr lang="ru-RU" dirty="0"/>
            </a:br>
            <a:r>
              <a:rPr lang="ru-RU" dirty="0"/>
              <a:t>мышления.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Как же в современной лингвистике оценивается концепция </a:t>
            </a:r>
            <a:r>
              <a:rPr lang="ru-RU" dirty="0" err="1" smtClean="0"/>
              <a:t>неогумбольдтианства</a:t>
            </a:r>
            <a:r>
              <a:rPr lang="ru-RU" dirty="0" smtClean="0"/>
              <a:t>? </a:t>
            </a:r>
          </a:p>
          <a:p>
            <a:r>
              <a:rPr lang="ru-RU" dirty="0"/>
              <a:t>Оказывая некоторое, но не решающее влияние на мышление, язык не может также коренным образом определять характер </a:t>
            </a:r>
            <a:r>
              <a:rPr lang="ru-RU" dirty="0" smtClean="0"/>
              <a:t>материальной </a:t>
            </a:r>
            <a:r>
              <a:rPr lang="ru-RU" dirty="0"/>
              <a:t>и духовной культуры общества. Последняя опосредована человеческим мышлением, представляющим собой, как и язык, продукт социального развития.</a:t>
            </a:r>
          </a:p>
          <a:p>
            <a:r>
              <a:rPr lang="ru-RU" dirty="0" err="1"/>
              <a:t>Неогумбольдтианство</a:t>
            </a:r>
            <a:r>
              <a:rPr lang="ru-RU" dirty="0"/>
              <a:t> проявляет непоследовательность, </a:t>
            </a:r>
            <a:r>
              <a:rPr lang="ru-RU" dirty="0" smtClean="0"/>
              <a:t>допуская</a:t>
            </a:r>
            <a:r>
              <a:rPr lang="ru-RU" dirty="0"/>
              <a:t>, вопреки своему тезису об ограниченности познания родным языком, возможность перехода человека к новому типу мышления и новым языковым средствам, а также </a:t>
            </a:r>
            <a:r>
              <a:rPr lang="ru-RU" dirty="0" err="1"/>
              <a:t>вульгарно-социологически</a:t>
            </a:r>
            <a:r>
              <a:rPr lang="ru-RU" dirty="0"/>
              <a:t> интерпретируя влияние общества на языковые процессы.</a:t>
            </a:r>
          </a:p>
          <a:p>
            <a:r>
              <a:rPr lang="ru-RU" dirty="0"/>
              <a:t>Достижения </a:t>
            </a:r>
            <a:r>
              <a:rPr lang="ru-RU" dirty="0" err="1"/>
              <a:t>неогумбольдтианства</a:t>
            </a:r>
            <a:r>
              <a:rPr lang="ru-RU" dirty="0"/>
              <a:t> следующие:</a:t>
            </a:r>
          </a:p>
          <a:p>
            <a:pPr lvl="0"/>
            <a:r>
              <a:rPr lang="ru-RU" dirty="0" smtClean="0"/>
              <a:t>учет «фактора человека»;</a:t>
            </a:r>
            <a:endParaRPr lang="ru-RU" dirty="0"/>
          </a:p>
          <a:p>
            <a:pPr lvl="0"/>
            <a:r>
              <a:rPr lang="ru-RU" dirty="0"/>
              <a:t>внимание к смысловой стороне языка;</a:t>
            </a:r>
          </a:p>
          <a:p>
            <a:pPr lvl="0"/>
            <a:r>
              <a:rPr lang="ru-RU" dirty="0"/>
              <a:t>исследование конкретных семантических полей.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1. Проблема взаимосвязи языка и мышления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Каким </a:t>
            </a:r>
            <a:r>
              <a:rPr lang="ru-RU" dirty="0" smtClean="0"/>
              <a:t>образом </a:t>
            </a:r>
            <a:r>
              <a:rPr lang="ru-RU" dirty="0"/>
              <a:t>взаимосвязаны язык и мышление</a:t>
            </a:r>
            <a:r>
              <a:rPr lang="ru-RU" dirty="0" smtClean="0"/>
              <a:t>?</a:t>
            </a:r>
            <a:r>
              <a:rPr lang="ru-RU" dirty="0"/>
              <a:t> Правильным подходом к данной проблеме будет тот, который исходит из очевидного факта — наличия сложной взаимосвязи </a:t>
            </a:r>
            <a:r>
              <a:rPr lang="ru-RU" dirty="0" smtClean="0"/>
              <a:t>между </a:t>
            </a:r>
            <a:r>
              <a:rPr lang="ru-RU" dirty="0"/>
              <a:t>языком и мышлением. В самом общем виде она представляется следующим образом: основу выражаемого в языке содержания </a:t>
            </a:r>
            <a:r>
              <a:rPr lang="ru-RU" dirty="0" smtClean="0"/>
              <a:t>образуют </a:t>
            </a:r>
            <a:r>
              <a:rPr lang="ru-RU" dirty="0"/>
              <a:t>мысли, именно через мышление, через отражательную </a:t>
            </a:r>
            <a:r>
              <a:rPr lang="ru-RU" dirty="0" smtClean="0"/>
              <a:t>деятельность </a:t>
            </a:r>
            <a:r>
              <a:rPr lang="ru-RU" dirty="0"/>
              <a:t>человеческого мозга, языковые единицы могут </a:t>
            </a:r>
            <a:r>
              <a:rPr lang="ru-RU" dirty="0" smtClean="0"/>
              <a:t>соотноситься </a:t>
            </a:r>
            <a:r>
              <a:rPr lang="ru-RU" dirty="0"/>
              <a:t>с предметами и явлениями объективного мира, без чего </a:t>
            </a:r>
            <a:r>
              <a:rPr lang="ru-RU" dirty="0" smtClean="0"/>
              <a:t>невозможно </a:t>
            </a:r>
            <a:r>
              <a:rPr lang="ru-RU" dirty="0"/>
              <a:t>было бы общение между людьми при помощи языка. С другой стороны, в звуковых комплексах того или иного языка, </a:t>
            </a:r>
            <a:r>
              <a:rPr lang="ru-RU" dirty="0" smtClean="0"/>
              <a:t>которые </a:t>
            </a:r>
            <a:r>
              <a:rPr lang="ru-RU" dirty="0"/>
              <a:t>выступают как материальные сигналы элементов </a:t>
            </a:r>
            <a:r>
              <a:rPr lang="ru-RU" dirty="0" smtClean="0"/>
              <a:t>объективного </a:t>
            </a:r>
            <a:r>
              <a:rPr lang="ru-RU" dirty="0"/>
              <a:t>мира, отражаемых в мышлении, закрепляются результаты </a:t>
            </a:r>
            <a:r>
              <a:rPr lang="ru-RU" dirty="0" smtClean="0"/>
              <a:t>познания</a:t>
            </a:r>
            <a:r>
              <a:rPr lang="ru-RU" dirty="0"/>
              <a:t>, а эти результаты служат базой дальнейшего </a:t>
            </a:r>
            <a:r>
              <a:rPr lang="ru-RU" dirty="0" smtClean="0"/>
              <a:t>познания.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Однако один этот постулат еще не решает всей проблемы. </a:t>
            </a:r>
            <a:r>
              <a:rPr lang="ru-RU" dirty="0" smtClean="0"/>
              <a:t>Отношение </a:t>
            </a:r>
            <a:r>
              <a:rPr lang="ru-RU" dirty="0"/>
              <a:t>между языком и мыслью (сознанием) входит в более </a:t>
            </a:r>
            <a:r>
              <a:rPr lang="ru-RU" dirty="0" smtClean="0"/>
              <a:t>широкую </a:t>
            </a:r>
            <a:r>
              <a:rPr lang="ru-RU" dirty="0"/>
              <a:t>проблему </a:t>
            </a:r>
            <a:r>
              <a:rPr lang="ru-RU" dirty="0" smtClean="0"/>
              <a:t>соотношения </a:t>
            </a:r>
            <a:r>
              <a:rPr lang="ru-RU" dirty="0"/>
              <a:t>трех звеньев: язык — мышление </a:t>
            </a:r>
            <a:r>
              <a:rPr lang="ru-RU" dirty="0" smtClean="0"/>
              <a:t>— </a:t>
            </a:r>
            <a:r>
              <a:rPr lang="ru-RU" dirty="0"/>
              <a:t>объективная действительность.</a:t>
            </a:r>
          </a:p>
          <a:p>
            <a:r>
              <a:rPr lang="ru-RU" dirty="0"/>
              <a:t>Принято рассматривать сознание и мышление. </a:t>
            </a:r>
            <a:r>
              <a:rPr lang="ru-RU" dirty="0" smtClean="0"/>
              <a:t>Словари: </a:t>
            </a:r>
            <a:r>
              <a:rPr lang="ru-RU" dirty="0" smtClean="0"/>
              <a:t>«Мышление </a:t>
            </a:r>
            <a:r>
              <a:rPr lang="ru-RU" dirty="0"/>
              <a:t>— способность человека мыслить, </a:t>
            </a:r>
            <a:r>
              <a:rPr lang="ru-RU" dirty="0" smtClean="0"/>
              <a:t>рассуждать</a:t>
            </a:r>
            <a:r>
              <a:rPr lang="ru-RU" dirty="0"/>
              <a:t>, делать умозаключения, особая ступень в процессе </a:t>
            </a:r>
            <a:r>
              <a:rPr lang="ru-RU" dirty="0" smtClean="0"/>
              <a:t>отражения </a:t>
            </a:r>
            <a:r>
              <a:rPr lang="ru-RU" dirty="0"/>
              <a:t>сознанием объективной </a:t>
            </a:r>
            <a:r>
              <a:rPr lang="ru-RU" dirty="0" smtClean="0"/>
              <a:t>действительности» (Большой </a:t>
            </a:r>
            <a:r>
              <a:rPr lang="ru-RU" dirty="0" smtClean="0"/>
              <a:t>толковый </a:t>
            </a:r>
            <a:r>
              <a:rPr lang="ru-RU" dirty="0"/>
              <a:t>словарь русского </a:t>
            </a:r>
            <a:r>
              <a:rPr lang="ru-RU" dirty="0" smtClean="0"/>
              <a:t>языка, </a:t>
            </a:r>
            <a:r>
              <a:rPr lang="ru-RU" dirty="0"/>
              <a:t>Санкт-Петербург, 1998, с. 567); </a:t>
            </a:r>
            <a:r>
              <a:rPr lang="ru-RU" dirty="0" smtClean="0"/>
              <a:t>«Сознание </a:t>
            </a:r>
            <a:r>
              <a:rPr lang="ru-RU" dirty="0"/>
              <a:t>— 1. Человеческая способность воспроизведения </a:t>
            </a:r>
            <a:r>
              <a:rPr lang="ru-RU" dirty="0" smtClean="0"/>
              <a:t>действительности </a:t>
            </a:r>
            <a:r>
              <a:rPr lang="ru-RU" dirty="0"/>
              <a:t>в мышлении...; 2. Восприятие и понимание </a:t>
            </a:r>
            <a:r>
              <a:rPr lang="ru-RU" dirty="0" smtClean="0"/>
              <a:t>окружающей </a:t>
            </a:r>
            <a:r>
              <a:rPr lang="ru-RU" dirty="0"/>
              <a:t>действительности, свойственное человеку; мыслительная </a:t>
            </a:r>
            <a:r>
              <a:rPr lang="ru-RU" dirty="0" smtClean="0"/>
              <a:t>деятельность</a:t>
            </a:r>
            <a:r>
              <a:rPr lang="ru-RU" dirty="0"/>
              <a:t>, ум, </a:t>
            </a:r>
            <a:r>
              <a:rPr lang="ru-RU" dirty="0" smtClean="0"/>
              <a:t>разум» </a:t>
            </a:r>
            <a:r>
              <a:rPr lang="ru-RU" dirty="0"/>
              <a:t>(там же, с. 2230).</a:t>
            </a:r>
          </a:p>
          <a:p>
            <a:r>
              <a:rPr lang="ru-RU" dirty="0"/>
              <a:t>Сознание вторично по отношению к бытию, оно отражает объективную действительность. В языке через мышление также отражается мир вещей и явлений, познанных человеком. </a:t>
            </a:r>
            <a:r>
              <a:rPr lang="ru-RU" dirty="0" smtClean="0"/>
              <a:t>Мышление</a:t>
            </a:r>
            <a:r>
              <a:rPr lang="ru-RU" dirty="0"/>
              <a:t>, за исключением его практически действенного вида, имеет психическую, </a:t>
            </a:r>
            <a:r>
              <a:rPr lang="ru-RU" u="sng" dirty="0"/>
              <a:t>идеальную природу</a:t>
            </a:r>
            <a:r>
              <a:rPr lang="ru-RU" dirty="0"/>
              <a:t>, между тем как язык — это </a:t>
            </a:r>
            <a:r>
              <a:rPr lang="ru-RU" dirty="0" smtClean="0"/>
              <a:t>явление </a:t>
            </a:r>
            <a:r>
              <a:rPr lang="ru-RU" dirty="0"/>
              <a:t>по своей первичной природе физическое, </a:t>
            </a:r>
            <a:r>
              <a:rPr lang="ru-RU" u="sng" dirty="0"/>
              <a:t>материальное</a:t>
            </a:r>
            <a:r>
              <a:rPr lang="ru-RU" dirty="0"/>
              <a:t>, хотя, благодаря теснейшей взаимосвязи с мышлением, имеет и аспект идеальности.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Различия </a:t>
            </a:r>
            <a:r>
              <a:rPr lang="ru-RU" dirty="0"/>
              <a:t>между языком и мышлением состоят в </a:t>
            </a:r>
            <a:r>
              <a:rPr lang="ru-RU" dirty="0" smtClean="0"/>
              <a:t>следующем:</a:t>
            </a:r>
          </a:p>
          <a:p>
            <a:pPr lvl="0"/>
            <a:r>
              <a:rPr lang="ru-RU" dirty="0" smtClean="0"/>
              <a:t>1. Мышление </a:t>
            </a:r>
            <a:r>
              <a:rPr lang="ru-RU" dirty="0"/>
              <a:t>характеризуется определенной </a:t>
            </a:r>
            <a:r>
              <a:rPr lang="ru-RU" dirty="0" smtClean="0"/>
              <a:t>самостоятельностью</a:t>
            </a:r>
            <a:r>
              <a:rPr lang="ru-RU" dirty="0"/>
              <a:t>: оно может создавать понятия и воплощать их в </a:t>
            </a:r>
            <a:r>
              <a:rPr lang="ru-RU" dirty="0" smtClean="0"/>
              <a:t>образы</a:t>
            </a:r>
            <a:r>
              <a:rPr lang="ru-RU" dirty="0"/>
              <a:t>, которые не имеют соответствующих конкретных </a:t>
            </a:r>
            <a:r>
              <a:rPr lang="ru-RU" dirty="0" smtClean="0"/>
              <a:t>предметов </a:t>
            </a:r>
            <a:r>
              <a:rPr lang="ru-RU" dirty="0"/>
              <a:t>и явлений действительности (домовой, русалка и т. п.)</a:t>
            </a:r>
          </a:p>
          <a:p>
            <a:pPr lvl="0"/>
            <a:r>
              <a:rPr lang="ru-RU" dirty="0" smtClean="0"/>
              <a:t>2. Язык </a:t>
            </a:r>
            <a:r>
              <a:rPr lang="ru-RU" dirty="0"/>
              <a:t>— материально-идеальное явление, мышление идеально.</a:t>
            </a:r>
          </a:p>
          <a:p>
            <a:pPr lvl="0"/>
            <a:r>
              <a:rPr lang="ru-RU" dirty="0" smtClean="0"/>
              <a:t>3. Язык </a:t>
            </a:r>
            <a:r>
              <a:rPr lang="ru-RU" dirty="0"/>
              <a:t>— явление национальное, мышление интернационально.</a:t>
            </a:r>
          </a:p>
          <a:p>
            <a:pPr lvl="0"/>
            <a:r>
              <a:rPr lang="ru-RU" dirty="0" smtClean="0"/>
              <a:t>4. Строение </a:t>
            </a:r>
            <a:r>
              <a:rPr lang="ru-RU" dirty="0"/>
              <a:t>и законы развития мышления и языка не совпадают</a:t>
            </a:r>
            <a:r>
              <a:rPr lang="ru-RU" dirty="0" smtClean="0"/>
              <a:t>. Так</a:t>
            </a:r>
            <a:r>
              <a:rPr lang="ru-RU" dirty="0"/>
              <a:t>, например, основными единицами языка являются </a:t>
            </a:r>
            <a:r>
              <a:rPr lang="ru-RU" dirty="0" smtClean="0"/>
              <a:t>фонемы</a:t>
            </a:r>
            <a:r>
              <a:rPr lang="ru-RU" dirty="0"/>
              <a:t>, морфемы, лексемы, словосочетания, предложения; </a:t>
            </a:r>
            <a:r>
              <a:rPr lang="ru-RU" dirty="0" smtClean="0"/>
              <a:t>основными </a:t>
            </a:r>
            <a:r>
              <a:rPr lang="ru-RU" dirty="0"/>
              <a:t>единицами мышления являются понятия, суждения и </a:t>
            </a:r>
            <a:r>
              <a:rPr lang="ru-RU" dirty="0" smtClean="0"/>
              <a:t>умозаключения</a:t>
            </a:r>
            <a:r>
              <a:rPr lang="ru-RU" dirty="0"/>
              <a:t>. Не совпадают логические и лингвистические </a:t>
            </a:r>
            <a:r>
              <a:rPr lang="ru-RU" dirty="0" smtClean="0"/>
              <a:t>категории </a:t>
            </a:r>
            <a:r>
              <a:rPr lang="ru-RU" dirty="0"/>
              <a:t>и т. п.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Роль языка в процессе познания сводится к следующему:</a:t>
            </a:r>
          </a:p>
          <a:p>
            <a:pPr lvl="0"/>
            <a:r>
              <a:rPr lang="ru-RU" dirty="0"/>
              <a:t>Язык закрепляет результаты познавательной деятельности.</a:t>
            </a:r>
            <a:br>
              <a:rPr lang="ru-RU" dirty="0"/>
            </a:br>
            <a:r>
              <a:rPr lang="ru-RU" dirty="0"/>
              <a:t>А. А. </a:t>
            </a:r>
            <a:r>
              <a:rPr lang="ru-RU" dirty="0" err="1"/>
              <a:t>Потебня</a:t>
            </a:r>
            <a:r>
              <a:rPr lang="ru-RU" dirty="0"/>
              <a:t> справедливо отмечал, что </a:t>
            </a:r>
            <a:r>
              <a:rPr lang="ru-RU" dirty="0" smtClean="0"/>
              <a:t>«язык </a:t>
            </a:r>
            <a:r>
              <a:rPr lang="ru-RU" dirty="0"/>
              <a:t>относится ко</a:t>
            </a:r>
            <a:br>
              <a:rPr lang="ru-RU" dirty="0"/>
            </a:br>
            <a:r>
              <a:rPr lang="ru-RU" dirty="0"/>
              <a:t>всем другим средствам прогресса как первое и </a:t>
            </a:r>
            <a:r>
              <a:rPr lang="ru-RU" dirty="0" smtClean="0"/>
              <a:t>основное».</a:t>
            </a:r>
            <a:endParaRPr lang="ru-RU" dirty="0"/>
          </a:p>
          <a:p>
            <a:pPr lvl="0"/>
            <a:r>
              <a:rPr lang="ru-RU" dirty="0"/>
              <a:t>Язык является основным инструментом познания. Усваивая</a:t>
            </a:r>
            <a:br>
              <a:rPr lang="ru-RU" dirty="0"/>
            </a:br>
            <a:r>
              <a:rPr lang="ru-RU" dirty="0"/>
              <a:t>язык, человек овладевает и основными формами и законами</a:t>
            </a:r>
            <a:br>
              <a:rPr lang="ru-RU" dirty="0"/>
            </a:br>
            <a:r>
              <a:rPr lang="ru-RU" dirty="0"/>
              <a:t>мышления. Вместе с тем язык дал возможность человеку </a:t>
            </a:r>
            <a:r>
              <a:rPr lang="ru-RU" dirty="0" smtClean="0"/>
              <a:t>выйти </a:t>
            </a:r>
            <a:r>
              <a:rPr lang="ru-RU" dirty="0"/>
              <a:t>за пределы непосредственных чувственных восприятий,</a:t>
            </a:r>
            <a:br>
              <a:rPr lang="ru-RU" dirty="0"/>
            </a:br>
            <a:r>
              <a:rPr lang="ru-RU" dirty="0"/>
              <a:t>которые для животных являются основным источником </a:t>
            </a:r>
            <a:r>
              <a:rPr lang="ru-RU" dirty="0" smtClean="0"/>
              <a:t>информации </a:t>
            </a:r>
            <a:r>
              <a:rPr lang="ru-RU" dirty="0"/>
              <a:t>об окружающей действительности. Не все, </a:t>
            </a:r>
            <a:r>
              <a:rPr lang="ru-RU" dirty="0" smtClean="0"/>
              <a:t>например</a:t>
            </a:r>
            <a:r>
              <a:rPr lang="ru-RU" dirty="0"/>
              <a:t>, видели айсберг или лианы, но знают, что это такое </a:t>
            </a:r>
            <a:r>
              <a:rPr lang="ru-RU" dirty="0" smtClean="0"/>
              <a:t>на основании </a:t>
            </a:r>
            <a:r>
              <a:rPr lang="ru-RU" dirty="0"/>
              <a:t>того, что читали в книгах или словарях.</a:t>
            </a:r>
          </a:p>
          <a:p>
            <a:r>
              <a:rPr lang="ru-RU" dirty="0"/>
              <a:t>С помощью языка человек не только получает обобщенные </a:t>
            </a:r>
            <a:r>
              <a:rPr lang="ru-RU" dirty="0" smtClean="0"/>
              <a:t>знания</a:t>
            </a:r>
            <a:r>
              <a:rPr lang="ru-RU" dirty="0"/>
              <a:t>, а и </a:t>
            </a:r>
            <a:r>
              <a:rPr lang="ru-RU" u="sng" dirty="0"/>
              <a:t>разделяет явления действительности на составные </a:t>
            </a:r>
            <a:r>
              <a:rPr lang="ru-RU" u="sng" dirty="0" smtClean="0"/>
              <a:t>элементы</a:t>
            </a:r>
            <a:r>
              <a:rPr lang="ru-RU" u="sng" dirty="0"/>
              <a:t>, классифицирует</a:t>
            </a:r>
            <a:r>
              <a:rPr lang="ru-RU" dirty="0"/>
              <a:t> их. Расчленение явлений действительности </a:t>
            </a:r>
            <a:r>
              <a:rPr lang="ru-RU" dirty="0" smtClean="0"/>
              <a:t>осуществляется </a:t>
            </a:r>
            <a:r>
              <a:rPr lang="ru-RU" dirty="0"/>
              <a:t>при помощи дискретных единиц — слов, а </a:t>
            </a:r>
            <a:r>
              <a:rPr lang="ru-RU" dirty="0" smtClean="0"/>
              <a:t>классификация </a:t>
            </a:r>
            <a:r>
              <a:rPr lang="ru-RU" dirty="0"/>
              <a:t>— как при помощи слов (</a:t>
            </a:r>
            <a:r>
              <a:rPr lang="ru-RU" dirty="0" smtClean="0"/>
              <a:t>родовидовые </a:t>
            </a:r>
            <a:r>
              <a:rPr lang="ru-RU" dirty="0"/>
              <a:t>отношения и т. п.), так и с помощью грамматических форм (части речи, суффиксы и т. д.).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2. Когнитивная лингвистика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Когнитивная лингвистика — новая гибридная наука, </a:t>
            </a:r>
            <a:r>
              <a:rPr lang="ru-RU" dirty="0" smtClean="0"/>
              <a:t>возникшая </a:t>
            </a:r>
            <a:r>
              <a:rPr lang="ru-RU" dirty="0"/>
              <a:t>на стыке </a:t>
            </a:r>
            <a:r>
              <a:rPr lang="ru-RU" dirty="0" err="1"/>
              <a:t>когнитологии</a:t>
            </a:r>
            <a:r>
              <a:rPr lang="ru-RU" dirty="0"/>
              <a:t> (науки о знаниях), когнитивной </a:t>
            </a:r>
            <a:r>
              <a:rPr lang="ru-RU" dirty="0" smtClean="0"/>
              <a:t>психологии </a:t>
            </a:r>
            <a:r>
              <a:rPr lang="ru-RU" dirty="0"/>
              <a:t>(</a:t>
            </a:r>
            <a:r>
              <a:rPr lang="ru-RU" dirty="0" err="1"/>
              <a:t>психологии</a:t>
            </a:r>
            <a:r>
              <a:rPr lang="ru-RU" dirty="0"/>
              <a:t> познания), психолингвистики и лингвистики, и изучающая механизмы знания языка и механизмы представления знаний в языке.</a:t>
            </a:r>
          </a:p>
          <a:p>
            <a:r>
              <a:rPr lang="ru-RU" dirty="0"/>
              <a:t>Первый центр когнитивных исследований был организован в </a:t>
            </a:r>
            <a:r>
              <a:rPr lang="ru-RU" dirty="0" smtClean="0"/>
              <a:t>Гарвардском </a:t>
            </a:r>
            <a:r>
              <a:rPr lang="ru-RU" dirty="0"/>
              <a:t>университете в 1960 </a:t>
            </a:r>
            <a:r>
              <a:rPr lang="ru-RU" dirty="0" smtClean="0"/>
              <a:t>г. </a:t>
            </a:r>
            <a:r>
              <a:rPr lang="ru-RU" dirty="0"/>
              <a:t>психологами Дж. Миллером и Дж. </a:t>
            </a:r>
            <a:r>
              <a:rPr lang="ru-RU" dirty="0" err="1"/>
              <a:t>Брунером</a:t>
            </a:r>
            <a:r>
              <a:rPr lang="ru-RU" dirty="0"/>
              <a:t>. В 1975 </a:t>
            </a:r>
            <a:r>
              <a:rPr lang="ru-RU" dirty="0" smtClean="0"/>
              <a:t>г. </a:t>
            </a:r>
            <a:r>
              <a:rPr lang="ru-RU" dirty="0"/>
              <a:t>в названии статьи Дж. </a:t>
            </a:r>
            <a:r>
              <a:rPr lang="ru-RU" dirty="0" err="1"/>
              <a:t>Лакоффа</a:t>
            </a:r>
            <a:r>
              <a:rPr lang="ru-RU" dirty="0"/>
              <a:t> и С. Томпсона (Беркли, США) появляется термин </a:t>
            </a:r>
            <a:r>
              <a:rPr lang="ru-RU" dirty="0" smtClean="0"/>
              <a:t>«когнитивная грамматика». </a:t>
            </a:r>
            <a:r>
              <a:rPr lang="ru-RU" dirty="0"/>
              <a:t>В 80-е </a:t>
            </a:r>
            <a:r>
              <a:rPr lang="ru-RU" dirty="0" smtClean="0"/>
              <a:t>гг. </a:t>
            </a:r>
            <a:r>
              <a:rPr lang="ru-RU" dirty="0"/>
              <a:t>когнитивная лингвистика утвердилась в </a:t>
            </a:r>
            <a:r>
              <a:rPr lang="ru-RU" dirty="0" smtClean="0"/>
              <a:t>европейской </a:t>
            </a:r>
            <a:r>
              <a:rPr lang="ru-RU" dirty="0"/>
              <a:t>лингвистической традиции</a:t>
            </a:r>
            <a:r>
              <a:rPr lang="ru-RU" dirty="0" smtClean="0"/>
              <a:t>.</a:t>
            </a:r>
          </a:p>
          <a:p>
            <a:r>
              <a:rPr lang="ru-RU" dirty="0"/>
              <a:t>В СССР когнитивная лингвистика вошла в научный обиход в </a:t>
            </a:r>
            <a:r>
              <a:rPr lang="ru-RU" dirty="0" smtClean="0"/>
              <a:t>связи </a:t>
            </a:r>
            <a:r>
              <a:rPr lang="ru-RU" dirty="0"/>
              <a:t>с публикацией сборника </a:t>
            </a:r>
            <a:r>
              <a:rPr lang="ru-RU" dirty="0" smtClean="0"/>
              <a:t>«Новое </a:t>
            </a:r>
            <a:r>
              <a:rPr lang="ru-RU" dirty="0"/>
              <a:t>в зарубежной </a:t>
            </a:r>
            <a:r>
              <a:rPr lang="ru-RU" dirty="0" smtClean="0"/>
              <a:t>лингвистике». </a:t>
            </a:r>
            <a:r>
              <a:rPr lang="ru-RU" dirty="0"/>
              <a:t>(</a:t>
            </a:r>
            <a:r>
              <a:rPr lang="ru-RU" dirty="0" smtClean="0"/>
              <a:t>Когнитивные </a:t>
            </a:r>
            <a:r>
              <a:rPr lang="ru-RU" dirty="0"/>
              <a:t>аспекты языка. </a:t>
            </a:r>
            <a:r>
              <a:rPr lang="ru-RU" dirty="0" err="1"/>
              <a:t>Вып</a:t>
            </a:r>
            <a:r>
              <a:rPr lang="ru-RU" dirty="0"/>
              <a:t>. </a:t>
            </a:r>
            <a:r>
              <a:rPr lang="en-US" dirty="0"/>
              <a:t>XXIII</a:t>
            </a:r>
            <a:r>
              <a:rPr lang="ru-RU" dirty="0"/>
              <a:t>, 1988 г</a:t>
            </a:r>
            <a:r>
              <a:rPr lang="ru-RU" dirty="0" smtClean="0"/>
              <a:t>.).  </a:t>
            </a:r>
            <a:r>
              <a:rPr lang="ru-RU" dirty="0"/>
              <a:t>Важным явлением в становлении новой науки явился выход в свет в 1996 году </a:t>
            </a:r>
            <a:r>
              <a:rPr lang="ru-RU" dirty="0" smtClean="0"/>
              <a:t>«Краткого </a:t>
            </a:r>
            <a:r>
              <a:rPr lang="ru-RU" dirty="0"/>
              <a:t>словаря когнитивных </a:t>
            </a:r>
            <a:r>
              <a:rPr lang="ru-RU" dirty="0" smtClean="0"/>
              <a:t>терминов</a:t>
            </a:r>
            <a:r>
              <a:rPr lang="ru-RU" dirty="0" smtClean="0"/>
              <a:t>»</a:t>
            </a:r>
            <a:r>
              <a:rPr lang="ru-RU" dirty="0" smtClean="0"/>
              <a:t> </a:t>
            </a:r>
            <a:r>
              <a:rPr lang="ru-RU" dirty="0"/>
              <a:t>авторов Е. С. </a:t>
            </a:r>
            <a:r>
              <a:rPr lang="ru-RU" dirty="0" err="1"/>
              <a:t>Кубряковой</a:t>
            </a:r>
            <a:r>
              <a:rPr lang="ru-RU" dirty="0"/>
              <a:t>, В. 3. </a:t>
            </a:r>
            <a:r>
              <a:rPr lang="ru-RU" dirty="0" err="1"/>
              <a:t>Демьянкова</a:t>
            </a:r>
            <a:r>
              <a:rPr lang="ru-RU" dirty="0"/>
              <a:t>, Ю. Г. </a:t>
            </a:r>
            <a:r>
              <a:rPr lang="ru-RU" dirty="0" err="1"/>
              <a:t>Панкрац</a:t>
            </a:r>
            <a:r>
              <a:rPr lang="ru-RU" dirty="0"/>
              <a:t>, Л. Г. Лузиной.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Задачи когнитивной </a:t>
            </a:r>
            <a:r>
              <a:rPr lang="ru-RU" dirty="0" smtClean="0"/>
              <a:t>лингвистики:</a:t>
            </a:r>
            <a:endParaRPr lang="ru-RU" dirty="0"/>
          </a:p>
          <a:p>
            <a:pPr lvl="0"/>
            <a:r>
              <a:rPr lang="ru-RU" dirty="0" smtClean="0"/>
              <a:t>1. Роль </a:t>
            </a:r>
            <a:r>
              <a:rPr lang="ru-RU" dirty="0"/>
              <a:t>языка в процессах познания и осмысления мира.</a:t>
            </a:r>
          </a:p>
          <a:p>
            <a:pPr lvl="0"/>
            <a:r>
              <a:rPr lang="ru-RU" dirty="0" smtClean="0"/>
              <a:t>2. Языковые </a:t>
            </a:r>
            <a:r>
              <a:rPr lang="ru-RU" dirty="0"/>
              <a:t>знания в процессах получения, переработки и </a:t>
            </a:r>
            <a:r>
              <a:rPr lang="ru-RU" dirty="0" smtClean="0"/>
              <a:t>передачи </a:t>
            </a:r>
            <a:r>
              <a:rPr lang="ru-RU" dirty="0"/>
              <a:t>информации о мире.</a:t>
            </a:r>
          </a:p>
          <a:p>
            <a:pPr lvl="0"/>
            <a:r>
              <a:rPr lang="ru-RU" dirty="0" smtClean="0"/>
              <a:t>3. Процессы </a:t>
            </a:r>
            <a:r>
              <a:rPr lang="ru-RU" dirty="0"/>
              <a:t>концептуализации и категоризации знаний, </a:t>
            </a:r>
            <a:r>
              <a:rPr lang="ru-RU" dirty="0" smtClean="0"/>
              <a:t>описание </a:t>
            </a:r>
            <a:r>
              <a:rPr lang="ru-RU" dirty="0"/>
              <a:t>средств и способов языковой категоризации и </a:t>
            </a:r>
            <a:r>
              <a:rPr lang="ru-RU" dirty="0" smtClean="0"/>
              <a:t>концептуализации </a:t>
            </a:r>
            <a:r>
              <a:rPr lang="ru-RU" dirty="0"/>
              <a:t>констант культуры.</a:t>
            </a:r>
          </a:p>
          <a:p>
            <a:pPr lvl="0"/>
            <a:r>
              <a:rPr lang="ru-RU" dirty="0" smtClean="0"/>
              <a:t>4. Описание </a:t>
            </a:r>
            <a:r>
              <a:rPr lang="ru-RU" dirty="0"/>
              <a:t>системы универсальных концептов, </a:t>
            </a:r>
            <a:r>
              <a:rPr lang="ru-RU" dirty="0" smtClean="0"/>
              <a:t>организующих </a:t>
            </a:r>
            <a:r>
              <a:rPr lang="ru-RU" dirty="0" err="1" smtClean="0"/>
              <a:t>концептосферу</a:t>
            </a:r>
            <a:r>
              <a:rPr lang="ru-RU" dirty="0" smtClean="0"/>
              <a:t> </a:t>
            </a:r>
            <a:r>
              <a:rPr lang="ru-RU" dirty="0"/>
              <a:t>и являющихся основными рубрикаторами </a:t>
            </a:r>
            <a:r>
              <a:rPr lang="ru-RU" dirty="0" smtClean="0"/>
              <a:t>ее членения</a:t>
            </a:r>
            <a:r>
              <a:rPr lang="ru-RU" dirty="0"/>
              <a:t>.</a:t>
            </a:r>
          </a:p>
          <a:p>
            <a:pPr lvl="0"/>
            <a:r>
              <a:rPr lang="ru-RU" dirty="0" smtClean="0"/>
              <a:t>5. Проблема </a:t>
            </a:r>
            <a:r>
              <a:rPr lang="ru-RU" dirty="0"/>
              <a:t>языковой картины мира.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3. Отражательная функция языковых единиц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Мыслительные и </a:t>
            </a:r>
            <a:r>
              <a:rPr lang="ru-RU" dirty="0" smtClean="0"/>
              <a:t>языковые операции различаются по </a:t>
            </a:r>
            <a:r>
              <a:rPr lang="ru-RU" dirty="0"/>
              <a:t>своим формам и </a:t>
            </a:r>
            <a:r>
              <a:rPr lang="ru-RU" dirty="0" smtClean="0"/>
              <a:t>функциям.</a:t>
            </a:r>
            <a:r>
              <a:rPr lang="ru-RU" dirty="0"/>
              <a:t> Если </a:t>
            </a:r>
            <a:r>
              <a:rPr lang="ru-RU" u="sng" dirty="0"/>
              <a:t>мыслительные операции</a:t>
            </a:r>
            <a:r>
              <a:rPr lang="ru-RU" dirty="0"/>
              <a:t> направлены на познание </a:t>
            </a:r>
            <a:r>
              <a:rPr lang="ru-RU" dirty="0" smtClean="0"/>
              <a:t>действительности </a:t>
            </a:r>
            <a:r>
              <a:rPr lang="ru-RU" dirty="0"/>
              <a:t>и достижение истины, то </a:t>
            </a:r>
            <a:r>
              <a:rPr lang="ru-RU" u="sng" dirty="0"/>
              <a:t>языковые операции </a:t>
            </a:r>
            <a:r>
              <a:rPr lang="ru-RU" dirty="0" smtClean="0"/>
              <a:t>направлены </a:t>
            </a:r>
            <a:r>
              <a:rPr lang="ru-RU" dirty="0"/>
              <a:t>на формирование мысли, эмоционального, волевого и т. п. </a:t>
            </a:r>
            <a:r>
              <a:rPr lang="ru-RU" dirty="0" smtClean="0"/>
              <a:t>знания</a:t>
            </a:r>
            <a:r>
              <a:rPr lang="ru-RU" dirty="0"/>
              <a:t>, на точную и выразительную их передачу.</a:t>
            </a:r>
          </a:p>
          <a:p>
            <a:r>
              <a:rPr lang="ru-RU" dirty="0"/>
              <a:t>Логические формы мышления в принципе всеобщи, </a:t>
            </a:r>
            <a:r>
              <a:rPr lang="ru-RU" dirty="0" smtClean="0"/>
              <a:t>универсальны</a:t>
            </a:r>
            <a:r>
              <a:rPr lang="ru-RU" dirty="0"/>
              <a:t>, языковые формы абсолютно национальны. Языковые значения общеизвестны, народны, без них невозможно ни понимание, ни </a:t>
            </a:r>
            <a:r>
              <a:rPr lang="ru-RU" dirty="0" smtClean="0"/>
              <a:t>передача </a:t>
            </a:r>
            <a:r>
              <a:rPr lang="ru-RU" dirty="0"/>
              <a:t>сообщения.</a:t>
            </a:r>
          </a:p>
          <a:p>
            <a:r>
              <a:rPr lang="ru-RU" dirty="0"/>
              <a:t>Как утверждает В. И. </a:t>
            </a:r>
            <a:r>
              <a:rPr lang="ru-RU" dirty="0" err="1"/>
              <a:t>Кодухов</a:t>
            </a:r>
            <a:r>
              <a:rPr lang="ru-RU" dirty="0"/>
              <a:t>, знания, отраженные в языке, и знания, передаваемые при помощи языка, не идентичны. С точки зрения актуальности для выражения и передачи сообщений, </a:t>
            </a:r>
            <a:r>
              <a:rPr lang="ru-RU" dirty="0" smtClean="0"/>
              <a:t>языковые </a:t>
            </a:r>
            <a:r>
              <a:rPr lang="ru-RU" dirty="0"/>
              <a:t>значения делятся на формальные и содержательные.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/>
              <a:t>Формальные</a:t>
            </a:r>
            <a:r>
              <a:rPr lang="ru-RU" dirty="0"/>
              <a:t> языковые значения служат пониманию, т. к. они организуют форму мысли и структуру высказывания.</a:t>
            </a:r>
          </a:p>
          <a:p>
            <a:r>
              <a:rPr lang="ru-RU" i="1" dirty="0"/>
              <a:t>Содержательные</a:t>
            </a:r>
            <a:r>
              <a:rPr lang="ru-RU" dirty="0"/>
              <a:t> значения организуют конкретную мысль для выражения и передачи сообщения, нового знания.</a:t>
            </a:r>
          </a:p>
          <a:p>
            <a:r>
              <a:rPr lang="ru-RU" dirty="0"/>
              <a:t>Формальность и содержательность в различной степени </a:t>
            </a:r>
            <a:r>
              <a:rPr lang="ru-RU" dirty="0" smtClean="0"/>
              <a:t>проявляются </a:t>
            </a:r>
            <a:r>
              <a:rPr lang="ru-RU" dirty="0"/>
              <a:t>у всех видов языковых значений. Так, например, значение рода может быть формальным (стол, черный, лежало и т. п.) и </a:t>
            </a:r>
            <a:r>
              <a:rPr lang="ru-RU" dirty="0" smtClean="0"/>
              <a:t>содержательным </a:t>
            </a:r>
            <a:r>
              <a:rPr lang="ru-RU" dirty="0"/>
              <a:t>(учитель — учительница). И формальное, и </a:t>
            </a:r>
            <a:r>
              <a:rPr lang="ru-RU" dirty="0" smtClean="0"/>
              <a:t>содержательное </a:t>
            </a:r>
            <a:r>
              <a:rPr lang="ru-RU" dirty="0"/>
              <a:t>значения в большой степени реализуются в контексте.</a:t>
            </a:r>
          </a:p>
          <a:p>
            <a:r>
              <a:rPr lang="ru-RU" dirty="0"/>
              <a:t>Таким образом, отражательная функция языка проявляется не только в контекстной обусловленности языковых значений, но и в отражательной природе самих языковых значений.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1761</Words>
  <Application>Microsoft Office PowerPoint</Application>
  <PresentationFormat>Экран (4:3)</PresentationFormat>
  <Paragraphs>64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Язык и мышление</vt:lpstr>
      <vt:lpstr>1. Проблема взаимосвязи языка и мышления</vt:lpstr>
      <vt:lpstr>Слайд 3</vt:lpstr>
      <vt:lpstr>Слайд 4</vt:lpstr>
      <vt:lpstr>Слайд 5</vt:lpstr>
      <vt:lpstr>2. Когнитивная лингвистика</vt:lpstr>
      <vt:lpstr>Слайд 7</vt:lpstr>
      <vt:lpstr>3. Отражательная функция языковых единиц</vt:lpstr>
      <vt:lpstr>Слайд 9</vt:lpstr>
      <vt:lpstr>4. Теория языковой относительности. </vt:lpstr>
      <vt:lpstr>Слайд 11</vt:lpstr>
      <vt:lpstr>Слайд 12</vt:lpstr>
      <vt:lpstr>5. Неогумбольдтианство</vt:lpstr>
      <vt:lpstr>Слайд 14</vt:lpstr>
      <vt:lpstr>Слайд 15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 и мышление</dc:title>
  <dc:creator>Sveta</dc:creator>
  <cp:lastModifiedBy>Sveta</cp:lastModifiedBy>
  <cp:revision>29</cp:revision>
  <dcterms:created xsi:type="dcterms:W3CDTF">2020-05-14T10:33:27Z</dcterms:created>
  <dcterms:modified xsi:type="dcterms:W3CDTF">2020-05-15T03:53:22Z</dcterms:modified>
</cp:coreProperties>
</file>