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7CC-3223-44FE-85E2-7CFC786C3DEB}" type="datetimeFigureOut">
              <a:rPr lang="ru-RU" smtClean="0"/>
              <a:t>24.11.2021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0446-D594-4195-898C-C7D421F4E2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6512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7CC-3223-44FE-85E2-7CFC786C3DEB}" type="datetimeFigureOut">
              <a:rPr lang="ru-RU" smtClean="0"/>
              <a:t>24.11.2021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0446-D594-4195-898C-C7D421F4E2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124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7CC-3223-44FE-85E2-7CFC786C3DEB}" type="datetimeFigureOut">
              <a:rPr lang="ru-RU" smtClean="0"/>
              <a:t>24.11.2021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0446-D594-4195-898C-C7D421F4E2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9123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7CC-3223-44FE-85E2-7CFC786C3DEB}" type="datetimeFigureOut">
              <a:rPr lang="ru-RU" smtClean="0"/>
              <a:t>24.11.2021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0446-D594-4195-898C-C7D421F4E2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5373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7CC-3223-44FE-85E2-7CFC786C3DEB}" type="datetimeFigureOut">
              <a:rPr lang="ru-RU" smtClean="0"/>
              <a:t>24.11.2021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0446-D594-4195-898C-C7D421F4E2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4538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7CC-3223-44FE-85E2-7CFC786C3DEB}" type="datetimeFigureOut">
              <a:rPr lang="ru-RU" smtClean="0"/>
              <a:t>24.11.2021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0446-D594-4195-898C-C7D421F4E2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79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7CC-3223-44FE-85E2-7CFC786C3DEB}" type="datetimeFigureOut">
              <a:rPr lang="ru-RU" smtClean="0"/>
              <a:t>24.11.2021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0446-D594-4195-898C-C7D421F4E2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1039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7CC-3223-44FE-85E2-7CFC786C3DEB}" type="datetimeFigureOut">
              <a:rPr lang="ru-RU" smtClean="0"/>
              <a:t>24.11.2021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0446-D594-4195-898C-C7D421F4E2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9825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7CC-3223-44FE-85E2-7CFC786C3DEB}" type="datetimeFigureOut">
              <a:rPr lang="ru-RU" smtClean="0"/>
              <a:t>24.11.2021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0446-D594-4195-898C-C7D421F4E2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2852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7CC-3223-44FE-85E2-7CFC786C3DEB}" type="datetimeFigureOut">
              <a:rPr lang="ru-RU" smtClean="0"/>
              <a:t>24.11.2021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0446-D594-4195-898C-C7D421F4E2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3626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7CC-3223-44FE-85E2-7CFC786C3DEB}" type="datetimeFigureOut">
              <a:rPr lang="ru-RU" smtClean="0"/>
              <a:t>24.11.2021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0446-D594-4195-898C-C7D421F4E2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98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C697CC-3223-44FE-85E2-7CFC786C3DEB}" type="datetimeFigureOut">
              <a:rPr lang="ru-RU" smtClean="0"/>
              <a:t>24.11.2021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2D0446-D594-4195-898C-C7D421F4E2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209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43345" y="304801"/>
            <a:ext cx="11346873" cy="34636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3345" y="872836"/>
            <a:ext cx="11346873" cy="5583382"/>
          </a:xfrm>
        </p:spPr>
        <p:txBody>
          <a:bodyPr>
            <a:normAutofit fontScale="70000" lnSpcReduction="20000"/>
          </a:bodyPr>
          <a:lstStyle/>
          <a:p>
            <a:pPr indent="457200" algn="l">
              <a:lnSpc>
                <a:spcPct val="120000"/>
              </a:lnSpc>
              <a:spcBef>
                <a:spcPts val="0"/>
              </a:spcBef>
            </a:pPr>
            <a:r>
              <a:rPr lang="ru-RU" b="1">
                <a:latin typeface="Times New Roman" panose="02020603050405020304" pitchFamily="18" charset="0"/>
                <a:cs typeface="Times New Roman" panose="02020603050405020304" pitchFamily="18" charset="0"/>
              </a:rPr>
              <a:t>Тест </a:t>
            </a:r>
            <a:r>
              <a:rPr lang="ru-RU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Диагностика безопасности технических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обьектов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l">
              <a:lnSpc>
                <a:spcPct val="120000"/>
              </a:lnSpc>
              <a:spcBef>
                <a:spcPts val="0"/>
              </a:spcBef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indent="457200" algn="l">
              <a:lnSpc>
                <a:spcPct val="120000"/>
              </a:lnSpc>
              <a:spcBef>
                <a:spcPts val="0"/>
              </a:spcBef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По характеру повреждения тканей раны различают: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Брюшные, полостные, грудные, черепные</a:t>
            </a:r>
          </a:p>
          <a:p>
            <a:pPr marL="457200" lvl="0" indent="-45720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Резаные, рубленные, колотые, рваные, ушибленные, укушенные, огнестрельные</a:t>
            </a:r>
          </a:p>
          <a:p>
            <a:pPr marL="457200" lvl="0" indent="-45720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Механического воздействия, термического воздействия, химического воздействия, электрического воздействия</a:t>
            </a:r>
          </a:p>
          <a:p>
            <a:pPr indent="457200" algn="l">
              <a:lnSpc>
                <a:spcPct val="120000"/>
              </a:lnSpc>
              <a:spcBef>
                <a:spcPts val="0"/>
              </a:spcBef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l">
              <a:lnSpc>
                <a:spcPct val="120000"/>
              </a:lnSpc>
              <a:spcBef>
                <a:spcPts val="0"/>
              </a:spcBef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2: Система защиты подразделяется: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методы защиты и формы защиты</a:t>
            </a:r>
          </a:p>
          <a:p>
            <a:pPr marL="457200" lvl="0" indent="-45720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знаки безопасности, СИЗ и средства коллективной защиты</a:t>
            </a:r>
          </a:p>
          <a:p>
            <a:pPr marL="457200" lvl="0" indent="-45720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организационные, организационно-технические виды защиты и технические средства защиты</a:t>
            </a:r>
          </a:p>
          <a:p>
            <a:pPr indent="457200" algn="l">
              <a:lnSpc>
                <a:spcPct val="120000"/>
              </a:lnSpc>
              <a:spcBef>
                <a:spcPts val="0"/>
              </a:spcBef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l">
              <a:lnSpc>
                <a:spcPct val="120000"/>
              </a:lnSpc>
              <a:spcBef>
                <a:spcPts val="0"/>
              </a:spcBef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3: Какова периодичность обучения и проверка знаний по безопасности тру­да?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реже 1 раза в 6 лет</a:t>
            </a:r>
          </a:p>
          <a:p>
            <a:pPr marL="457200" lvl="0" indent="-45720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реже 1 раза в год</a:t>
            </a:r>
          </a:p>
          <a:p>
            <a:pPr marL="457200" lvl="0" indent="-45720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реже 1 раза в 3 года</a:t>
            </a:r>
          </a:p>
          <a:p>
            <a:pPr indent="457200" algn="l">
              <a:lnSpc>
                <a:spcPct val="120000"/>
              </a:lnSpc>
              <a:spcBef>
                <a:spcPts val="0"/>
              </a:spcBef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l">
              <a:lnSpc>
                <a:spcPct val="120000"/>
              </a:lnSpc>
              <a:spcBef>
                <a:spcPts val="0"/>
              </a:spcBef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4: Допускается ли последовательное соединение к заземляющему или нулевому защитному проводнику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допускается</a:t>
            </a:r>
          </a:p>
          <a:p>
            <a:pPr marL="457200" lvl="0" indent="-45720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Допускается, если число электроустановок не превышает нормы</a:t>
            </a:r>
          </a:p>
          <a:p>
            <a:pPr marL="457200" lvl="0" indent="-45720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Допускается, если сопротивление электроустановок не превы­шает нормы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4720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7520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927" y="720436"/>
            <a:ext cx="11513128" cy="5902037"/>
          </a:xfrm>
        </p:spPr>
        <p:txBody>
          <a:bodyPr>
            <a:normAutofit fontScale="62500" lnSpcReduction="20000"/>
          </a:bodyPr>
          <a:lstStyle/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/>
              <a:t>5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При несчастном случае работодатель (его представитель) обязан немедленно: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4572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Принять неотложные меры по предотвращению развития аварийной ситуации</a:t>
            </a:r>
          </a:p>
          <a:p>
            <a:pPr marL="514350" lvl="0" indent="4572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Организовать первую помощь пострадавшему</a:t>
            </a:r>
          </a:p>
          <a:p>
            <a:pPr marL="514350" lvl="0" indent="4572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своевременное расследование несчастного случая и его учет</a:t>
            </a: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6: Реальность принимаемых сторонами обязательств в области охраны труда это: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4572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Норма, прописанная в коллективном договоре</a:t>
            </a:r>
          </a:p>
          <a:p>
            <a:pPr marL="514350" lvl="0" indent="4572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социального партнерства</a:t>
            </a:r>
          </a:p>
          <a:p>
            <a:pPr marL="514350" lvl="0" indent="4572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социального партнерства</a:t>
            </a: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7: Кто несет ответственность за безопасность труда работников сторонней организации, работающих в ОУ?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4572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Ответственный исполнитель работ</a:t>
            </a:r>
          </a:p>
          <a:p>
            <a:pPr marL="514350" lvl="0" indent="4572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ОУ</a:t>
            </a:r>
          </a:p>
          <a:p>
            <a:pPr marL="514350" lvl="0" indent="4572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 определяется в договорных обязательствах ОУ и сторонней организации</a:t>
            </a: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8: За охрану труда в школе отвечает: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4572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Завуч</a:t>
            </a:r>
          </a:p>
          <a:p>
            <a:pPr marL="514350" lvl="0" indent="4572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Зам по УВР</a:t>
            </a:r>
          </a:p>
          <a:p>
            <a:pPr marL="514350" lvl="0" indent="4572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Специалист, а в его отсутствии лицо, назначенное приказом руководителя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8850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2911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7091" y="720436"/>
            <a:ext cx="11582400" cy="5805055"/>
          </a:xfrm>
        </p:spPr>
        <p:txBody>
          <a:bodyPr>
            <a:normAutofit fontScale="62500" lnSpcReduction="20000"/>
          </a:bodyPr>
          <a:lstStyle/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9: При приеме на работу испытательный срок не устанавливается: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Лицам, не достигших возраста 18 лет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Женщинам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Лицам, принимаемых на работу на условиях совместительства</a:t>
            </a: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10: Управляемая подсистема в менеджменте охраны труда это: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Администрация и комиссия по охране труда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Процесс, работающий персонал, объекты управления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Должностные лица и специалист по охране труда</a:t>
            </a: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11: Проверка знаний у всех работников требований охраны труда оформляется: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Записью в журнале учета инструктажей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Приказом руководителя и ведомостью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Протоколом, утвержденным приказом руководителя</a:t>
            </a: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12: К каким мероприятиям относится обеспечение работников мылом, смывающими и обезвреживающими средствами в соответствии с установленными нормами?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организационным видам защиты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техническим средствам защиты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мероприятиям по обеспечению средствами индивидуальной защиты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8216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2760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927" y="955964"/>
            <a:ext cx="11554691" cy="5680363"/>
          </a:xfrm>
        </p:spPr>
        <p:txBody>
          <a:bodyPr>
            <a:normAutofit fontScale="55000" lnSpcReduction="20000"/>
          </a:bodyPr>
          <a:lstStyle/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12: К каким мероприятиям относится обеспечение работников мылом, смывающими и обезвреживающими средствами в соответствии с установленными нормами?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организационным видам защиты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техническим средствам защиты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мероприятиям по обеспечению средствами индивидуальной защиты</a:t>
            </a: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13: Специальная одежда, специальная обувь, другие СИЗ учитываются: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расписке о получении СИЗ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ведомости выдачи СИЗ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личной карточке учета выдачи СИЗ</a:t>
            </a: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14: Имеет ли право работник на личное участие в расследовании возникшего у него профессионального заболевания?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Нет, так как он является заинтересованным лицом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Имеет право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Имеет право принимать участие только его доверенное лицо</a:t>
            </a: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15: Возмещение застрахованному морального вреда, причиненного в связи с несчастным случаем на производстве или профессиональным заболеванием осуществляет: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Причинитель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вреда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Работодатель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Страховщик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1721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3062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2509" y="817418"/>
            <a:ext cx="11568546" cy="5874327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16: Норма бесплатной выдачи молока за смену работникам, занятым на работах с вредными условиями труда составляет: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0,250 л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л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0,5 л</a:t>
            </a: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Допускается ли оборудование компьютерного класса в подвальном помещении?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Допускается, если выполнены все нормы СанПиНа и пожарной безопасности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Допускается, если выполнены все нормы СанПиНа и определена в приказе ответственность за безопасность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допускается</a:t>
            </a: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Кто проводит первичный инструктаж на рабочем месте и повторный с работниками учреждения?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учреждения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Непосредственный руководитель</a:t>
            </a: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ли замер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аэроинного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состава воздуха обязательным при аттестации рабочих мест по условиям труда?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Решает комиссия по охране труда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7910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99893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 fontScale="77500" lnSpcReduction="20000"/>
          </a:bodyPr>
          <a:lstStyle/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Какая продолжительность рабочего времени устанавливается ТК РФ для педагогических работников?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более 40 часов в неделю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более 36 часов в неделю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Сокращенная продолжительность</a:t>
            </a: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21: Для определения характера трудовых отношений необходимо установить: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Трудовой стаж работника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Застрахован или нет работник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Какой договор заключен с работником</a:t>
            </a: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22: При отнесении условий труда к 4 классу, рабочее место признается: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Аттестованным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аттестованным;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Частично аттестованным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133216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685</Words>
  <Application>Microsoft Office PowerPoint</Application>
  <PresentationFormat>Широкоэкранный</PresentationFormat>
  <Paragraphs>111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СВФУ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Павел</dc:creator>
  <cp:lastModifiedBy>Павел</cp:lastModifiedBy>
  <cp:revision>10</cp:revision>
  <dcterms:created xsi:type="dcterms:W3CDTF">2021-09-22T10:25:03Z</dcterms:created>
  <dcterms:modified xsi:type="dcterms:W3CDTF">2021-11-24T02:11:02Z</dcterms:modified>
</cp:coreProperties>
</file>