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97" r:id="rId4"/>
    <p:sldId id="259" r:id="rId5"/>
    <p:sldId id="298" r:id="rId6"/>
    <p:sldId id="311" r:id="rId7"/>
    <p:sldId id="299" r:id="rId8"/>
    <p:sldId id="301" r:id="rId9"/>
    <p:sldId id="303" r:id="rId10"/>
    <p:sldId id="261" r:id="rId11"/>
    <p:sldId id="305" r:id="rId12"/>
    <p:sldId id="306" r:id="rId13"/>
    <p:sldId id="307" r:id="rId14"/>
    <p:sldId id="308" r:id="rId15"/>
    <p:sldId id="309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 Николаев" userId="e40a362c1b548cfc" providerId="LiveId" clId="{416FA9F3-3C7B-4A39-B7DC-06DDBA079E02}"/>
    <pc:docChg chg="undo custSel addSld modSld">
      <pc:chgData name="Александр Николаев" userId="e40a362c1b548cfc" providerId="LiveId" clId="{416FA9F3-3C7B-4A39-B7DC-06DDBA079E02}" dt="2020-10-31T02:01:21.551" v="1243" actId="20577"/>
      <pc:docMkLst>
        <pc:docMk/>
      </pc:docMkLst>
      <pc:sldChg chg="delSp modSp mod delAnim modAnim">
        <pc:chgData name="Александр Николаев" userId="e40a362c1b548cfc" providerId="LiveId" clId="{416FA9F3-3C7B-4A39-B7DC-06DDBA079E02}" dt="2020-10-31T01:44:38.369" v="14"/>
        <pc:sldMkLst>
          <pc:docMk/>
          <pc:sldMk cId="1052798407" sldId="298"/>
        </pc:sldMkLst>
        <pc:spChg chg="del mod">
          <ac:chgData name="Александр Николаев" userId="e40a362c1b548cfc" providerId="LiveId" clId="{416FA9F3-3C7B-4A39-B7DC-06DDBA079E02}" dt="2020-10-31T01:43:55.033" v="9" actId="478"/>
          <ac:spMkLst>
            <pc:docMk/>
            <pc:sldMk cId="1052798407" sldId="298"/>
            <ac:spMk id="5" creationId="{CE1C48F6-3307-459D-8466-3B50C39BDBE6}"/>
          </ac:spMkLst>
        </pc:spChg>
        <pc:spChg chg="mod">
          <ac:chgData name="Александр Николаев" userId="e40a362c1b548cfc" providerId="LiveId" clId="{416FA9F3-3C7B-4A39-B7DC-06DDBA079E02}" dt="2020-10-31T01:43:56.825" v="10" actId="1076"/>
          <ac:spMkLst>
            <pc:docMk/>
            <pc:sldMk cId="1052798407" sldId="298"/>
            <ac:spMk id="143" creationId="{00000000-0000-0000-0000-000000000000}"/>
          </ac:spMkLst>
        </pc:spChg>
      </pc:sldChg>
      <pc:sldChg chg="addSp modSp mod">
        <pc:chgData name="Александр Николаев" userId="e40a362c1b548cfc" providerId="LiveId" clId="{416FA9F3-3C7B-4A39-B7DC-06DDBA079E02}" dt="2020-10-31T01:48:46.845" v="341"/>
        <pc:sldMkLst>
          <pc:docMk/>
          <pc:sldMk cId="2637217413" sldId="299"/>
        </pc:sldMkLst>
        <pc:spChg chg="add mod">
          <ac:chgData name="Александр Николаев" userId="e40a362c1b548cfc" providerId="LiveId" clId="{416FA9F3-3C7B-4A39-B7DC-06DDBA079E02}" dt="2020-10-31T01:48:46.845" v="341"/>
          <ac:spMkLst>
            <pc:docMk/>
            <pc:sldMk cId="2637217413" sldId="299"/>
            <ac:spMk id="2" creationId="{E22A7EB7-FFF5-4B34-9603-4CFE4CDE026C}"/>
          </ac:spMkLst>
        </pc:spChg>
        <pc:spChg chg="mod">
          <ac:chgData name="Александр Николаев" userId="e40a362c1b548cfc" providerId="LiveId" clId="{416FA9F3-3C7B-4A39-B7DC-06DDBA079E02}" dt="2020-10-31T01:45:08.491" v="22" actId="1076"/>
          <ac:spMkLst>
            <pc:docMk/>
            <pc:sldMk cId="2637217413" sldId="299"/>
            <ac:spMk id="7" creationId="{B0E7C7F2-7A86-4BAB-97CA-292B704B583D}"/>
          </ac:spMkLst>
        </pc:spChg>
        <pc:picChg chg="mod">
          <ac:chgData name="Александр Николаев" userId="e40a362c1b548cfc" providerId="LiveId" clId="{416FA9F3-3C7B-4A39-B7DC-06DDBA079E02}" dt="2020-10-31T01:45:05.965" v="21" actId="14100"/>
          <ac:picMkLst>
            <pc:docMk/>
            <pc:sldMk cId="2637217413" sldId="299"/>
            <ac:picMk id="8" creationId="{EAE776E8-8DF6-488A-B16D-A88344F30433}"/>
          </ac:picMkLst>
        </pc:picChg>
      </pc:sldChg>
      <pc:sldChg chg="addSp delSp modSp mod modAnim">
        <pc:chgData name="Александр Николаев" userId="e40a362c1b548cfc" providerId="LiveId" clId="{416FA9F3-3C7B-4A39-B7DC-06DDBA079E02}" dt="2020-10-31T01:58:26.793" v="867" actId="20577"/>
        <pc:sldMkLst>
          <pc:docMk/>
          <pc:sldMk cId="4182501432" sldId="301"/>
        </pc:sldMkLst>
        <pc:spChg chg="add del mod">
          <ac:chgData name="Александр Николаев" userId="e40a362c1b548cfc" providerId="LiveId" clId="{416FA9F3-3C7B-4A39-B7DC-06DDBA079E02}" dt="2020-10-31T01:52:01.692" v="403"/>
          <ac:spMkLst>
            <pc:docMk/>
            <pc:sldMk cId="4182501432" sldId="301"/>
            <ac:spMk id="2" creationId="{F75C4EC8-E4EF-45A8-BD61-1DDC7045828E}"/>
          </ac:spMkLst>
        </pc:spChg>
        <pc:spChg chg="add mod">
          <ac:chgData name="Александр Николаев" userId="e40a362c1b548cfc" providerId="LiveId" clId="{416FA9F3-3C7B-4A39-B7DC-06DDBA079E02}" dt="2020-10-31T01:58:26.793" v="867" actId="20577"/>
          <ac:spMkLst>
            <pc:docMk/>
            <pc:sldMk cId="4182501432" sldId="301"/>
            <ac:spMk id="3" creationId="{96CCFFA1-BECD-4500-B822-8677F216F643}"/>
          </ac:spMkLst>
        </pc:spChg>
        <pc:picChg chg="mod">
          <ac:chgData name="Александр Николаев" userId="e40a362c1b548cfc" providerId="LiveId" clId="{416FA9F3-3C7B-4A39-B7DC-06DDBA079E02}" dt="2020-10-31T01:51:50.908" v="384" actId="1076"/>
          <ac:picMkLst>
            <pc:docMk/>
            <pc:sldMk cId="4182501432" sldId="301"/>
            <ac:picMk id="4" creationId="{A051BE28-648B-4921-B5FC-757C2E6C2F74}"/>
          </ac:picMkLst>
        </pc:picChg>
        <pc:picChg chg="mod">
          <ac:chgData name="Александр Николаев" userId="e40a362c1b548cfc" providerId="LiveId" clId="{416FA9F3-3C7B-4A39-B7DC-06DDBA079E02}" dt="2020-10-31T01:52:00.806" v="401" actId="1035"/>
          <ac:picMkLst>
            <pc:docMk/>
            <pc:sldMk cId="4182501432" sldId="301"/>
            <ac:picMk id="5" creationId="{A21D39BF-4D8F-49CD-8E82-0BCC0B437CD3}"/>
          </ac:picMkLst>
        </pc:picChg>
      </pc:sldChg>
      <pc:sldChg chg="addSp modSp mod">
        <pc:chgData name="Александр Николаев" userId="e40a362c1b548cfc" providerId="LiveId" clId="{416FA9F3-3C7B-4A39-B7DC-06DDBA079E02}" dt="2020-10-31T02:01:21.551" v="1243" actId="20577"/>
        <pc:sldMkLst>
          <pc:docMk/>
          <pc:sldMk cId="3897151656" sldId="303"/>
        </pc:sldMkLst>
        <pc:spChg chg="add mod">
          <ac:chgData name="Александр Николаев" userId="e40a362c1b548cfc" providerId="LiveId" clId="{416FA9F3-3C7B-4A39-B7DC-06DDBA079E02}" dt="2020-10-31T02:01:21.551" v="1243" actId="20577"/>
          <ac:spMkLst>
            <pc:docMk/>
            <pc:sldMk cId="3897151656" sldId="303"/>
            <ac:spMk id="2" creationId="{2081F592-8C50-4A04-807C-8A8F12CAC01D}"/>
          </ac:spMkLst>
        </pc:spChg>
        <pc:spChg chg="mod">
          <ac:chgData name="Александр Николаев" userId="e40a362c1b548cfc" providerId="LiveId" clId="{416FA9F3-3C7B-4A39-B7DC-06DDBA079E02}" dt="2020-10-31T01:58:43.829" v="872" actId="122"/>
          <ac:spMkLst>
            <pc:docMk/>
            <pc:sldMk cId="3897151656" sldId="303"/>
            <ac:spMk id="5" creationId="{3EDE00B2-F4AB-4810-8F93-B504ABDE47B0}"/>
          </ac:spMkLst>
        </pc:spChg>
        <pc:picChg chg="mod">
          <ac:chgData name="Александр Николаев" userId="e40a362c1b548cfc" providerId="LiveId" clId="{416FA9F3-3C7B-4A39-B7DC-06DDBA079E02}" dt="2020-10-31T01:58:40.140" v="870" actId="1076"/>
          <ac:picMkLst>
            <pc:docMk/>
            <pc:sldMk cId="3897151656" sldId="303"/>
            <ac:picMk id="4" creationId="{81A46C17-4AE9-4163-9E09-1E75E17EF212}"/>
          </ac:picMkLst>
        </pc:picChg>
      </pc:sldChg>
      <pc:sldChg chg="addSp delSp modSp new mod">
        <pc:chgData name="Александр Николаев" userId="e40a362c1b548cfc" providerId="LiveId" clId="{416FA9F3-3C7B-4A39-B7DC-06DDBA079E02}" dt="2020-10-31T01:43:47.676" v="7" actId="1076"/>
        <pc:sldMkLst>
          <pc:docMk/>
          <pc:sldMk cId="570732634" sldId="311"/>
        </pc:sldMkLst>
        <pc:spChg chg="del">
          <ac:chgData name="Александр Николаев" userId="e40a362c1b548cfc" providerId="LiveId" clId="{416FA9F3-3C7B-4A39-B7DC-06DDBA079E02}" dt="2020-10-31T01:43:40.047" v="3" actId="478"/>
          <ac:spMkLst>
            <pc:docMk/>
            <pc:sldMk cId="570732634" sldId="311"/>
            <ac:spMk id="2" creationId="{72FD20B9-A978-4A87-A2BE-9BCAA9A74454}"/>
          </ac:spMkLst>
        </pc:spChg>
        <pc:spChg chg="del">
          <ac:chgData name="Александр Николаев" userId="e40a362c1b548cfc" providerId="LiveId" clId="{416FA9F3-3C7B-4A39-B7DC-06DDBA079E02}" dt="2020-10-31T01:43:40.814" v="4" actId="478"/>
          <ac:spMkLst>
            <pc:docMk/>
            <pc:sldMk cId="570732634" sldId="311"/>
            <ac:spMk id="3" creationId="{9BC655E1-D42C-436B-96EA-EC30C1146B22}"/>
          </ac:spMkLst>
        </pc:spChg>
        <pc:spChg chg="add mod">
          <ac:chgData name="Александр Николаев" userId="e40a362c1b548cfc" providerId="LiveId" clId="{416FA9F3-3C7B-4A39-B7DC-06DDBA079E02}" dt="2020-10-31T01:43:47.676" v="7" actId="1076"/>
          <ac:spMkLst>
            <pc:docMk/>
            <pc:sldMk cId="570732634" sldId="311"/>
            <ac:spMk id="5" creationId="{FDAC794A-DDE6-44D5-AFA7-03465A177253}"/>
          </ac:spMkLst>
        </pc:spChg>
      </pc:sldChg>
    </pc:docChg>
  </pc:docChgLst>
  <pc:docChgLst>
    <pc:chgData name="Александр Николаев" userId="e40a362c1b548cfc" providerId="LiveId" clId="{CBA33DD8-3281-4755-A9F2-23A0ED55C692}"/>
    <pc:docChg chg="modSld">
      <pc:chgData name="Александр Николаев" userId="e40a362c1b548cfc" providerId="LiveId" clId="{CBA33DD8-3281-4755-A9F2-23A0ED55C692}" dt="2020-10-30T07:13:07.355" v="1" actId="14100"/>
      <pc:docMkLst>
        <pc:docMk/>
      </pc:docMkLst>
      <pc:sldChg chg="modSp">
        <pc:chgData name="Александр Николаев" userId="e40a362c1b548cfc" providerId="LiveId" clId="{CBA33DD8-3281-4755-A9F2-23A0ED55C692}" dt="2020-10-30T07:13:07.355" v="1" actId="14100"/>
        <pc:sldMkLst>
          <pc:docMk/>
          <pc:sldMk cId="2637217413" sldId="299"/>
        </pc:sldMkLst>
        <pc:picChg chg="mod">
          <ac:chgData name="Александр Николаев" userId="e40a362c1b548cfc" providerId="LiveId" clId="{CBA33DD8-3281-4755-A9F2-23A0ED55C692}" dt="2020-10-30T07:13:07.355" v="1" actId="14100"/>
          <ac:picMkLst>
            <pc:docMk/>
            <pc:sldMk cId="2637217413" sldId="299"/>
            <ac:picMk id="8" creationId="{EAE776E8-8DF6-488A-B16D-A88344F304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BFE9E-C76F-4DA9-A17C-B3AB5420ECCA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A762A-F329-4BCE-8709-8796F226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9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803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dirty="0"/>
              <a:t>Оптический передатчик включает в себя 3 синфазных лазерных излучателя работающих на длине волны 800+50 </a:t>
            </a:r>
            <a:r>
              <a:rPr lang="ru-RU" dirty="0" err="1"/>
              <a:t>нм</a:t>
            </a:r>
            <a:r>
              <a:rPr lang="ru-RU" dirty="0"/>
              <a:t> и обеспечивающих суммарную импульсную</a:t>
            </a:r>
          </a:p>
          <a:p>
            <a:pPr marL="158750" indent="0">
              <a:buNone/>
            </a:pPr>
            <a:r>
              <a:rPr lang="ru-RU" dirty="0"/>
              <a:t>мощность излучения 120–135 мВт. </a:t>
            </a:r>
          </a:p>
          <a:p>
            <a:pPr marL="158750" indent="0">
              <a:buNone/>
            </a:pPr>
            <a:r>
              <a:rPr lang="ru-RU" dirty="0"/>
              <a:t>Приемная часть ППМ состоит из двух приемных объективов общей площадью 70 см2, оптической схемы, обеспечивающей некогерентное суммирование световых сигналов,</a:t>
            </a:r>
          </a:p>
          <a:p>
            <a:pPr marL="158750" indent="0">
              <a:buNone/>
            </a:pPr>
            <a:r>
              <a:rPr lang="ru-RU" dirty="0"/>
              <a:t>их пространственную и частотную фильтрацию и </a:t>
            </a:r>
            <a:r>
              <a:rPr lang="ru-RU" dirty="0" err="1"/>
              <a:t>фотоприемного</a:t>
            </a:r>
            <a:r>
              <a:rPr lang="ru-RU" dirty="0"/>
              <a:t> устройства на основе быстродействующего PIN-фотодиода или лавинного фотодиода (ЛФД,</a:t>
            </a:r>
          </a:p>
          <a:p>
            <a:pPr marL="158750" indent="0">
              <a:buNone/>
            </a:pPr>
            <a:r>
              <a:rPr lang="ru-RU" dirty="0" err="1"/>
              <a:t>avalanche</a:t>
            </a:r>
            <a:r>
              <a:rPr lang="ru-RU" dirty="0"/>
              <a:t> </a:t>
            </a:r>
            <a:r>
              <a:rPr lang="ru-RU" dirty="0" err="1"/>
              <a:t>photodiode</a:t>
            </a:r>
            <a:r>
              <a:rPr lang="ru-RU" dirty="0"/>
              <a:t>, APD). АЧХ </a:t>
            </a:r>
            <a:r>
              <a:rPr lang="ru-RU" dirty="0" err="1"/>
              <a:t>фотоприемного</a:t>
            </a:r>
            <a:r>
              <a:rPr lang="ru-RU" dirty="0"/>
              <a:t> устройства оптимизирована в каждой модели под необходимую скорость передачи и тип линейного кодирования</a:t>
            </a:r>
          </a:p>
          <a:p>
            <a:pPr marL="158750" indent="0">
              <a:buNone/>
            </a:pPr>
            <a:r>
              <a:rPr lang="ru-RU" dirty="0"/>
              <a:t>данных. В состав приемной части входит также датчик пространственного положения 4 из 6 оптической оси, который позволяет контролировать точность наведения ППМ друг на</a:t>
            </a:r>
          </a:p>
          <a:p>
            <a:pPr marL="158750" indent="0">
              <a:buNone/>
            </a:pPr>
            <a:r>
              <a:rPr lang="ru-RU" dirty="0"/>
              <a:t>друга. Для его работы, оптическая схема использует небольшую часть (около 4%) суммарного принятого оптического излучения.</a:t>
            </a:r>
          </a:p>
          <a:p>
            <a:pPr marL="158750" indent="0">
              <a:buNone/>
            </a:pPr>
            <a:endParaRPr lang="ru-RU" dirty="0"/>
          </a:p>
          <a:p>
            <a:pPr marL="158750" indent="0">
              <a:buNone/>
            </a:pPr>
            <a:r>
              <a:rPr lang="ru-RU" dirty="0"/>
              <a:t>Система пространственной стабилизации (СПС, </a:t>
            </a:r>
            <a:r>
              <a:rPr lang="ru-RU" dirty="0" err="1"/>
              <a:t>autotracking</a:t>
            </a:r>
            <a:r>
              <a:rPr lang="ru-RU" dirty="0"/>
              <a:t>) автоматически поддерживает направление оптической связи, что позволяет устанавливать ППМ на</a:t>
            </a:r>
          </a:p>
          <a:p>
            <a:pPr marL="158750" indent="0">
              <a:buNone/>
            </a:pPr>
            <a:r>
              <a:rPr lang="ru-RU" dirty="0"/>
              <a:t>нестабильных основаниях (например, деревянные крыши или вышки сотовой связи).</a:t>
            </a:r>
          </a:p>
        </p:txBody>
      </p:sp>
    </p:spTree>
    <p:extLst>
      <p:ext uri="{BB962C8B-B14F-4D97-AF65-F5344CB8AC3E}">
        <p14:creationId xmlns:p14="http://schemas.microsoft.com/office/powerpoint/2010/main" val="232233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94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593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Передатчик 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преобразует электрические сигналы в световые. Данное преобразование выполняет источник, представляющий собой либо светоизлучающий, либо лазерный диод. Электронная схема управления преобразует входной сигнал в сигнал определенной формы, необходимой для управления источником.</a:t>
            </a:r>
          </a:p>
          <a:p>
            <a:pPr marL="158750" indent="0">
              <a:buNone/>
            </a:pPr>
            <a:r>
              <a:rPr lang="ru-RU" sz="11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Волоконно-оптический кабель 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 среда, по которой распространяется световой сигнал. Кабель состоит из  оптического волокна и защитных оболочек.</a:t>
            </a:r>
          </a:p>
          <a:p>
            <a:pPr marL="158750" indent="0">
              <a:buNone/>
            </a:pPr>
            <a:r>
              <a:rPr lang="ru-RU" sz="11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Приемник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предназначен для приема светового сигнала и его обратного преобразования в электрические сигналы. Его основными частями являются оптический детектор, непосредственно выполняющий функцию преобразования сигнала.</a:t>
            </a:r>
          </a:p>
          <a:p>
            <a:pPr marL="158750" indent="0">
              <a:buNone/>
            </a:pPr>
            <a:r>
              <a:rPr lang="ru-RU" sz="11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Соединители (коннекторы)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предназначены для подключения волокна к источнику, оптическому детектору и для соединения волокон между собой.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004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91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1abfbaf2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1abfbaf2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928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858265"/>
            <a:ext cx="68868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3911363"/>
            <a:ext cx="43521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694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 flipH="1">
            <a:off x="1147650" y="4113533"/>
            <a:ext cx="5005500" cy="13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47579" y="3098467"/>
            <a:ext cx="2979300" cy="10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147575" y="5371945"/>
            <a:ext cx="4224900" cy="7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03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1964851" y="470467"/>
            <a:ext cx="52143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28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642050" y="2846400"/>
            <a:ext cx="53082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1964851" y="470467"/>
            <a:ext cx="52143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47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36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3D073-F6C4-447B-B362-8E0831596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AEED88-02B5-4B9B-B0D5-2EC1A49C0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05C4C7-6B23-4A25-8DDF-748360F7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5032-5E18-4C75-8033-9BD3D2EDC629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5F759A-F2F2-4D2E-88B5-9B093431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1A627C-0F82-4595-9318-BA67CE7E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47FB-438A-40E6-B387-6A11CF233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3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1964851" y="470467"/>
            <a:ext cx="52143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07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26057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>
            <a:off x="3670681" y="4535138"/>
            <a:ext cx="4352100" cy="12017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Николаев А.С.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Кафедра МТС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Институт математики и информатики</a:t>
            </a:r>
            <a:endParaRPr dirty="0"/>
          </a:p>
        </p:txBody>
      </p:sp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1135981" y="1858265"/>
            <a:ext cx="68868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34343"/>
                </a:solidFill>
              </a:rPr>
              <a:t>Технологии оптической связи</a:t>
            </a:r>
            <a:endParaRPr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/>
          <p:nvPr/>
        </p:nvSpPr>
        <p:spPr>
          <a:xfrm>
            <a:off x="628200" y="2473824"/>
            <a:ext cx="1981600" cy="12616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694204" y="2437808"/>
            <a:ext cx="1907600" cy="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ВОЛС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789004" y="2795421"/>
            <a:ext cx="1718000" cy="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Волоконно-оптические линии связи</a:t>
            </a: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3646912" y="2468123"/>
            <a:ext cx="1981600" cy="12616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3720912" y="2432107"/>
            <a:ext cx="1907600" cy="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FSO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3638916" y="2789720"/>
            <a:ext cx="1981600" cy="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FSO – </a:t>
            </a:r>
            <a:r>
              <a:rPr kumimoji="0" lang="ru-RU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АОЛС-</a:t>
            </a: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ru-RU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Атмосферные оптические линии связи</a:t>
            </a: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ctrTitle"/>
          </p:nvPr>
        </p:nvSpPr>
        <p:spPr>
          <a:xfrm>
            <a:off x="1095801" y="470467"/>
            <a:ext cx="6952400" cy="12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1.</a:t>
            </a:r>
            <a:r>
              <a:rPr lang="en-US" dirty="0"/>
              <a:t>2</a:t>
            </a:r>
            <a:r>
              <a:rPr lang="ru-RU" dirty="0"/>
              <a:t> Технологии оптической связи</a:t>
            </a:r>
            <a:endParaRPr dirty="0"/>
          </a:p>
        </p:txBody>
      </p:sp>
      <p:sp>
        <p:nvSpPr>
          <p:cNvPr id="199" name="Google Shape;199;p33"/>
          <p:cNvSpPr/>
          <p:nvPr/>
        </p:nvSpPr>
        <p:spPr>
          <a:xfrm>
            <a:off x="2880360" y="1449401"/>
            <a:ext cx="3503768" cy="545497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01" name="Google Shape;201;p33"/>
          <p:cNvCxnSpPr>
            <a:cxnSpLocks/>
            <a:stCxn id="207" idx="1"/>
            <a:endCxn id="192" idx="0"/>
          </p:cNvCxnSpPr>
          <p:nvPr/>
        </p:nvCxnSpPr>
        <p:spPr>
          <a:xfrm rot="10800000" flipV="1">
            <a:off x="1648007" y="1732067"/>
            <a:ext cx="1232356" cy="705741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33"/>
          <p:cNvCxnSpPr>
            <a:cxnSpLocks/>
            <a:stCxn id="199" idx="0"/>
            <a:endCxn id="31" idx="0"/>
          </p:cNvCxnSpPr>
          <p:nvPr/>
        </p:nvCxnSpPr>
        <p:spPr>
          <a:xfrm>
            <a:off x="6384130" y="1722150"/>
            <a:ext cx="1317292" cy="745975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33"/>
          <p:cNvSpPr txBox="1"/>
          <p:nvPr/>
        </p:nvSpPr>
        <p:spPr>
          <a:xfrm>
            <a:off x="2880360" y="1449399"/>
            <a:ext cx="3383280" cy="56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67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Оптические технологии связи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8" name="Google Shape;191;p33">
            <a:extLst>
              <a:ext uri="{FF2B5EF4-FFF2-40B4-BE49-F238E27FC236}">
                <a16:creationId xmlns:a16="http://schemas.microsoft.com/office/drawing/2014/main" id="{574428EC-3DB0-44A1-ABB1-C9532FB0C83E}"/>
              </a:ext>
            </a:extLst>
          </p:cNvPr>
          <p:cNvSpPr/>
          <p:nvPr/>
        </p:nvSpPr>
        <p:spPr>
          <a:xfrm>
            <a:off x="1190007" y="4094951"/>
            <a:ext cx="2720055" cy="72567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207;p33">
            <a:extLst>
              <a:ext uri="{FF2B5EF4-FFF2-40B4-BE49-F238E27FC236}">
                <a16:creationId xmlns:a16="http://schemas.microsoft.com/office/drawing/2014/main" id="{12881F6E-6E6B-4497-9F5B-BE82FDBF09A2}"/>
              </a:ext>
            </a:extLst>
          </p:cNvPr>
          <p:cNvSpPr txBox="1"/>
          <p:nvPr/>
        </p:nvSpPr>
        <p:spPr>
          <a:xfrm>
            <a:off x="1243222" y="4094951"/>
            <a:ext cx="2613623" cy="72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PON –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пассивные оптические сети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0" name="Google Shape;191;p33">
            <a:extLst>
              <a:ext uri="{FF2B5EF4-FFF2-40B4-BE49-F238E27FC236}">
                <a16:creationId xmlns:a16="http://schemas.microsoft.com/office/drawing/2014/main" id="{4744D307-3A3A-4439-8669-AF30DFC85443}"/>
              </a:ext>
            </a:extLst>
          </p:cNvPr>
          <p:cNvSpPr/>
          <p:nvPr/>
        </p:nvSpPr>
        <p:spPr>
          <a:xfrm>
            <a:off x="1190007" y="5136541"/>
            <a:ext cx="2720055" cy="916073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solidFill>
              <a:schemeClr val="tx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07;p33">
            <a:extLst>
              <a:ext uri="{FF2B5EF4-FFF2-40B4-BE49-F238E27FC236}">
                <a16:creationId xmlns:a16="http://schemas.microsoft.com/office/drawing/2014/main" id="{C4D1E5A8-5E45-41A6-849E-56D0E2AC0876}"/>
              </a:ext>
            </a:extLst>
          </p:cNvPr>
          <p:cNvSpPr txBox="1"/>
          <p:nvPr/>
        </p:nvSpPr>
        <p:spPr>
          <a:xfrm>
            <a:off x="1190007" y="5094805"/>
            <a:ext cx="2720055" cy="9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WDM –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ВОЛС со спектральным уплотнением каналов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cxnSp>
        <p:nvCxnSpPr>
          <p:cNvPr id="22" name="Google Shape;201;p33">
            <a:extLst>
              <a:ext uri="{FF2B5EF4-FFF2-40B4-BE49-F238E27FC236}">
                <a16:creationId xmlns:a16="http://schemas.microsoft.com/office/drawing/2014/main" id="{89274329-0051-4150-9852-9746AFA03144}"/>
              </a:ext>
            </a:extLst>
          </p:cNvPr>
          <p:cNvCxnSpPr>
            <a:cxnSpLocks/>
            <a:endCxn id="18" idx="2"/>
          </p:cNvCxnSpPr>
          <p:nvPr/>
        </p:nvCxnSpPr>
        <p:spPr>
          <a:xfrm rot="16200000" flipH="1">
            <a:off x="677658" y="3945442"/>
            <a:ext cx="722365" cy="302329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1;p33">
            <a:extLst>
              <a:ext uri="{FF2B5EF4-FFF2-40B4-BE49-F238E27FC236}">
                <a16:creationId xmlns:a16="http://schemas.microsoft.com/office/drawing/2014/main" id="{DC1E358A-44ED-4AAE-A995-F26A6CCBB1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2071" y="4873396"/>
            <a:ext cx="1133541" cy="302328"/>
          </a:xfrm>
          <a:prstGeom prst="bentConnector3">
            <a:avLst>
              <a:gd name="adj1" fmla="val 948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194;p33">
            <a:extLst>
              <a:ext uri="{FF2B5EF4-FFF2-40B4-BE49-F238E27FC236}">
                <a16:creationId xmlns:a16="http://schemas.microsoft.com/office/drawing/2014/main" id="{D35D3A99-4271-465B-961E-4B6776D2BC42}"/>
              </a:ext>
            </a:extLst>
          </p:cNvPr>
          <p:cNvSpPr/>
          <p:nvPr/>
        </p:nvSpPr>
        <p:spPr>
          <a:xfrm>
            <a:off x="6673620" y="2504139"/>
            <a:ext cx="1981600" cy="12616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195;p33">
            <a:extLst>
              <a:ext uri="{FF2B5EF4-FFF2-40B4-BE49-F238E27FC236}">
                <a16:creationId xmlns:a16="http://schemas.microsoft.com/office/drawing/2014/main" id="{000DEAB2-58D1-434D-B592-83AA8255C0A6}"/>
              </a:ext>
            </a:extLst>
          </p:cNvPr>
          <p:cNvSpPr txBox="1"/>
          <p:nvPr/>
        </p:nvSpPr>
        <p:spPr>
          <a:xfrm>
            <a:off x="6747620" y="2468123"/>
            <a:ext cx="1907600" cy="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xo 2"/>
                <a:ea typeface="Exo 2"/>
                <a:cs typeface="Exo 2"/>
                <a:sym typeface="Exo 2"/>
              </a:rPr>
              <a:t>VLC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2" name="Google Shape;196;p33">
            <a:extLst>
              <a:ext uri="{FF2B5EF4-FFF2-40B4-BE49-F238E27FC236}">
                <a16:creationId xmlns:a16="http://schemas.microsoft.com/office/drawing/2014/main" id="{2DF56F0C-1529-4592-8378-AECA541071D1}"/>
              </a:ext>
            </a:extLst>
          </p:cNvPr>
          <p:cNvSpPr txBox="1"/>
          <p:nvPr/>
        </p:nvSpPr>
        <p:spPr>
          <a:xfrm>
            <a:off x="6842420" y="2825736"/>
            <a:ext cx="1718000" cy="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  <a:tabLst/>
              <a:defRPr/>
            </a:pPr>
            <a:r>
              <a:rPr kumimoji="0" lang="ru-RU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«связь по видимому свету», напр.</a:t>
            </a: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Li-Fi</a:t>
            </a: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cxnSp>
        <p:nvCxnSpPr>
          <p:cNvPr id="50" name="Google Shape;204;p33">
            <a:extLst>
              <a:ext uri="{FF2B5EF4-FFF2-40B4-BE49-F238E27FC236}">
                <a16:creationId xmlns:a16="http://schemas.microsoft.com/office/drawing/2014/main" id="{6E894F31-7735-4315-BE29-A9FAA0E196CA}"/>
              </a:ext>
            </a:extLst>
          </p:cNvPr>
          <p:cNvCxnSpPr>
            <a:cxnSpLocks/>
            <a:stCxn id="207" idx="2"/>
            <a:endCxn id="195" idx="0"/>
          </p:cNvCxnSpPr>
          <p:nvPr/>
        </p:nvCxnSpPr>
        <p:spPr>
          <a:xfrm rot="16200000" flipH="1">
            <a:off x="4414673" y="2172064"/>
            <a:ext cx="417372" cy="10271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276773" y="184808"/>
            <a:ext cx="8590455" cy="648838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03195" indent="391574" algn="ctr">
              <a:buNone/>
            </a:pPr>
            <a:r>
              <a:rPr lang="ru-RU" sz="2667" b="1" dirty="0">
                <a:solidFill>
                  <a:schemeClr val="dk1"/>
                </a:solidFill>
              </a:rPr>
              <a:t>АОЛС – атмосферные оптические линии связи</a:t>
            </a:r>
          </a:p>
          <a:p>
            <a:pPr marL="203195" indent="391574" algn="ctr">
              <a:buNone/>
            </a:pPr>
            <a:endParaRPr lang="ru-RU" sz="2400" b="1" dirty="0">
              <a:solidFill>
                <a:schemeClr val="dk1"/>
              </a:solidFill>
            </a:endParaRPr>
          </a:p>
          <a:p>
            <a:pPr marL="203195" indent="391574" algn="just">
              <a:buNone/>
            </a:pPr>
            <a:r>
              <a:rPr lang="ru-RU" sz="2400" dirty="0">
                <a:solidFill>
                  <a:schemeClr val="dk1"/>
                </a:solidFill>
              </a:rPr>
              <a:t>FSO (сокр. от англ. </a:t>
            </a:r>
            <a:r>
              <a:rPr lang="ru-RU" sz="2400" dirty="0" err="1">
                <a:solidFill>
                  <a:schemeClr val="dk1"/>
                </a:solidFill>
              </a:rPr>
              <a:t>free-space</a:t>
            </a:r>
            <a:r>
              <a:rPr lang="ru-RU" sz="2400" dirty="0">
                <a:solidFill>
                  <a:schemeClr val="dk1"/>
                </a:solidFill>
              </a:rPr>
              <a:t> </a:t>
            </a:r>
            <a:r>
              <a:rPr lang="ru-RU" sz="2400" dirty="0" err="1">
                <a:solidFill>
                  <a:schemeClr val="dk1"/>
                </a:solidFill>
              </a:rPr>
              <a:t>optics</a:t>
            </a:r>
            <a:r>
              <a:rPr lang="ru-RU" sz="2400" dirty="0">
                <a:solidFill>
                  <a:schemeClr val="dk1"/>
                </a:solidFill>
              </a:rPr>
              <a:t> — оптика свободного пространства, рус. атмосферная оптическая линия связи, сокр. АОЛС) — вид оптической связи, использующий электромагнитные волны оптического диапазона (как правило, инфракрасные), передаваемые через атмосферу.</a:t>
            </a:r>
          </a:p>
          <a:p>
            <a:pPr marL="203195" indent="391574" algn="just">
              <a:buNone/>
            </a:pPr>
            <a:r>
              <a:rPr lang="ru-RU" sz="2400" dirty="0">
                <a:solidFill>
                  <a:schemeClr val="dk1"/>
                </a:solidFill>
              </a:rPr>
              <a:t>В основе АОЛС лежит передача ИК излучения через атмосферу — информация передается модулированным излучением в ИК части спектра. В отличие от других беспроводных технологий, АОЛС использует те частоты, на которые не требуется разрешение (~400 ТГц).</a:t>
            </a:r>
          </a:p>
          <a:p>
            <a:pPr marL="203195" indent="391574" algn="just">
              <a:buNone/>
            </a:pPr>
            <a:r>
              <a:rPr lang="ru-RU" sz="2400" dirty="0">
                <a:solidFill>
                  <a:schemeClr val="dk1"/>
                </a:solidFill>
              </a:rPr>
              <a:t>Длина волны в большинстве реализованных систем варьируется в пределах 700–950 </a:t>
            </a:r>
            <a:r>
              <a:rPr lang="ru-RU" sz="2400" dirty="0" err="1">
                <a:solidFill>
                  <a:schemeClr val="dk1"/>
                </a:solidFill>
              </a:rPr>
              <a:t>нм</a:t>
            </a:r>
            <a:r>
              <a:rPr lang="ru-RU" sz="2400" dirty="0">
                <a:solidFill>
                  <a:schemeClr val="dk1"/>
                </a:solidFill>
              </a:rPr>
              <a:t> или 1550 </a:t>
            </a:r>
            <a:r>
              <a:rPr lang="ru-RU" sz="2400" dirty="0" err="1">
                <a:solidFill>
                  <a:schemeClr val="dk1"/>
                </a:solidFill>
              </a:rPr>
              <a:t>нм</a:t>
            </a:r>
            <a:r>
              <a:rPr lang="ru-RU" sz="2400" dirty="0">
                <a:solidFill>
                  <a:schemeClr val="dk1"/>
                </a:solidFill>
              </a:rPr>
              <a:t>, в зависимости от применяемого лазерного диода</a:t>
            </a:r>
          </a:p>
        </p:txBody>
      </p:sp>
    </p:spTree>
    <p:extLst>
      <p:ext uri="{BB962C8B-B14F-4D97-AF65-F5344CB8AC3E}">
        <p14:creationId xmlns:p14="http://schemas.microsoft.com/office/powerpoint/2010/main" val="19815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 2 FSO ARTOLINK станция высокоскоростной беспроводной оптической связи для больших дистанций до 7 км. 2014">
            <a:extLst>
              <a:ext uri="{FF2B5EF4-FFF2-40B4-BE49-F238E27FC236}">
                <a16:creationId xmlns:a16="http://schemas.microsoft.com/office/drawing/2014/main" id="{2BAD8B14-6C4F-4AA2-801B-772BCE86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1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A3610C7-707E-48A8-8C95-41BCEA617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0D68D5-F66A-42F1-82E1-DB0358D04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288FC0-926C-4531-A0D4-05DEB85CF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4" y="0"/>
            <a:ext cx="8733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F8B4E00-28E3-401C-9AE5-7D9041D30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481" y="814400"/>
            <a:ext cx="8234153" cy="5881437"/>
          </a:xfrm>
        </p:spPr>
        <p:txBody>
          <a:bodyPr/>
          <a:lstStyle/>
          <a:p>
            <a:r>
              <a:rPr lang="ru-RU" sz="2400" dirty="0"/>
              <a:t>зависимость от погодных условий (тумана, снегопадов, но зато даже сильный ливень не уменьшает качество сигнала);</a:t>
            </a:r>
          </a:p>
          <a:p>
            <a:r>
              <a:rPr lang="ru-RU" sz="2400" dirty="0"/>
              <a:t>Ограниченная дальность применения (до 7 км);</a:t>
            </a:r>
          </a:p>
          <a:p>
            <a:r>
              <a:rPr lang="ru-RU" sz="2400" dirty="0"/>
              <a:t>дороговизна оборудования (около 160 </a:t>
            </a:r>
            <a:r>
              <a:rPr lang="ru-RU" sz="2400" dirty="0" err="1"/>
              <a:t>тыс.руб</a:t>
            </a:r>
            <a:r>
              <a:rPr lang="ru-RU" sz="2400" dirty="0"/>
              <a:t>);</a:t>
            </a:r>
          </a:p>
          <a:p>
            <a:r>
              <a:rPr lang="ru-RU" sz="2400" dirty="0"/>
              <a:t>для качественной работы сети нужно прочное крепление оборудования, поскольку смещение (ветер, механические нагрузки и проч.) передатчика или приемника ухудшает связь;</a:t>
            </a:r>
          </a:p>
          <a:p>
            <a:r>
              <a:rPr lang="ru-RU" sz="2400" dirty="0"/>
              <a:t>недостаточная осведомленность пользователей о данной технологии, из-за чего отрасль развивается недостаточно быстро.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5334C76-87C8-4F95-9733-B9E7A6B90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785" y="162163"/>
            <a:ext cx="8113987" cy="538527"/>
          </a:xfrm>
        </p:spPr>
        <p:txBody>
          <a:bodyPr/>
          <a:lstStyle/>
          <a:p>
            <a:r>
              <a:rPr lang="ru-RU" dirty="0"/>
              <a:t>Недостатки технологии АОЛС</a:t>
            </a:r>
          </a:p>
        </p:txBody>
      </p:sp>
    </p:spTree>
    <p:extLst>
      <p:ext uri="{BB962C8B-B14F-4D97-AF65-F5344CB8AC3E}">
        <p14:creationId xmlns:p14="http://schemas.microsoft.com/office/powerpoint/2010/main" val="98804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F8B4E00-28E3-401C-9AE5-7D9041D30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481" y="814400"/>
            <a:ext cx="8234153" cy="5881437"/>
          </a:xfrm>
        </p:spPr>
        <p:txBody>
          <a:bodyPr/>
          <a:lstStyle/>
          <a:p>
            <a:r>
              <a:rPr lang="ru-RU" sz="2400" dirty="0"/>
              <a:t>использование частот, не требующих лицензирования;</a:t>
            </a:r>
          </a:p>
          <a:p>
            <a:r>
              <a:rPr lang="ru-RU" sz="2400" dirty="0"/>
              <a:t>оптические системы не чувствительны к электромагнитному шуму;</a:t>
            </a:r>
          </a:p>
          <a:p>
            <a:r>
              <a:rPr lang="ru-RU" sz="2400" dirty="0"/>
              <a:t>системы не создают помех для радиооборудования (поэтому для их построения не нужно разрешений и согласований с уже установленным оборудованием);</a:t>
            </a:r>
          </a:p>
          <a:p>
            <a:r>
              <a:rPr lang="ru-RU" sz="2400" dirty="0"/>
              <a:t>не создают помех друг для друга (благодаря чему их можно использовать в густонаселенных районах, устанавливая оборудование в непосредственной близости друг от друга);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5334C76-87C8-4F95-9733-B9E7A6B90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785" y="162163"/>
            <a:ext cx="8113987" cy="538527"/>
          </a:xfrm>
        </p:spPr>
        <p:txBody>
          <a:bodyPr/>
          <a:lstStyle/>
          <a:p>
            <a:r>
              <a:rPr lang="ru-RU" dirty="0"/>
              <a:t>Преимущества технологии АОЛС</a:t>
            </a:r>
          </a:p>
        </p:txBody>
      </p:sp>
    </p:spTree>
    <p:extLst>
      <p:ext uri="{BB962C8B-B14F-4D97-AF65-F5344CB8AC3E}">
        <p14:creationId xmlns:p14="http://schemas.microsoft.com/office/powerpoint/2010/main" val="808645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F8B4E00-28E3-401C-9AE5-7D9041D30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481" y="814400"/>
            <a:ext cx="8234153" cy="5881437"/>
          </a:xfrm>
        </p:spPr>
        <p:txBody>
          <a:bodyPr/>
          <a:lstStyle/>
          <a:p>
            <a:r>
              <a:rPr lang="ru-RU" sz="2400" dirty="0"/>
              <a:t>простота монтажа, небольшие габариты оборудования (единственный важный момент в том, что крепиться оборудование должно к неподвижным, прочным опорам – многоэтажки, сварные стальные конструкции и т.п. Просто поднять антенну повыше и прикрепить передатчик не получится);</a:t>
            </a:r>
          </a:p>
          <a:p>
            <a:r>
              <a:rPr lang="ru-RU" sz="2400" dirty="0"/>
              <a:t>высокая скорость передачи данных (</a:t>
            </a:r>
            <a:r>
              <a:rPr lang="en-US" sz="2400" dirty="0"/>
              <a:t>FE, 1GE, </a:t>
            </a:r>
            <a:r>
              <a:rPr lang="ru-RU" sz="2400" dirty="0"/>
              <a:t>10</a:t>
            </a:r>
            <a:r>
              <a:rPr lang="en-US" sz="2400" dirty="0"/>
              <a:t>GE</a:t>
            </a:r>
            <a:r>
              <a:rPr lang="ru-RU" sz="2400" dirty="0"/>
              <a:t>;</a:t>
            </a:r>
            <a:r>
              <a:rPr lang="en-US" sz="2400" dirty="0"/>
              <a:t> 30GE)</a:t>
            </a:r>
            <a:endParaRPr lang="ru-RU" sz="2400" dirty="0"/>
          </a:p>
          <a:p>
            <a:r>
              <a:rPr lang="ru-RU" sz="2400" dirty="0"/>
              <a:t>нет необходимости в инфраструктуре (сеть можно развернуть там, где нет возможности проведения кабельных сетей);</a:t>
            </a:r>
          </a:p>
          <a:p>
            <a:r>
              <a:rPr lang="ru-RU" sz="2400" dirty="0"/>
              <a:t>высокий уровень безопасности передачи информации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5334C76-87C8-4F95-9733-B9E7A6B90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785" y="162163"/>
            <a:ext cx="8113987" cy="538527"/>
          </a:xfrm>
        </p:spPr>
        <p:txBody>
          <a:bodyPr/>
          <a:lstStyle/>
          <a:p>
            <a:r>
              <a:rPr lang="ru-RU" dirty="0"/>
              <a:t>Преимущества технологии АОЛС</a:t>
            </a:r>
          </a:p>
        </p:txBody>
      </p:sp>
    </p:spTree>
    <p:extLst>
      <p:ext uri="{BB962C8B-B14F-4D97-AF65-F5344CB8AC3E}">
        <p14:creationId xmlns:p14="http://schemas.microsoft.com/office/powerpoint/2010/main" val="385618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411973" y="1101861"/>
            <a:ext cx="8202467" cy="5057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ru-RU" sz="1600" b="1" dirty="0"/>
              <a:t>1. Принципы построения оптических систем передачи</a:t>
            </a:r>
            <a:endParaRPr lang="ru-RU" sz="1600" dirty="0"/>
          </a:p>
          <a:p>
            <a:pPr marL="152400" indent="0">
              <a:buNone/>
            </a:pPr>
            <a:r>
              <a:rPr lang="ru-RU" sz="1600" dirty="0"/>
              <a:t>Основные определения оптических систем передачи и оптических сетей. Структурные схемы волоконно-оптических систем передачи (ВОСП). Технологии оптической связи в различных телекоммуникационных сетях. Атмосферные оптические линии связи.</a:t>
            </a:r>
          </a:p>
          <a:p>
            <a:pPr marL="152400" indent="0">
              <a:buNone/>
            </a:pPr>
            <a:endParaRPr lang="ru-RU" sz="1600" b="1" dirty="0"/>
          </a:p>
          <a:p>
            <a:pPr marL="152400" indent="0">
              <a:buNone/>
            </a:pPr>
            <a:r>
              <a:rPr lang="ru-RU" sz="1600" b="1" dirty="0"/>
              <a:t>2. Технологии оптической связи в сетях абонентского доступа</a:t>
            </a:r>
            <a:endParaRPr lang="ru-RU" sz="1600" dirty="0"/>
          </a:p>
          <a:p>
            <a:pPr marL="152400" indent="0">
              <a:buNone/>
            </a:pPr>
            <a:r>
              <a:rPr lang="ru-RU" sz="1600" dirty="0"/>
              <a:t>Пассивные оптические сети стандартов GPON (ITU G.984.x). Архитектура сети абонентского доступа на базе PON. Особенности технологии GPON, ее преимущества и недостатки.</a:t>
            </a:r>
          </a:p>
          <a:p>
            <a:pPr marL="152400" indent="0">
              <a:buNone/>
            </a:pPr>
            <a:endParaRPr lang="ru-RU" sz="1600" b="1" dirty="0"/>
          </a:p>
          <a:p>
            <a:pPr marL="152400" indent="0">
              <a:buNone/>
            </a:pPr>
            <a:r>
              <a:rPr lang="ru-RU" sz="1600" b="1" dirty="0"/>
              <a:t>3. Компоненты оптического линейного тракта</a:t>
            </a:r>
            <a:endParaRPr lang="ru-RU" sz="1600" dirty="0"/>
          </a:p>
          <a:p>
            <a:pPr marL="152400" indent="0">
              <a:buNone/>
            </a:pPr>
            <a:r>
              <a:rPr lang="ru-RU" sz="1600" dirty="0"/>
              <a:t>Принципы действия, конструкции и параметры пассивных компонентов. Разъемные и неразъемные соединения оптических волокон. Оптические разветвители. Оптические интерференционные фильтры. Оптические аттенюаторы. Оптические кроссы. Оптические трансиверы SFP, SFP+, XFP, CFP.</a:t>
            </a:r>
          </a:p>
          <a:p>
            <a:pPr marL="152400" indent="0">
              <a:buNone/>
            </a:pPr>
            <a:endParaRPr lang="ru-RU" sz="1600" b="1" dirty="0"/>
          </a:p>
        </p:txBody>
      </p:sp>
      <p:sp>
        <p:nvSpPr>
          <p:cNvPr id="144" name="Google Shape;144;p29"/>
          <p:cNvSpPr txBox="1">
            <a:spLocks noGrp="1"/>
          </p:cNvSpPr>
          <p:nvPr>
            <p:ph type="ctrTitle"/>
          </p:nvPr>
        </p:nvSpPr>
        <p:spPr>
          <a:xfrm>
            <a:off x="1964851" y="470467"/>
            <a:ext cx="5214300" cy="682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Программа дисциплины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597855" y="1090315"/>
            <a:ext cx="8202467" cy="5057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ru-RU" sz="1600" b="1" dirty="0"/>
              <a:t>4. Технологии многоканальной передачи CWDM и DWDM. </a:t>
            </a:r>
            <a:endParaRPr lang="ru-RU" sz="1600" dirty="0"/>
          </a:p>
          <a:p>
            <a:pPr marL="152400" indent="0">
              <a:buNone/>
            </a:pPr>
            <a:r>
              <a:rPr lang="ru-RU" sz="1600" dirty="0"/>
              <a:t>Спектральное уплотнение оптических каналов. Схемы построения линейных трактов с регенераторами и усилителями. Особенности проектирования ВОЛС с спектральным уплотнением.</a:t>
            </a:r>
          </a:p>
          <a:p>
            <a:pPr marL="152400" indent="0">
              <a:buNone/>
            </a:pPr>
            <a:endParaRPr lang="ru-RU" sz="1600" b="1" dirty="0"/>
          </a:p>
          <a:p>
            <a:pPr marL="152400" indent="0">
              <a:buNone/>
            </a:pPr>
            <a:r>
              <a:rPr lang="ru-RU" sz="1600" b="1" dirty="0"/>
              <a:t>5. Компоненты и устройства WDM. </a:t>
            </a:r>
            <a:endParaRPr lang="ru-RU" sz="1600" dirty="0"/>
          </a:p>
          <a:p>
            <a:pPr marL="152400" indent="0">
              <a:buNone/>
            </a:pPr>
            <a:r>
              <a:rPr lang="ru-RU" sz="1600" dirty="0"/>
              <a:t>Конструкции и параметры оптических мультиплексоров. Технология оптического мультиплексирования. Компенсаторы хроматической дисперсии. Оптические усилители и регенераторы. Оптические усилители EDFA и </a:t>
            </a:r>
            <a:r>
              <a:rPr lang="ru-RU" sz="1600" dirty="0" err="1"/>
              <a:t>Рамана</a:t>
            </a:r>
            <a:r>
              <a:rPr lang="ru-RU" sz="1600" dirty="0"/>
              <a:t>. Оптические транспондеры и </a:t>
            </a:r>
            <a:r>
              <a:rPr lang="ru-RU" sz="1600" dirty="0" err="1"/>
              <a:t>мукспондеры</a:t>
            </a:r>
            <a:r>
              <a:rPr lang="ru-RU" sz="1600" dirty="0"/>
              <a:t>.</a:t>
            </a:r>
          </a:p>
          <a:p>
            <a:pPr marL="152400" indent="0">
              <a:buNone/>
            </a:pPr>
            <a:endParaRPr lang="ru-RU" sz="1600" b="1" dirty="0"/>
          </a:p>
          <a:p>
            <a:pPr marL="152400" indent="0">
              <a:buNone/>
            </a:pPr>
            <a:r>
              <a:rPr lang="ru-RU" sz="1600" b="1" dirty="0"/>
              <a:t>6. Проектирование </a:t>
            </a:r>
            <a:r>
              <a:rPr lang="ru-RU" sz="1600" b="1" dirty="0" err="1"/>
              <a:t>мультисервисных</a:t>
            </a:r>
            <a:r>
              <a:rPr lang="ru-RU" sz="1600" b="1" dirty="0"/>
              <a:t> магистральных ВОЛС на основе DWDM.</a:t>
            </a:r>
            <a:endParaRPr lang="ru-RU" sz="1600" dirty="0"/>
          </a:p>
          <a:p>
            <a:pPr marL="152400" indent="0">
              <a:buNone/>
            </a:pPr>
            <a:r>
              <a:rPr lang="ru-RU" sz="1600" dirty="0"/>
              <a:t>Расчет параметров оптического линейного тракта. Разработка схемы организации связи. Выбор </a:t>
            </a:r>
            <a:r>
              <a:rPr lang="ru-RU" sz="1600" dirty="0" err="1"/>
              <a:t>мультисервисной</a:t>
            </a:r>
            <a:r>
              <a:rPr lang="ru-RU" sz="1600" dirty="0"/>
              <a:t> транспортной платформы. Расчет показателей ВОЛС (OSNR. CD, PMD).</a:t>
            </a:r>
          </a:p>
          <a:p>
            <a:pPr marL="152400" indent="0">
              <a:buNone/>
            </a:pPr>
            <a:endParaRPr lang="ru-RU" sz="1600" dirty="0"/>
          </a:p>
          <a:p>
            <a:pPr marL="152400" indent="0">
              <a:buNone/>
            </a:pPr>
            <a:r>
              <a:rPr lang="ru-RU" sz="1600" b="1" dirty="0"/>
              <a:t>7. </a:t>
            </a:r>
            <a:r>
              <a:rPr lang="ru-RU" sz="1600" b="1" dirty="0" err="1"/>
              <a:t>Плезиохронные</a:t>
            </a:r>
            <a:r>
              <a:rPr lang="ru-RU" sz="1600" b="1" dirty="0"/>
              <a:t> и синхронные цифровые иерархии </a:t>
            </a:r>
            <a:r>
              <a:rPr lang="en-US" sz="1600" b="1" dirty="0"/>
              <a:t>(PDH </a:t>
            </a:r>
            <a:r>
              <a:rPr lang="ru-RU" sz="1600" b="1" dirty="0"/>
              <a:t>и </a:t>
            </a:r>
            <a:r>
              <a:rPr lang="en-US" sz="1600" b="1" dirty="0"/>
              <a:t>SDH</a:t>
            </a:r>
            <a:r>
              <a:rPr lang="ru-RU" sz="1600" b="1" dirty="0"/>
              <a:t>).</a:t>
            </a:r>
            <a:endParaRPr lang="ru-RU" sz="1600" dirty="0"/>
          </a:p>
          <a:p>
            <a:pPr marL="0" lvl="0" indent="0">
              <a:spcBef>
                <a:spcPts val="1600"/>
              </a:spcBef>
              <a:buNone/>
            </a:pP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144" name="Google Shape;144;p29"/>
          <p:cNvSpPr txBox="1">
            <a:spLocks noGrp="1"/>
          </p:cNvSpPr>
          <p:nvPr>
            <p:ph type="ctrTitle"/>
          </p:nvPr>
        </p:nvSpPr>
        <p:spPr>
          <a:xfrm>
            <a:off x="1964851" y="470467"/>
            <a:ext cx="5214300" cy="536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Программа дисциплины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21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 flipH="1">
            <a:off x="504300" y="2980717"/>
            <a:ext cx="5919457" cy="21896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/>
            <a:r>
              <a:rPr lang="ru-RU" dirty="0"/>
              <a:t>Принципы построения оптических систем передачи</a:t>
            </a:r>
          </a:p>
        </p:txBody>
      </p:sp>
      <p:sp>
        <p:nvSpPr>
          <p:cNvPr id="176" name="Google Shape;176;p31"/>
          <p:cNvSpPr txBox="1">
            <a:spLocks noGrp="1"/>
          </p:cNvSpPr>
          <p:nvPr>
            <p:ph type="title" idx="2"/>
          </p:nvPr>
        </p:nvSpPr>
        <p:spPr>
          <a:xfrm flipH="1">
            <a:off x="780750" y="770455"/>
            <a:ext cx="2979300" cy="10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331592" y="1559211"/>
            <a:ext cx="8480816" cy="4367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293688" algn="just">
              <a:buNone/>
            </a:pPr>
            <a:r>
              <a:rPr lang="ru-RU" sz="1800" dirty="0"/>
              <a:t>Волоконно-оптической системой передачи (ВОСП) называется совокупность активных и пассивных устройств, предназначаемых для передачи информации на расстояние по оптическим волокнам (ОВ) с помощью оптического излучения. </a:t>
            </a:r>
          </a:p>
          <a:p>
            <a:pPr marL="152400" indent="293688" algn="just">
              <a:buNone/>
            </a:pPr>
            <a:endParaRPr lang="ru-RU" sz="1800" dirty="0"/>
          </a:p>
          <a:p>
            <a:pPr marL="152400" indent="293688" algn="just">
              <a:buNone/>
            </a:pPr>
            <a:r>
              <a:rPr lang="ru-RU" sz="1800" dirty="0"/>
              <a:t>Другими словами, ВОСП – это совокупность оптических устройств и оптических линий передачи для создания, обработки и передачи оптических сигналов. При этом, оптическим сигналом служит модулированное оптическое излучение лазера или светодиода.</a:t>
            </a:r>
            <a:endParaRPr lang="ru-RU" sz="1800" dirty="0">
              <a:solidFill>
                <a:schemeClr val="dk1"/>
              </a:solidFill>
            </a:endParaRPr>
          </a:p>
        </p:txBody>
      </p:sp>
      <p:sp>
        <p:nvSpPr>
          <p:cNvPr id="144" name="Google Shape;144;p29"/>
          <p:cNvSpPr txBox="1">
            <a:spLocks noGrp="1"/>
          </p:cNvSpPr>
          <p:nvPr>
            <p:ph type="ctrTitle"/>
          </p:nvPr>
        </p:nvSpPr>
        <p:spPr>
          <a:xfrm>
            <a:off x="1378688" y="212751"/>
            <a:ext cx="6386624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1.1 Структура волоконно-оптической системы передачи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279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AC794A-DDE6-44D5-AFA7-03465A177253}"/>
              </a:ext>
            </a:extLst>
          </p:cNvPr>
          <p:cNvSpPr txBox="1"/>
          <p:nvPr/>
        </p:nvSpPr>
        <p:spPr>
          <a:xfrm>
            <a:off x="572654" y="1302327"/>
            <a:ext cx="8155709" cy="26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marR="0" lvl="0" indent="29368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 Light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ВОСП содержит функциональные узлы, присущие любым радиотехническим системам связи. Более того, при формировании сигналов, в принципе, возможно использование тех же разнообразных способов кодирования и видов модуляции, которые известны в радиотехническом диапазоне. Однако ряд особенностей оптического диапазона и используемого в нем элементного базиса накладывают свои ограничения на реализационные возможности ВОСП или приводят к техническим решениям, отличным от традиционных в технике связи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 Condensed Light"/>
              <a:ea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57073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E7C7F2-7A86-4BAB-97CA-292B704B583D}"/>
              </a:ext>
            </a:extLst>
          </p:cNvPr>
          <p:cNvSpPr/>
          <p:nvPr/>
        </p:nvSpPr>
        <p:spPr>
          <a:xfrm>
            <a:off x="1172173" y="3429000"/>
            <a:ext cx="7593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cs typeface="Arial"/>
                <a:sym typeface="Arial"/>
              </a:rPr>
              <a:t>Рисунок 1.1 – Структурная схема волоконно-оптической системы передачи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E776E8-8DF6-488A-B16D-A88344F30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697" y="267384"/>
            <a:ext cx="6482750" cy="30577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2A7EB7-FFF5-4B34-9603-4CFE4CDE026C}"/>
              </a:ext>
            </a:extLst>
          </p:cNvPr>
          <p:cNvSpPr txBox="1"/>
          <p:nvPr/>
        </p:nvSpPr>
        <p:spPr>
          <a:xfrm>
            <a:off x="397163" y="3840686"/>
            <a:ext cx="8155709" cy="2295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marR="0" lvl="0" indent="29368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 Light"/>
              <a:buNone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Roboto Condensed Light"/>
                <a:ea typeface="Roboto Condensed Light"/>
                <a:sym typeface="Roboto Condensed Light"/>
              </a:rPr>
              <a:t>Функционально схема ВОСП содержит в себе:</a:t>
            </a:r>
          </a:p>
          <a:p>
            <a:pPr marL="4381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Char char="-"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Roboto Condensed Light"/>
                <a:ea typeface="Roboto Condensed Light"/>
                <a:sym typeface="Roboto Condensed Light"/>
              </a:rPr>
              <a:t>передатчик, состоящий из электронной схемы управления и источника оптического излучения</a:t>
            </a:r>
          </a:p>
          <a:p>
            <a:pPr marL="4381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Char char="-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 Light"/>
                <a:ea typeface="Roboto Condensed Light"/>
                <a:sym typeface="Roboto Condensed Light"/>
              </a:rPr>
              <a:t>волоконно-оптический кабель, являющийся направляющей средой распространения оптического излучения</a:t>
            </a:r>
          </a:p>
          <a:p>
            <a:pPr marL="4381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Char char="-"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Roboto Condensed Light"/>
                <a:ea typeface="Roboto Condensed Light"/>
                <a:sym typeface="Roboto Condensed Light"/>
              </a:rPr>
              <a:t>приемника, состоящего из оптического детектора (фотодиода) и электронной схемы управления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 Condensed Light"/>
              <a:ea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721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51BE28-648B-4921-B5FC-757C2E6C2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13" y="397103"/>
            <a:ext cx="8267582" cy="24003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1D39BF-4D8F-49CD-8E82-0BCC0B437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840" y="2309729"/>
            <a:ext cx="3521869" cy="1888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CFFA1-BECD-4500-B822-8677F216F643}"/>
              </a:ext>
            </a:extLst>
          </p:cNvPr>
          <p:cNvSpPr txBox="1"/>
          <p:nvPr/>
        </p:nvSpPr>
        <p:spPr>
          <a:xfrm>
            <a:off x="350613" y="3200399"/>
            <a:ext cx="39823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Диапазон, используемый для оптической связи лежит в частотном диапазоне от 100 ТГц до 10</a:t>
            </a:r>
            <a:r>
              <a:rPr lang="en-US" sz="1600" dirty="0"/>
              <a:t>^</a:t>
            </a:r>
            <a:r>
              <a:rPr lang="ru-RU" sz="1600" dirty="0"/>
              <a:t>-15 Гц, что крайне неудобно при проведении расчетов. Поэтому, общепринято использовать параметр длина волны.</a:t>
            </a:r>
          </a:p>
          <a:p>
            <a:pPr algn="just"/>
            <a:r>
              <a:rPr lang="ru-RU" sz="1600" dirty="0"/>
              <a:t>Выделяют три окна прозрачности, широко используемые для передачи информации посредством оптического излучения. Центральные длины волн соответственно: 850 </a:t>
            </a:r>
            <a:r>
              <a:rPr lang="ru-RU" sz="1600" dirty="0" err="1"/>
              <a:t>нм</a:t>
            </a:r>
            <a:r>
              <a:rPr lang="ru-RU" sz="1600" dirty="0"/>
              <a:t>, 1310 </a:t>
            </a:r>
            <a:r>
              <a:rPr lang="ru-RU" sz="1600" dirty="0" err="1"/>
              <a:t>нм</a:t>
            </a:r>
            <a:r>
              <a:rPr lang="ru-RU" sz="1600" dirty="0"/>
              <a:t>, 1550 </a:t>
            </a:r>
            <a:r>
              <a:rPr lang="ru-RU" sz="1600" dirty="0" err="1"/>
              <a:t>нм</a:t>
            </a:r>
            <a:r>
              <a:rPr lang="ru-RU" sz="16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50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¿Ð¾ÑÐµÑÐ¸ Ð¸ Ð¾ÐºÐ½Ð° Ð¿ÑÐ¾Ð·ÑÐ°ÑÐ½Ð¾ÑÑÐ¸ Ð²Ð¾Ð»Ð¾ÐºÐ½Ð°">
            <a:extLst>
              <a:ext uri="{FF2B5EF4-FFF2-40B4-BE49-F238E27FC236}">
                <a16:creationId xmlns:a16="http://schemas.microsoft.com/office/drawing/2014/main" id="{81A46C17-4AE9-4163-9E09-1E75E17E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" y="93519"/>
            <a:ext cx="7689273" cy="420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DE00B2-F4AB-4810-8F93-B504ABDE47B0}"/>
              </a:ext>
            </a:extLst>
          </p:cNvPr>
          <p:cNvSpPr/>
          <p:nvPr/>
        </p:nvSpPr>
        <p:spPr>
          <a:xfrm>
            <a:off x="1342696" y="4429929"/>
            <a:ext cx="6458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Arial"/>
                <a:sym typeface="Arial"/>
              </a:rPr>
              <a:t>Рисунок 1.2 – Спектр потерь и положение окон прозрачности в кварцевых оптических волокнах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1F592-8C50-4A04-807C-8A8F12CAC01D}"/>
              </a:ext>
            </a:extLst>
          </p:cNvPr>
          <p:cNvSpPr txBox="1"/>
          <p:nvPr/>
        </p:nvSpPr>
        <p:spPr>
          <a:xfrm>
            <a:off x="248042" y="5081242"/>
            <a:ext cx="8647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Данный график представляет собой зависимость коэффициента затухания от длины волны излучения. Здесь также указаны окна прозрачности и название других диапазонов оптического излучения.</a:t>
            </a:r>
          </a:p>
          <a:p>
            <a:pPr algn="just"/>
            <a:r>
              <a:rPr lang="ru-RU" sz="1600" dirty="0"/>
              <a:t>Необходимо запомнить, что коэффициент затухания на длине волны 1310 </a:t>
            </a:r>
            <a:r>
              <a:rPr lang="ru-RU" sz="1600" dirty="0" err="1"/>
              <a:t>нм</a:t>
            </a:r>
            <a:r>
              <a:rPr lang="ru-RU" sz="1600" dirty="0"/>
              <a:t> составляет порядка 0,35 дБ/км, при длине волны 1550 </a:t>
            </a:r>
            <a:r>
              <a:rPr lang="ru-RU" sz="1600" dirty="0" err="1"/>
              <a:t>нм</a:t>
            </a:r>
            <a:r>
              <a:rPr lang="ru-RU" sz="1600" dirty="0"/>
              <a:t> – 0,22 дБ/км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1216</Words>
  <Application>Microsoft Office PowerPoint</Application>
  <PresentationFormat>Экран (4:3)</PresentationFormat>
  <Paragraphs>87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Exo 2</vt:lpstr>
      <vt:lpstr>Fira Sans Extra Condensed Medium</vt:lpstr>
      <vt:lpstr>Roboto Condensed Light</vt:lpstr>
      <vt:lpstr>Squada One</vt:lpstr>
      <vt:lpstr>Tahoma</vt:lpstr>
      <vt:lpstr>Verdana</vt:lpstr>
      <vt:lpstr>Tech Newsletter by Slidesgo</vt:lpstr>
      <vt:lpstr>Технологии оптической связи</vt:lpstr>
      <vt:lpstr>Программа дисциплины</vt:lpstr>
      <vt:lpstr>Программа дисциплины</vt:lpstr>
      <vt:lpstr>Принципы построения оптических систем передачи</vt:lpstr>
      <vt:lpstr>1.1 Структура волоконно-оптической системы передачи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1.2 Технологии оптической связи</vt:lpstr>
      <vt:lpstr>Презентация PowerPoint</vt:lpstr>
      <vt:lpstr>Презентация PowerPoint</vt:lpstr>
      <vt:lpstr>Презентация PowerPoint</vt:lpstr>
      <vt:lpstr>Недостатки технологии АОЛС</vt:lpstr>
      <vt:lpstr>Преимущества технологии АОЛС</vt:lpstr>
      <vt:lpstr>Преимущества технологии АОЛС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оптической связи</dc:title>
  <dc:creator>Александр Николаев</dc:creator>
  <cp:lastModifiedBy>Александр Николаев</cp:lastModifiedBy>
  <cp:revision>3</cp:revision>
  <dcterms:created xsi:type="dcterms:W3CDTF">2020-04-12T06:30:26Z</dcterms:created>
  <dcterms:modified xsi:type="dcterms:W3CDTF">2020-10-31T02:01:47Z</dcterms:modified>
</cp:coreProperties>
</file>