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9848587-8B56-470A-AA23-A5AA14116B02}" type="datetimeFigureOut">
              <a:rPr lang="ru-RU" smtClean="0"/>
              <a:t>28.02.2019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CAD8912-91BE-4938-A08F-D265594CE256}" type="slidenum">
              <a:rPr lang="ru-RU" smtClean="0"/>
              <a:t>‹#›</a:t>
            </a:fld>
            <a:endParaRPr lang="ru-RU"/>
          </a:p>
        </p:txBody>
      </p:sp>
    </p:spTree>
    <p:extLst>
      <p:ext uri="{BB962C8B-B14F-4D97-AF65-F5344CB8AC3E}">
        <p14:creationId xmlns:p14="http://schemas.microsoft.com/office/powerpoint/2010/main" val="3586767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9848587-8B56-470A-AA23-A5AA14116B02}" type="datetimeFigureOut">
              <a:rPr lang="ru-RU" smtClean="0"/>
              <a:t>28.02.2019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CAD8912-91BE-4938-A08F-D265594CE256}" type="slidenum">
              <a:rPr lang="ru-RU" smtClean="0"/>
              <a:t>‹#›</a:t>
            </a:fld>
            <a:endParaRPr lang="ru-RU"/>
          </a:p>
        </p:txBody>
      </p:sp>
    </p:spTree>
    <p:extLst>
      <p:ext uri="{BB962C8B-B14F-4D97-AF65-F5344CB8AC3E}">
        <p14:creationId xmlns:p14="http://schemas.microsoft.com/office/powerpoint/2010/main" val="799580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9848587-8B56-470A-AA23-A5AA14116B02}" type="datetimeFigureOut">
              <a:rPr lang="ru-RU" smtClean="0"/>
              <a:t>28.02.2019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CAD8912-91BE-4938-A08F-D265594CE256}" type="slidenum">
              <a:rPr lang="ru-RU" smtClean="0"/>
              <a:t>‹#›</a:t>
            </a:fld>
            <a:endParaRPr lang="ru-RU"/>
          </a:p>
        </p:txBody>
      </p:sp>
    </p:spTree>
    <p:extLst>
      <p:ext uri="{BB962C8B-B14F-4D97-AF65-F5344CB8AC3E}">
        <p14:creationId xmlns:p14="http://schemas.microsoft.com/office/powerpoint/2010/main" val="2935133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9848587-8B56-470A-AA23-A5AA14116B02}" type="datetimeFigureOut">
              <a:rPr lang="ru-RU" smtClean="0"/>
              <a:t>28.02.2019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CAD8912-91BE-4938-A08F-D265594CE256}" type="slidenum">
              <a:rPr lang="ru-RU" smtClean="0"/>
              <a:t>‹#›</a:t>
            </a:fld>
            <a:endParaRPr lang="ru-RU"/>
          </a:p>
        </p:txBody>
      </p:sp>
    </p:spTree>
    <p:extLst>
      <p:ext uri="{BB962C8B-B14F-4D97-AF65-F5344CB8AC3E}">
        <p14:creationId xmlns:p14="http://schemas.microsoft.com/office/powerpoint/2010/main" val="3647287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9848587-8B56-470A-AA23-A5AA14116B02}" type="datetimeFigureOut">
              <a:rPr lang="ru-RU" smtClean="0"/>
              <a:t>28.02.2019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CAD8912-91BE-4938-A08F-D265594CE256}" type="slidenum">
              <a:rPr lang="ru-RU" smtClean="0"/>
              <a:t>‹#›</a:t>
            </a:fld>
            <a:endParaRPr lang="ru-RU"/>
          </a:p>
        </p:txBody>
      </p:sp>
    </p:spTree>
    <p:extLst>
      <p:ext uri="{BB962C8B-B14F-4D97-AF65-F5344CB8AC3E}">
        <p14:creationId xmlns:p14="http://schemas.microsoft.com/office/powerpoint/2010/main" val="264993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9848587-8B56-470A-AA23-A5AA14116B02}" type="datetimeFigureOut">
              <a:rPr lang="ru-RU" smtClean="0"/>
              <a:t>28.02.2019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CAD8912-91BE-4938-A08F-D265594CE256}" type="slidenum">
              <a:rPr lang="ru-RU" smtClean="0"/>
              <a:t>‹#›</a:t>
            </a:fld>
            <a:endParaRPr lang="ru-RU"/>
          </a:p>
        </p:txBody>
      </p:sp>
    </p:spTree>
    <p:extLst>
      <p:ext uri="{BB962C8B-B14F-4D97-AF65-F5344CB8AC3E}">
        <p14:creationId xmlns:p14="http://schemas.microsoft.com/office/powerpoint/2010/main" val="2400120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9848587-8B56-470A-AA23-A5AA14116B02}" type="datetimeFigureOut">
              <a:rPr lang="ru-RU" smtClean="0"/>
              <a:t>28.02.2019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CAD8912-91BE-4938-A08F-D265594CE256}" type="slidenum">
              <a:rPr lang="ru-RU" smtClean="0"/>
              <a:t>‹#›</a:t>
            </a:fld>
            <a:endParaRPr lang="ru-RU"/>
          </a:p>
        </p:txBody>
      </p:sp>
    </p:spTree>
    <p:extLst>
      <p:ext uri="{BB962C8B-B14F-4D97-AF65-F5344CB8AC3E}">
        <p14:creationId xmlns:p14="http://schemas.microsoft.com/office/powerpoint/2010/main" val="515796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9848587-8B56-470A-AA23-A5AA14116B02}" type="datetimeFigureOut">
              <a:rPr lang="ru-RU" smtClean="0"/>
              <a:t>28.02.2019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CAD8912-91BE-4938-A08F-D265594CE256}" type="slidenum">
              <a:rPr lang="ru-RU" smtClean="0"/>
              <a:t>‹#›</a:t>
            </a:fld>
            <a:endParaRPr lang="ru-RU"/>
          </a:p>
        </p:txBody>
      </p:sp>
    </p:spTree>
    <p:extLst>
      <p:ext uri="{BB962C8B-B14F-4D97-AF65-F5344CB8AC3E}">
        <p14:creationId xmlns:p14="http://schemas.microsoft.com/office/powerpoint/2010/main" val="650927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9848587-8B56-470A-AA23-A5AA14116B02}" type="datetimeFigureOut">
              <a:rPr lang="ru-RU" smtClean="0"/>
              <a:t>28.02.2019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CAD8912-91BE-4938-A08F-D265594CE256}" type="slidenum">
              <a:rPr lang="ru-RU" smtClean="0"/>
              <a:t>‹#›</a:t>
            </a:fld>
            <a:endParaRPr lang="ru-RU"/>
          </a:p>
        </p:txBody>
      </p:sp>
    </p:spTree>
    <p:extLst>
      <p:ext uri="{BB962C8B-B14F-4D97-AF65-F5344CB8AC3E}">
        <p14:creationId xmlns:p14="http://schemas.microsoft.com/office/powerpoint/2010/main" val="757199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9848587-8B56-470A-AA23-A5AA14116B02}" type="datetimeFigureOut">
              <a:rPr lang="ru-RU" smtClean="0"/>
              <a:t>28.02.2019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CAD8912-91BE-4938-A08F-D265594CE256}" type="slidenum">
              <a:rPr lang="ru-RU" smtClean="0"/>
              <a:t>‹#›</a:t>
            </a:fld>
            <a:endParaRPr lang="ru-RU"/>
          </a:p>
        </p:txBody>
      </p:sp>
    </p:spTree>
    <p:extLst>
      <p:ext uri="{BB962C8B-B14F-4D97-AF65-F5344CB8AC3E}">
        <p14:creationId xmlns:p14="http://schemas.microsoft.com/office/powerpoint/2010/main" val="2026356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9848587-8B56-470A-AA23-A5AA14116B02}" type="datetimeFigureOut">
              <a:rPr lang="ru-RU" smtClean="0"/>
              <a:t>28.02.2019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CAD8912-91BE-4938-A08F-D265594CE256}" type="slidenum">
              <a:rPr lang="ru-RU" smtClean="0"/>
              <a:t>‹#›</a:t>
            </a:fld>
            <a:endParaRPr lang="ru-RU"/>
          </a:p>
        </p:txBody>
      </p:sp>
    </p:spTree>
    <p:extLst>
      <p:ext uri="{BB962C8B-B14F-4D97-AF65-F5344CB8AC3E}">
        <p14:creationId xmlns:p14="http://schemas.microsoft.com/office/powerpoint/2010/main" val="3700311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848587-8B56-470A-AA23-A5AA14116B02}" type="datetimeFigureOut">
              <a:rPr lang="ru-RU" smtClean="0"/>
              <a:t>28.02.2019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AD8912-91BE-4938-A08F-D265594CE256}" type="slidenum">
              <a:rPr lang="ru-RU" smtClean="0"/>
              <a:t>‹#›</a:t>
            </a:fld>
            <a:endParaRPr lang="ru-RU"/>
          </a:p>
        </p:txBody>
      </p:sp>
    </p:spTree>
    <p:extLst>
      <p:ext uri="{BB962C8B-B14F-4D97-AF65-F5344CB8AC3E}">
        <p14:creationId xmlns:p14="http://schemas.microsoft.com/office/powerpoint/2010/main" val="22150227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b="1" dirty="0"/>
              <a:t>ЗАДАЧИ ЭРГОДИЗАЙНА</a:t>
            </a:r>
            <a:r>
              <a:rPr lang="ru-RU" dirty="0"/>
              <a:t/>
            </a:r>
            <a:br>
              <a:rPr lang="ru-RU" dirty="0"/>
            </a:br>
            <a:r>
              <a:rPr lang="ru-RU" b="1" dirty="0"/>
              <a:t>В СРЕДОВОМ </a:t>
            </a:r>
            <a:r>
              <a:rPr lang="ru-RU" b="1" dirty="0" smtClean="0"/>
              <a:t>ПРОЕКТИРОВАНИИ</a:t>
            </a:r>
            <a:endParaRPr lang="ru-RU" dirty="0"/>
          </a:p>
        </p:txBody>
      </p:sp>
      <p:sp>
        <p:nvSpPr>
          <p:cNvPr id="3" name="Подзаголовок 2"/>
          <p:cNvSpPr>
            <a:spLocks noGrp="1"/>
          </p:cNvSpPr>
          <p:nvPr>
            <p:ph type="subTitle" idx="1"/>
          </p:nvPr>
        </p:nvSpPr>
        <p:spPr/>
        <p:txBody>
          <a:bodyPr/>
          <a:lstStyle/>
          <a:p>
            <a:endParaRPr lang="ru-RU"/>
          </a:p>
        </p:txBody>
      </p:sp>
    </p:spTree>
    <p:extLst>
      <p:ext uri="{BB962C8B-B14F-4D97-AF65-F5344CB8AC3E}">
        <p14:creationId xmlns:p14="http://schemas.microsoft.com/office/powerpoint/2010/main" val="2278877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332656"/>
            <a:ext cx="8229600" cy="6120680"/>
          </a:xfrm>
        </p:spPr>
        <p:txBody>
          <a:bodyPr>
            <a:normAutofit fontScale="85000" lnSpcReduction="20000"/>
          </a:bodyPr>
          <a:lstStyle/>
          <a:p>
            <a:pPr marL="0" indent="0">
              <a:buNone/>
            </a:pPr>
            <a:r>
              <a:rPr lang="ru-RU" b="1" dirty="0" smtClean="0"/>
              <a:t>3. Особенности потребителя</a:t>
            </a:r>
          </a:p>
          <a:p>
            <a:pPr marL="0" lvl="0" indent="0">
              <a:buNone/>
            </a:pPr>
            <a:endParaRPr lang="ru-RU" i="1" dirty="0" smtClean="0"/>
          </a:p>
          <a:p>
            <a:pPr lvl="0"/>
            <a:r>
              <a:rPr lang="ru-RU" i="1" dirty="0" smtClean="0"/>
              <a:t>Категории </a:t>
            </a:r>
            <a:r>
              <a:rPr lang="ru-RU" i="1" dirty="0"/>
              <a:t>потребителей. </a:t>
            </a:r>
            <a:r>
              <a:rPr lang="ru-RU" dirty="0"/>
              <a:t>Кто будет использовать сооружение? Можно ли этих</a:t>
            </a:r>
            <a:br>
              <a:rPr lang="ru-RU" dirty="0"/>
            </a:br>
            <a:r>
              <a:rPr lang="ru-RU" dirty="0"/>
              <a:t>потребителей сгруппировать по категориям? Сколько человек будет включать каждая</a:t>
            </a:r>
            <a:br>
              <a:rPr lang="ru-RU" dirty="0"/>
            </a:br>
            <a:r>
              <a:rPr lang="ru-RU" dirty="0"/>
              <a:t>категория?</a:t>
            </a:r>
          </a:p>
          <a:p>
            <a:pPr lvl="0"/>
            <a:r>
              <a:rPr lang="ru-RU" i="1" dirty="0"/>
              <a:t>Описание деятельности потребителя. </a:t>
            </a:r>
            <a:r>
              <a:rPr lang="ru-RU" dirty="0"/>
              <a:t>Каковы характерные занятия потребителей?</a:t>
            </a:r>
            <a:br>
              <a:rPr lang="ru-RU" dirty="0"/>
            </a:br>
            <a:r>
              <a:rPr lang="ru-RU" dirty="0"/>
              <a:t>Что известно об объеме, времени выполнения и длительности предполагаемых занятий?</a:t>
            </a:r>
          </a:p>
          <a:p>
            <a:pPr lvl="0"/>
            <a:r>
              <a:rPr lang="ru-RU" i="1" dirty="0"/>
              <a:t>Социокультурные характеристики. </a:t>
            </a:r>
            <a:r>
              <a:rPr lang="ru-RU" dirty="0"/>
              <a:t>Каковы привычки, стиль, нормы и традиции</a:t>
            </a:r>
            <a:br>
              <a:rPr lang="ru-RU" dirty="0"/>
            </a:br>
            <a:r>
              <a:rPr lang="ru-RU" dirty="0"/>
              <a:t>потребителей? Являются ли эти характеристики стабильными или возможно их</a:t>
            </a:r>
            <a:br>
              <a:rPr lang="ru-RU" dirty="0"/>
            </a:br>
            <a:r>
              <a:rPr lang="ru-RU" dirty="0"/>
              <a:t>изменение?</a:t>
            </a:r>
          </a:p>
          <a:p>
            <a:endParaRPr lang="ru-RU" dirty="0"/>
          </a:p>
        </p:txBody>
      </p:sp>
    </p:spTree>
    <p:extLst>
      <p:ext uri="{BB962C8B-B14F-4D97-AF65-F5344CB8AC3E}">
        <p14:creationId xmlns:p14="http://schemas.microsoft.com/office/powerpoint/2010/main" val="215328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332656"/>
            <a:ext cx="8229600" cy="6192688"/>
          </a:xfrm>
        </p:spPr>
        <p:txBody>
          <a:bodyPr>
            <a:normAutofit fontScale="55000" lnSpcReduction="20000"/>
          </a:bodyPr>
          <a:lstStyle/>
          <a:p>
            <a:pPr marL="0" lvl="0" indent="0">
              <a:buNone/>
            </a:pPr>
            <a:r>
              <a:rPr lang="ru-RU" b="1" dirty="0" smtClean="0"/>
              <a:t>4. Планировка </a:t>
            </a:r>
            <a:r>
              <a:rPr lang="ru-RU" b="1" dirty="0"/>
              <a:t>площадей</a:t>
            </a:r>
            <a:endParaRPr lang="ru-RU" dirty="0"/>
          </a:p>
          <a:p>
            <a:pPr lvl="0"/>
            <a:r>
              <a:rPr lang="ru-RU" i="1" dirty="0"/>
              <a:t>Площади. </a:t>
            </a:r>
            <a:r>
              <a:rPr lang="ru-RU" dirty="0"/>
              <a:t>Какие площади требуются для обеспечения деятельности пользующихся</a:t>
            </a:r>
            <a:br>
              <a:rPr lang="ru-RU" dirty="0"/>
            </a:br>
            <a:r>
              <a:rPr lang="ru-RU" dirty="0"/>
              <a:t>помещением?</a:t>
            </a:r>
          </a:p>
          <a:p>
            <a:pPr lvl="0"/>
            <a:r>
              <a:rPr lang="ru-RU" i="1" dirty="0"/>
              <a:t>Планировка площадей. </a:t>
            </a:r>
            <a:r>
              <a:rPr lang="ru-RU" dirty="0"/>
              <a:t>Какая планировка площадей наилучшим образом</a:t>
            </a:r>
            <a:br>
              <a:rPr lang="ru-RU" dirty="0"/>
            </a:br>
            <a:r>
              <a:rPr lang="ru-RU" dirty="0"/>
              <a:t>соответствует пожеланиям и требованиям пользующихся ими?</a:t>
            </a:r>
          </a:p>
          <a:p>
            <a:pPr lvl="0"/>
            <a:r>
              <a:rPr lang="ru-RU" i="1" dirty="0"/>
              <a:t>Размещение мебели, принадлежностей и оборудования. </a:t>
            </a:r>
            <a:r>
              <a:rPr lang="ru-RU" dirty="0"/>
              <a:t>Какие мебель,</a:t>
            </a:r>
            <a:br>
              <a:rPr lang="ru-RU" dirty="0"/>
            </a:br>
            <a:r>
              <a:rPr lang="ru-RU" dirty="0"/>
              <a:t>принадлежности и оборудование, как закрепленные, так и передвижные, требуются для</a:t>
            </a:r>
            <a:br>
              <a:rPr lang="ru-RU" dirty="0"/>
            </a:br>
            <a:r>
              <a:rPr lang="ru-RU" dirty="0"/>
              <a:t>каждого участка помещения?</a:t>
            </a:r>
          </a:p>
          <a:p>
            <a:pPr lvl="0"/>
            <a:r>
              <a:rPr lang="ru-RU" i="1" dirty="0"/>
              <a:t>Критерии оценки окружающей среды. </a:t>
            </a:r>
            <a:r>
              <a:rPr lang="ru-RU" dirty="0"/>
              <a:t>Что следует предпринять для уменьшения</a:t>
            </a:r>
            <a:br>
              <a:rPr lang="ru-RU" dirty="0"/>
            </a:br>
            <a:r>
              <a:rPr lang="ru-RU" dirty="0"/>
              <a:t>влияния на потребителей температуры, влажности, движения воздуха, степени</a:t>
            </a:r>
            <a:br>
              <a:rPr lang="ru-RU" dirty="0"/>
            </a:br>
            <a:r>
              <a:rPr lang="ru-RU" dirty="0"/>
              <a:t>освещения, шума, отвлекающих и раздражающих факторов, источников опасности и</a:t>
            </a:r>
            <a:br>
              <a:rPr lang="ru-RU" dirty="0"/>
            </a:br>
            <a:r>
              <a:rPr lang="ru-RU" dirty="0"/>
              <a:t>климатических условий?</a:t>
            </a:r>
          </a:p>
          <a:p>
            <a:pPr lvl="0"/>
            <a:r>
              <a:rPr lang="ru-RU" i="1" dirty="0"/>
              <a:t>Удобство, надежность и безопасность. </a:t>
            </a:r>
            <a:r>
              <a:rPr lang="ru-RU" dirty="0"/>
              <a:t>Понадобятся ли для какой-либо группы</a:t>
            </a:r>
            <a:br>
              <a:rPr lang="ru-RU" dirty="0"/>
            </a:br>
            <a:r>
              <a:rPr lang="ru-RU" dirty="0"/>
              <a:t>потребителей или вида деятельности специальные принадлежности, мебель, планировка</a:t>
            </a:r>
            <a:br>
              <a:rPr lang="ru-RU" dirty="0"/>
            </a:br>
            <a:r>
              <a:rPr lang="ru-RU" dirty="0"/>
              <a:t>площадей, указатели, отделка поверхностей и т.п.? Какие специальные меры</a:t>
            </a:r>
            <a:br>
              <a:rPr lang="ru-RU" dirty="0"/>
            </a:br>
            <a:r>
              <a:rPr lang="ru-RU" dirty="0"/>
              <a:t>надежности и безопасности необходимы для событий, вероятность которых мала?</a:t>
            </a:r>
          </a:p>
          <a:p>
            <a:endParaRPr lang="ru-RU" dirty="0"/>
          </a:p>
        </p:txBody>
      </p:sp>
    </p:spTree>
    <p:extLst>
      <p:ext uri="{BB962C8B-B14F-4D97-AF65-F5344CB8AC3E}">
        <p14:creationId xmlns:p14="http://schemas.microsoft.com/office/powerpoint/2010/main" val="792620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88640"/>
            <a:ext cx="8229600" cy="6264696"/>
          </a:xfrm>
        </p:spPr>
        <p:txBody>
          <a:bodyPr>
            <a:normAutofit lnSpcReduction="10000"/>
          </a:bodyPr>
          <a:lstStyle/>
          <a:p>
            <a:pPr marL="0" lvl="0" indent="0">
              <a:buNone/>
            </a:pPr>
            <a:r>
              <a:rPr lang="ru-RU" b="1" dirty="0" smtClean="0"/>
              <a:t>5. Поверхности</a:t>
            </a:r>
            <a:endParaRPr lang="ru-RU" dirty="0"/>
          </a:p>
          <a:p>
            <a:pPr lvl="0"/>
            <a:r>
              <a:rPr lang="ru-RU" i="1" dirty="0"/>
              <a:t>Характеристики поверхностей. </a:t>
            </a:r>
            <a:r>
              <a:rPr lang="ru-RU" dirty="0"/>
              <a:t>Каковы особые требования к поверхностям? Как</a:t>
            </a:r>
            <a:br>
              <a:rPr lang="ru-RU" dirty="0"/>
            </a:br>
            <a:r>
              <a:rPr lang="ru-RU" dirty="0"/>
              <a:t>каждое из них может влиять на потребителя?</a:t>
            </a:r>
          </a:p>
          <a:p>
            <a:pPr lvl="0"/>
            <a:r>
              <a:rPr lang="ru-RU" i="1" dirty="0"/>
              <a:t>Указатели. </a:t>
            </a:r>
            <a:r>
              <a:rPr lang="ru-RU" dirty="0"/>
              <a:t>Каковы конкретные предложения для обозначения указателей?</a:t>
            </a:r>
          </a:p>
          <a:p>
            <a:pPr lvl="0"/>
            <a:r>
              <a:rPr lang="ru-RU" i="1" dirty="0"/>
              <a:t>Долговечность и удобство обслуживания. </a:t>
            </a:r>
            <a:r>
              <a:rPr lang="ru-RU" dirty="0"/>
              <a:t>Имеются ли в распланированном</a:t>
            </a:r>
            <a:br>
              <a:rPr lang="ru-RU" dirty="0"/>
            </a:br>
            <a:r>
              <a:rPr lang="ru-RU" dirty="0"/>
              <a:t>помещении участки, на которых требуется особое внимание к обеспечению</a:t>
            </a:r>
            <a:br>
              <a:rPr lang="ru-RU" dirty="0"/>
            </a:br>
            <a:r>
              <a:rPr lang="ru-RU" dirty="0"/>
              <a:t>долговечности и удобства обслуживания их поверхностей?</a:t>
            </a:r>
          </a:p>
          <a:p>
            <a:endParaRPr lang="ru-RU" dirty="0"/>
          </a:p>
        </p:txBody>
      </p:sp>
    </p:spTree>
    <p:extLst>
      <p:ext uri="{BB962C8B-B14F-4D97-AF65-F5344CB8AC3E}">
        <p14:creationId xmlns:p14="http://schemas.microsoft.com/office/powerpoint/2010/main" val="2132955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332656"/>
            <a:ext cx="8229600" cy="6264696"/>
          </a:xfrm>
        </p:spPr>
        <p:txBody>
          <a:bodyPr>
            <a:normAutofit fontScale="70000" lnSpcReduction="20000"/>
          </a:bodyPr>
          <a:lstStyle/>
          <a:p>
            <a:pPr marL="0" lvl="0" indent="0">
              <a:buNone/>
            </a:pPr>
            <a:r>
              <a:rPr lang="ru-RU" b="1" dirty="0" smtClean="0"/>
              <a:t>6. Транспортные </a:t>
            </a:r>
            <a:r>
              <a:rPr lang="ru-RU" b="1" dirty="0"/>
              <a:t>потоки</a:t>
            </a:r>
            <a:endParaRPr lang="ru-RU" dirty="0"/>
          </a:p>
          <a:p>
            <a:pPr lvl="0"/>
            <a:r>
              <a:rPr lang="ru-RU" i="1" dirty="0"/>
              <a:t>Потоки информации. </a:t>
            </a:r>
            <a:r>
              <a:rPr lang="ru-RU" dirty="0"/>
              <a:t>Какие лица и группы лиц должны обмениваться</a:t>
            </a:r>
            <a:br>
              <a:rPr lang="ru-RU" dirty="0"/>
            </a:br>
            <a:r>
              <a:rPr lang="ru-RU" dirty="0"/>
              <a:t>информацией и каковы содержание и частота таких обменов?</a:t>
            </a:r>
          </a:p>
          <a:p>
            <a:pPr lvl="0"/>
            <a:r>
              <a:rPr lang="ru-RU" i="1" dirty="0"/>
              <a:t>Потоки людей. </a:t>
            </a:r>
            <a:r>
              <a:rPr lang="ru-RU" dirty="0"/>
              <a:t>Сколько людей будут входить, выходить и перемещаться в</a:t>
            </a:r>
            <a:br>
              <a:rPr lang="ru-RU" dirty="0"/>
            </a:br>
            <a:r>
              <a:rPr lang="ru-RU" dirty="0"/>
              <a:t>помещении, с какой целью и как часто? На каких участках помещения вероятно</a:t>
            </a:r>
            <a:br>
              <a:rPr lang="ru-RU" dirty="0"/>
            </a:br>
            <a:r>
              <a:rPr lang="ru-RU" dirty="0"/>
              <a:t>наиболее интенсивное движение?</a:t>
            </a:r>
          </a:p>
          <a:p>
            <a:pPr lvl="0"/>
            <a:r>
              <a:rPr lang="ru-RU" i="1" dirty="0"/>
              <a:t>Потоки оборудования и материалов. </a:t>
            </a:r>
            <a:r>
              <a:rPr lang="ru-RU" dirty="0"/>
              <a:t>Какое оборудование и материалы должны</a:t>
            </a:r>
            <a:br>
              <a:rPr lang="ru-RU" dirty="0"/>
            </a:br>
            <a:r>
              <a:rPr lang="ru-RU" dirty="0"/>
              <a:t>транспортироваться в помещениях? Как они будут транспортироваться и какова</a:t>
            </a:r>
            <a:br>
              <a:rPr lang="ru-RU" dirty="0"/>
            </a:br>
            <a:r>
              <a:rPr lang="ru-RU" dirty="0"/>
              <a:t>предполагаемая частота их перемещений?</a:t>
            </a:r>
          </a:p>
          <a:p>
            <a:r>
              <a:rPr lang="ru-RU" i="1" dirty="0"/>
              <a:t>Важнейшие схемы потоков. </a:t>
            </a:r>
            <a:r>
              <a:rPr lang="ru-RU" dirty="0"/>
              <a:t>Какие предлагаются схемы для уменьшения потоков</a:t>
            </a:r>
            <a:br>
              <a:rPr lang="ru-RU" dirty="0"/>
            </a:br>
            <a:r>
              <a:rPr lang="ru-RU" dirty="0"/>
              <a:t>информации, людей, оборудования и материалов? Каким образом это предложение</a:t>
            </a:r>
            <a:br>
              <a:rPr lang="ru-RU" dirty="0"/>
            </a:br>
            <a:r>
              <a:rPr lang="ru-RU" dirty="0"/>
              <a:t>отвечает требованиям эффективности, удобства, надежности и безопасности?</a:t>
            </a:r>
          </a:p>
        </p:txBody>
      </p:sp>
    </p:spTree>
    <p:extLst>
      <p:ext uri="{BB962C8B-B14F-4D97-AF65-F5344CB8AC3E}">
        <p14:creationId xmlns:p14="http://schemas.microsoft.com/office/powerpoint/2010/main" val="3637309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60648"/>
            <a:ext cx="8229600" cy="6192688"/>
          </a:xfrm>
        </p:spPr>
        <p:txBody>
          <a:bodyPr>
            <a:normAutofit/>
          </a:bodyPr>
          <a:lstStyle/>
          <a:p>
            <a:pPr marL="0" lvl="0" indent="0">
              <a:buNone/>
            </a:pPr>
            <a:r>
              <a:rPr lang="ru-RU" b="1" dirty="0" smtClean="0"/>
              <a:t>7. Организация </a:t>
            </a:r>
            <a:r>
              <a:rPr lang="ru-RU" b="1" dirty="0"/>
              <a:t>пространства</a:t>
            </a:r>
            <a:endParaRPr lang="ru-RU" dirty="0"/>
          </a:p>
          <a:p>
            <a:pPr lvl="0"/>
            <a:r>
              <a:rPr lang="ru-RU" i="1" dirty="0"/>
              <a:t>Предлагаемая организация пространства. </a:t>
            </a:r>
            <a:r>
              <a:rPr lang="ru-RU" dirty="0"/>
              <a:t>Какой наилучший способ</a:t>
            </a:r>
            <a:br>
              <a:rPr lang="ru-RU" dirty="0"/>
            </a:br>
            <a:r>
              <a:rPr lang="ru-RU" dirty="0"/>
              <a:t>удовлетворения требований соседнего размещения площадей и передвижения лиц </a:t>
            </a:r>
            <a:r>
              <a:rPr lang="ru-RU" dirty="0" smtClean="0"/>
              <a:t>в данном </a:t>
            </a:r>
            <a:r>
              <a:rPr lang="ru-RU" dirty="0"/>
              <a:t>помещении? Какие преимущества и возможности разрешения </a:t>
            </a:r>
            <a:r>
              <a:rPr lang="ru-RU" dirty="0" smtClean="0"/>
              <a:t>проблем заложены </a:t>
            </a:r>
            <a:r>
              <a:rPr lang="ru-RU" dirty="0"/>
              <a:t>в предлагаемой схеме?</a:t>
            </a:r>
          </a:p>
          <a:p>
            <a:pPr lvl="0"/>
            <a:r>
              <a:rPr lang="ru-RU" i="1" dirty="0"/>
              <a:t>Потребности в площадях. </a:t>
            </a:r>
            <a:r>
              <a:rPr lang="ru-RU" dirty="0"/>
              <a:t>Какова расчетная площадь каждого участка помещения?</a:t>
            </a:r>
          </a:p>
          <a:p>
            <a:endParaRPr lang="ru-RU" dirty="0"/>
          </a:p>
        </p:txBody>
      </p:sp>
    </p:spTree>
    <p:extLst>
      <p:ext uri="{BB962C8B-B14F-4D97-AF65-F5344CB8AC3E}">
        <p14:creationId xmlns:p14="http://schemas.microsoft.com/office/powerpoint/2010/main" val="581337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88640"/>
            <a:ext cx="8229600" cy="6552728"/>
          </a:xfrm>
        </p:spPr>
        <p:txBody>
          <a:bodyPr>
            <a:normAutofit fontScale="62500" lnSpcReduction="20000"/>
          </a:bodyPr>
          <a:lstStyle/>
          <a:p>
            <a:pPr marL="0" lvl="0" indent="0">
              <a:buNone/>
            </a:pPr>
            <a:r>
              <a:rPr lang="ru-RU" b="1" dirty="0" smtClean="0"/>
              <a:t>8. Соображения </a:t>
            </a:r>
            <a:r>
              <a:rPr lang="ru-RU" b="1" dirty="0"/>
              <a:t>по поводу месторасположения</a:t>
            </a:r>
            <a:endParaRPr lang="ru-RU" dirty="0"/>
          </a:p>
          <a:p>
            <a:pPr lvl="0"/>
            <a:r>
              <a:rPr lang="ru-RU" i="1" dirty="0"/>
              <a:t>Требования к строительной площадке. </a:t>
            </a:r>
            <a:r>
              <a:rPr lang="ru-RU" dirty="0"/>
              <a:t>Каковы требования к строительной</a:t>
            </a:r>
            <a:br>
              <a:rPr lang="ru-RU" dirty="0"/>
            </a:br>
            <a:r>
              <a:rPr lang="ru-RU" dirty="0"/>
              <a:t>площадке и каким потребностям они отвечают?</a:t>
            </a:r>
          </a:p>
          <a:p>
            <a:pPr lvl="0"/>
            <a:r>
              <a:rPr lang="ru-RU" i="1" dirty="0"/>
              <a:t>Факторы планирования. </a:t>
            </a:r>
            <a:r>
              <a:rPr lang="ru-RU" dirty="0"/>
              <a:t>Каковы особенности населения на территории вокруг</a:t>
            </a:r>
            <a:br>
              <a:rPr lang="ru-RU" dirty="0"/>
            </a:br>
            <a:r>
              <a:rPr lang="ru-RU" dirty="0"/>
              <a:t>строительной площадки? Как используется окружающая земля, каковы географические</a:t>
            </a:r>
            <a:br>
              <a:rPr lang="ru-RU" dirty="0"/>
            </a:br>
            <a:r>
              <a:rPr lang="ru-RU" dirty="0"/>
              <a:t>и исторические особенности и сезонные климатические условия? Какие юридические</a:t>
            </a:r>
            <a:br>
              <a:rPr lang="ru-RU" dirty="0"/>
            </a:br>
            <a:r>
              <a:rPr lang="ru-RU" dirty="0"/>
              <a:t>органы и группы представителей населения микрорайона будут участвовать в</a:t>
            </a:r>
            <a:br>
              <a:rPr lang="ru-RU" dirty="0"/>
            </a:br>
            <a:r>
              <a:rPr lang="ru-RU" dirty="0"/>
              <a:t>определении разрешенных способов использования территории постройки?</a:t>
            </a:r>
          </a:p>
          <a:p>
            <a:pPr lvl="0"/>
            <a:r>
              <a:rPr lang="ru-RU" i="1" dirty="0"/>
              <a:t>Воздействие на сферу обслуживания. </a:t>
            </a:r>
            <a:r>
              <a:rPr lang="ru-RU" dirty="0"/>
              <a:t>Каково будет воздействие занятий</a:t>
            </a:r>
            <a:br>
              <a:rPr lang="ru-RU" dirty="0"/>
            </a:br>
            <a:r>
              <a:rPr lang="ru-RU" dirty="0"/>
              <a:t>потребителя на существующие общественные и частные службы? Понадобится ли</a:t>
            </a:r>
            <a:br>
              <a:rPr lang="ru-RU" dirty="0"/>
            </a:br>
            <a:r>
              <a:rPr lang="ru-RU" dirty="0"/>
              <a:t>улучшение или расширение существующих служб?</a:t>
            </a:r>
          </a:p>
          <a:p>
            <a:r>
              <a:rPr lang="ru-RU" i="1" dirty="0"/>
              <a:t>Планировка участка. </a:t>
            </a:r>
            <a:r>
              <a:rPr lang="ru-RU" dirty="0"/>
              <a:t>Как должен быть спланирован участок, чтобы обеспечить максимальную совместимость характеристик постройки, особенностей местности, пожеланий пользователя, соседей и населения микрорайона и требований к внешнему пространству с точки зрения организации движения, удобств и формирования ландшафта?</a:t>
            </a:r>
          </a:p>
          <a:p>
            <a:endParaRPr lang="ru-RU" dirty="0"/>
          </a:p>
        </p:txBody>
      </p:sp>
    </p:spTree>
    <p:extLst>
      <p:ext uri="{BB962C8B-B14F-4D97-AF65-F5344CB8AC3E}">
        <p14:creationId xmlns:p14="http://schemas.microsoft.com/office/powerpoint/2010/main" val="22877106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8229600" cy="1012974"/>
          </a:xfrm>
        </p:spPr>
        <p:txBody>
          <a:bodyPr>
            <a:noAutofit/>
          </a:bodyPr>
          <a:lstStyle/>
          <a:p>
            <a:r>
              <a:rPr lang="ru-RU" sz="2400" b="1" dirty="0"/>
              <a:t>ОСНОВНЫЕ ЭЛЕМЕНТЫ ОБОРУДОВАНИЯ И НАПОЛНЕНИЯ СРЕДЫ</a:t>
            </a:r>
            <a:r>
              <a:rPr lang="ru-RU" sz="2400" dirty="0"/>
              <a:t/>
            </a:r>
            <a:br>
              <a:rPr lang="ru-RU" sz="2400" dirty="0"/>
            </a:br>
            <a:endParaRPr lang="ru-RU" sz="2400" dirty="0"/>
          </a:p>
        </p:txBody>
      </p:sp>
      <p:sp>
        <p:nvSpPr>
          <p:cNvPr id="3" name="Объект 2"/>
          <p:cNvSpPr>
            <a:spLocks noGrp="1"/>
          </p:cNvSpPr>
          <p:nvPr>
            <p:ph idx="1"/>
          </p:nvPr>
        </p:nvSpPr>
        <p:spPr>
          <a:xfrm>
            <a:off x="457200" y="1600200"/>
            <a:ext cx="8229600" cy="4853136"/>
          </a:xfrm>
        </p:spPr>
        <p:txBody>
          <a:bodyPr>
            <a:normAutofit fontScale="85000" lnSpcReduction="20000"/>
          </a:bodyPr>
          <a:lstStyle/>
          <a:p>
            <a:pPr marL="0" indent="0" algn="just">
              <a:buNone/>
            </a:pPr>
            <a:r>
              <a:rPr lang="ru-RU" dirty="0" smtClean="0"/>
              <a:t>	К </a:t>
            </a:r>
            <a:r>
              <a:rPr lang="ru-RU" dirty="0"/>
              <a:t>основным компонентам средовых объектов относятся: объемно-планировочная организация пространства, строительные конструкции и отделка этого пространства, элементы оборудования и наполнения объекта.</a:t>
            </a:r>
          </a:p>
          <a:p>
            <a:pPr marL="0" indent="0" algn="just">
              <a:buNone/>
            </a:pPr>
            <a:r>
              <a:rPr lang="ru-RU" dirty="0" smtClean="0"/>
              <a:t>	Количество </a:t>
            </a:r>
            <a:r>
              <a:rPr lang="ru-RU" dirty="0"/>
              <a:t>видов и типов оборудования, а тем более предметного наполнения средовых объектов, исчисляется сотнями. Одни из них остаются практически стабильными не только многие годы, но и века, другие постепенно или довольно резко исчезают, третьи появляются вновь и т.д. Для удобства проектной практики все многообразие оборудования подразделяется на типологические группы.</a:t>
            </a:r>
          </a:p>
          <a:p>
            <a:endParaRPr lang="ru-RU" dirty="0"/>
          </a:p>
        </p:txBody>
      </p:sp>
    </p:spTree>
    <p:extLst>
      <p:ext uri="{BB962C8B-B14F-4D97-AF65-F5344CB8AC3E}">
        <p14:creationId xmlns:p14="http://schemas.microsoft.com/office/powerpoint/2010/main" val="1444495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332656"/>
            <a:ext cx="8229600" cy="6048672"/>
          </a:xfrm>
        </p:spPr>
        <p:txBody>
          <a:bodyPr>
            <a:normAutofit fontScale="77500" lnSpcReduction="20000"/>
          </a:bodyPr>
          <a:lstStyle/>
          <a:p>
            <a:pPr marL="0" indent="0" algn="just">
              <a:buNone/>
            </a:pPr>
            <a:r>
              <a:rPr lang="ru-RU" dirty="0" smtClean="0"/>
              <a:t>	Применительно </a:t>
            </a:r>
            <a:r>
              <a:rPr lang="ru-RU" dirty="0"/>
              <a:t>к интерьерам в понятие «оборудование» включаются группы элементов для помещений и зон, подбираемые потребителем или устанавливаемые по его желанию (в противоположность инженерным коммуникациям: водопроводу и водоотведению, отоплению и вентиляции, электропитанию и пр</a:t>
            </a:r>
            <a:r>
              <a:rPr lang="ru-RU" dirty="0" smtClean="0"/>
              <a:t>.).</a:t>
            </a:r>
          </a:p>
          <a:p>
            <a:pPr marL="0" indent="0" algn="just">
              <a:buNone/>
            </a:pPr>
            <a:endParaRPr lang="ru-RU" dirty="0"/>
          </a:p>
          <a:p>
            <a:pPr marL="0" indent="0">
              <a:buNone/>
            </a:pPr>
            <a:r>
              <a:rPr lang="ru-RU" dirty="0" smtClean="0"/>
              <a:t>	Основные </a:t>
            </a:r>
            <a:r>
              <a:rPr lang="ru-RU" dirty="0"/>
              <a:t>группы таких элементов — типы оборудования — следующие:</a:t>
            </a:r>
          </a:p>
          <a:p>
            <a:pPr lvl="0"/>
            <a:r>
              <a:rPr lang="ru-RU" dirty="0"/>
              <a:t>приборы, вещи, бытовые устройства;</a:t>
            </a:r>
          </a:p>
          <a:p>
            <a:pPr lvl="0"/>
            <a:r>
              <a:rPr lang="ru-RU" dirty="0"/>
              <a:t>встроенная и свободно стоящая мебель;</a:t>
            </a:r>
          </a:p>
          <a:p>
            <a:pPr lvl="0"/>
            <a:r>
              <a:rPr lang="ru-RU" dirty="0"/>
              <a:t>средства и системы визуальной информации</a:t>
            </a:r>
            <a:r>
              <a:rPr lang="ru-RU" dirty="0" smtClean="0"/>
              <a:t>;</a:t>
            </a:r>
            <a:endParaRPr lang="ru-RU" dirty="0"/>
          </a:p>
          <a:p>
            <a:pPr lvl="0"/>
            <a:r>
              <a:rPr lang="ru-RU" dirty="0"/>
              <a:t>санитарно-техническое оборудование;</a:t>
            </a:r>
          </a:p>
          <a:p>
            <a:pPr lvl="0"/>
            <a:r>
              <a:rPr lang="ru-RU" dirty="0"/>
              <a:t>светотехническое оборудование;</a:t>
            </a:r>
          </a:p>
          <a:p>
            <a:pPr lvl="0"/>
            <a:r>
              <a:rPr lang="ru-RU" dirty="0"/>
              <a:t>технологическое оборудование;</a:t>
            </a:r>
          </a:p>
          <a:p>
            <a:pPr lvl="0"/>
            <a:r>
              <a:rPr lang="ru-RU" dirty="0"/>
              <a:t>декоративные элементы среды.</a:t>
            </a:r>
          </a:p>
          <a:p>
            <a:endParaRPr lang="ru-RU" dirty="0"/>
          </a:p>
        </p:txBody>
      </p:sp>
    </p:spTree>
    <p:extLst>
      <p:ext uri="{BB962C8B-B14F-4D97-AF65-F5344CB8AC3E}">
        <p14:creationId xmlns:p14="http://schemas.microsoft.com/office/powerpoint/2010/main" val="12040117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t>ЭРГОНОМИЧЕСКИЕ ТРЕБОВАНИЯ К МЕБЕЛИ</a:t>
            </a:r>
            <a:endParaRPr lang="ru-RU" dirty="0"/>
          </a:p>
        </p:txBody>
      </p:sp>
      <p:sp>
        <p:nvSpPr>
          <p:cNvPr id="3" name="Объект 2"/>
          <p:cNvSpPr>
            <a:spLocks noGrp="1"/>
          </p:cNvSpPr>
          <p:nvPr>
            <p:ph idx="1"/>
          </p:nvPr>
        </p:nvSpPr>
        <p:spPr>
          <a:xfrm>
            <a:off x="457200" y="1600200"/>
            <a:ext cx="8229600" cy="4853136"/>
          </a:xfrm>
        </p:spPr>
        <p:txBody>
          <a:bodyPr>
            <a:normAutofit fontScale="92500" lnSpcReduction="10000"/>
          </a:bodyPr>
          <a:lstStyle/>
          <a:p>
            <a:pPr marL="0" indent="0" algn="just">
              <a:buNone/>
            </a:pPr>
            <a:r>
              <a:rPr lang="ru-RU" dirty="0" smtClean="0"/>
              <a:t>	Мебель </a:t>
            </a:r>
            <a:r>
              <a:rPr lang="ru-RU" dirty="0"/>
              <a:t>— это передвижные или встроенные изделия для оборудования жилых и общественных помещений, садово-парковых и других зон пребывания человека.</a:t>
            </a:r>
          </a:p>
          <a:p>
            <a:pPr marL="0" indent="0" algn="just">
              <a:buNone/>
            </a:pPr>
            <a:r>
              <a:rPr lang="ru-RU" dirty="0" smtClean="0"/>
              <a:t>	Мебель </a:t>
            </a:r>
            <a:r>
              <a:rPr lang="ru-RU" dirty="0"/>
              <a:t>классифицируют по следующим признакам: эксплуатационным, функциональным, конструктивно-технологическим, по материалам, а также по характеру производства.</a:t>
            </a:r>
          </a:p>
          <a:p>
            <a:pPr marL="0" indent="0" algn="just">
              <a:buNone/>
            </a:pPr>
            <a:r>
              <a:rPr lang="ru-RU" dirty="0"/>
              <a:t>По </a:t>
            </a:r>
            <a:r>
              <a:rPr lang="ru-RU" b="1" dirty="0"/>
              <a:t>эксплуатационному назначению </a:t>
            </a:r>
            <a:r>
              <a:rPr lang="ru-RU" dirty="0"/>
              <a:t>различают нижеследующие виды мебели.</a:t>
            </a:r>
          </a:p>
          <a:p>
            <a:endParaRPr lang="ru-RU" dirty="0"/>
          </a:p>
        </p:txBody>
      </p:sp>
    </p:spTree>
    <p:extLst>
      <p:ext uri="{BB962C8B-B14F-4D97-AF65-F5344CB8AC3E}">
        <p14:creationId xmlns:p14="http://schemas.microsoft.com/office/powerpoint/2010/main" val="16633848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332656"/>
            <a:ext cx="8229600" cy="6192688"/>
          </a:xfrm>
        </p:spPr>
        <p:txBody>
          <a:bodyPr>
            <a:normAutofit fontScale="62500" lnSpcReduction="20000"/>
          </a:bodyPr>
          <a:lstStyle/>
          <a:p>
            <a:r>
              <a:rPr lang="ru-RU" i="1" dirty="0"/>
              <a:t>Мебель бытовая </a:t>
            </a:r>
            <a:r>
              <a:rPr lang="ru-RU" dirty="0"/>
              <a:t>— изделия, предназначенные для обстановки различных помещений квартир, дач, коттеджей, для использования на открытом воздухе. Ее также подразделяют на мебель для общих комнат (с совмещенными функциями), для спальной, столовой, гостиной, кабинета, детской, для кухонь, прихожих, ванных комнат, а также дачную.</a:t>
            </a:r>
          </a:p>
          <a:p>
            <a:r>
              <a:rPr lang="ru-RU" i="1" dirty="0"/>
              <a:t>Мебель для общественных помещений </a:t>
            </a:r>
            <a:r>
              <a:rPr lang="ru-RU" dirty="0"/>
              <a:t>— изделия для обстановки помещений предприятий и учреждений с учетом характера их деятельности и специфики функциональных процессов. Различаю' следующие виды мебели: медицинская (для больниц, поликлиник и других медучреждений), лабораторная ( в </a:t>
            </a:r>
            <a:r>
              <a:rPr lang="ru-RU" dirty="0" err="1"/>
              <a:t>т.ч</a:t>
            </a:r>
            <a:r>
              <a:rPr lang="ru-RU" dirty="0"/>
              <a:t>. для лабораторий учебных и медицинских), для дошкольных учреждений (детских садов, яслей), учебных заведений (школ, колледжей, вузов), предприятий торговли, общественного питания (ресторанов, кафе, закусочных, бистро и др.) и бытового обслуживания, гостиниц, залов ожидания транспортных учреждений, предприятий связи, банков, театрально-зрелищных учреждений и пр.</a:t>
            </a:r>
          </a:p>
          <a:p>
            <a:r>
              <a:rPr lang="ru-RU" i="1" dirty="0"/>
              <a:t>Мебель для городской среды </a:t>
            </a:r>
            <a:r>
              <a:rPr lang="ru-RU" dirty="0"/>
              <a:t>и открытых площадок рекреационных территорий (зон отдыха).</a:t>
            </a:r>
          </a:p>
          <a:p>
            <a:r>
              <a:rPr lang="ru-RU" i="1" dirty="0"/>
              <a:t>Мебель для транспорта </a:t>
            </a:r>
            <a:r>
              <a:rPr lang="ru-RU" dirty="0"/>
              <a:t>— изделия, предназначенные для оборудования различных средств транспорта.</a:t>
            </a:r>
          </a:p>
          <a:p>
            <a:r>
              <a:rPr lang="ru-RU" i="1" dirty="0"/>
              <a:t>Мебель для производственных зданий.</a:t>
            </a:r>
            <a:endParaRPr lang="ru-RU" dirty="0"/>
          </a:p>
          <a:p>
            <a:endParaRPr lang="ru-RU" dirty="0"/>
          </a:p>
        </p:txBody>
      </p:sp>
    </p:spTree>
    <p:extLst>
      <p:ext uri="{BB962C8B-B14F-4D97-AF65-F5344CB8AC3E}">
        <p14:creationId xmlns:p14="http://schemas.microsoft.com/office/powerpoint/2010/main" val="3566267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60648"/>
            <a:ext cx="8229600" cy="6408712"/>
          </a:xfrm>
        </p:spPr>
        <p:txBody>
          <a:bodyPr>
            <a:normAutofit fontScale="77500" lnSpcReduction="20000"/>
          </a:bodyPr>
          <a:lstStyle/>
          <a:p>
            <a:pPr marL="0" indent="0" algn="just">
              <a:buNone/>
            </a:pPr>
            <a:r>
              <a:rPr lang="ru-RU" dirty="0" smtClean="0"/>
              <a:t>	Под </a:t>
            </a:r>
            <a:r>
              <a:rPr lang="ru-RU" dirty="0"/>
              <a:t>эргономическим обеспечением в средовом проектировании понимается установление эргономических требований и формирование эргономических свойств системы «человек — машина (предмет)» и «человек — машина (предмет) — окружающая среда» в общем виде на стадиях ее разработки и использования.</a:t>
            </a:r>
          </a:p>
          <a:p>
            <a:pPr marL="0" indent="0" algn="just">
              <a:buNone/>
            </a:pPr>
            <a:r>
              <a:rPr lang="ru-RU" b="1" dirty="0" smtClean="0"/>
              <a:t>	Основные задачи</a:t>
            </a:r>
            <a:r>
              <a:rPr lang="ru-RU" dirty="0" smtClean="0"/>
              <a:t>: главное </a:t>
            </a:r>
            <a:r>
              <a:rPr lang="ru-RU" dirty="0"/>
              <a:t>— придание изделиям, технике свойств, необходимых для наиболее эффективного функционирования системы «человек — машина (предмет)» при минимальном расходе ресурсов человека (количество персонала, время профессиональной подготовки, вероятность профессиональных заболеваний или травм, уровень физиологического, психологического напряжения) и максимальной удовлетворенности содержанием и условиями жизнедеятельности (труда, отдыха и т.д.). Одновременно ведется разработка средств профессиональной подготовки и системы отбора профессионалов для работы с техникой.</a:t>
            </a:r>
          </a:p>
          <a:p>
            <a:endParaRPr lang="ru-RU" dirty="0"/>
          </a:p>
        </p:txBody>
      </p:sp>
    </p:spTree>
    <p:extLst>
      <p:ext uri="{BB962C8B-B14F-4D97-AF65-F5344CB8AC3E}">
        <p14:creationId xmlns:p14="http://schemas.microsoft.com/office/powerpoint/2010/main" val="24102937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332656"/>
            <a:ext cx="8229600" cy="6120680"/>
          </a:xfrm>
        </p:spPr>
        <p:txBody>
          <a:bodyPr>
            <a:normAutofit fontScale="55000" lnSpcReduction="20000"/>
          </a:bodyPr>
          <a:lstStyle/>
          <a:p>
            <a:pPr marL="0" indent="0">
              <a:buNone/>
            </a:pPr>
            <a:r>
              <a:rPr lang="ru-RU" dirty="0"/>
              <a:t>По </a:t>
            </a:r>
            <a:r>
              <a:rPr lang="ru-RU" b="1" dirty="0"/>
              <a:t>функциональному назначению </a:t>
            </a:r>
            <a:r>
              <a:rPr lang="ru-RU" dirty="0"/>
              <a:t>различают нижеследующие виды мебели.</a:t>
            </a:r>
          </a:p>
          <a:p>
            <a:r>
              <a:rPr lang="ru-RU" i="1" dirty="0"/>
              <a:t>Емкости для хранения </a:t>
            </a:r>
            <a:r>
              <a:rPr lang="ru-RU" dirty="0"/>
              <a:t>(корпусная мебель), основное назначение — хранение и размещение различных предметов: шкафы, тумбы, секретеры, комоды, серванты, сундуки, полки.</a:t>
            </a:r>
          </a:p>
          <a:p>
            <a:r>
              <a:rPr lang="ru-RU" i="1" dirty="0"/>
              <a:t>Мебель для сидения и лежания: </a:t>
            </a:r>
            <a:r>
              <a:rPr lang="ru-RU" dirty="0"/>
              <a:t>кровати одинарные, полуторные и двойные, диваны, диван-кровати, кушетки, а также широкая кушетка — тахта, стулья, табуретки, кресла, скамьи, кресло-кровати, кресло-качалки, </a:t>
            </a:r>
            <a:r>
              <a:rPr lang="ru-RU" dirty="0" err="1"/>
              <a:t>банкетки</a:t>
            </a:r>
            <a:r>
              <a:rPr lang="ru-RU" dirty="0"/>
              <a:t>.</a:t>
            </a:r>
          </a:p>
          <a:p>
            <a:r>
              <a:rPr lang="ru-RU" i="1" dirty="0"/>
              <a:t>Мебель для работы и приема пищи </a:t>
            </a:r>
            <a:r>
              <a:rPr lang="ru-RU" dirty="0"/>
              <a:t>— это, в основном, столы конторские, письменные, обеденные, сервировочные, журнальные, туалетные и проч.</a:t>
            </a:r>
          </a:p>
          <a:p>
            <a:r>
              <a:rPr lang="ru-RU" i="1" dirty="0"/>
              <a:t>Мебель дополняющая, </a:t>
            </a:r>
            <a:r>
              <a:rPr lang="ru-RU" dirty="0"/>
              <a:t>в частности, вешалки, манежи детские и т.д.</a:t>
            </a:r>
          </a:p>
          <a:p>
            <a:r>
              <a:rPr lang="ru-RU" dirty="0"/>
              <a:t>Основные размеры изделий мебели зависят от размеров человеческого тела (антропометрических данных), а также размеров предметов, для хранения и размещения которых предназначена мебель.</a:t>
            </a:r>
          </a:p>
          <a:p>
            <a:r>
              <a:rPr lang="ru-RU" dirty="0"/>
              <a:t>На </a:t>
            </a:r>
            <a:r>
              <a:rPr lang="ru-RU" i="1" dirty="0"/>
              <a:t>рис. </a:t>
            </a:r>
            <a:r>
              <a:rPr lang="ru-RU" dirty="0" smtClean="0"/>
              <a:t>приведены </a:t>
            </a:r>
            <a:r>
              <a:rPr lang="ru-RU" dirty="0"/>
              <a:t>основные габариты мебели, удовлетворяющие антропометрические требования к ее эксплуатации человеком. С учетом антропометрических данных большинство размеров мебели стандартизировано.</a:t>
            </a:r>
          </a:p>
          <a:p>
            <a:r>
              <a:rPr lang="ru-RU" dirty="0"/>
              <a:t>Учет эргономических требований особенно важен при проектировании изделий, с которыми человек имеет непосредственный длительный контакт, т.е. изделий для сидения и лежания.</a:t>
            </a:r>
          </a:p>
          <a:p>
            <a:endParaRPr lang="ru-RU" dirty="0"/>
          </a:p>
        </p:txBody>
      </p:sp>
    </p:spTree>
    <p:extLst>
      <p:ext uri="{BB962C8B-B14F-4D97-AF65-F5344CB8AC3E}">
        <p14:creationId xmlns:p14="http://schemas.microsoft.com/office/powerpoint/2010/main" val="42377299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332656"/>
            <a:ext cx="8229600" cy="6048672"/>
          </a:xfrm>
        </p:spPr>
        <p:txBody>
          <a:bodyPr>
            <a:normAutofit fontScale="92500" lnSpcReduction="10000"/>
          </a:bodyPr>
          <a:lstStyle/>
          <a:p>
            <a:r>
              <a:rPr lang="ru-RU" dirty="0"/>
              <a:t>Преобладающим рабочим положением для многих видов профессий, а также для различных видов отдыха, является положение сидя. Комфортабельность изделий-опор обусловлена размерами человеческого тела и взаимосвязью с другими изделиями. Так, высота сиденья стула от пола зависит от высоты стола: при высоте стола 720—780 мм удобен стул 420—480 мм, высота стола для выполнения машинописных работ, для работы с клавиатурой компьютера уменьшается до 680 мм и т.д.</a:t>
            </a:r>
          </a:p>
          <a:p>
            <a:r>
              <a:rPr lang="ru-RU" dirty="0"/>
              <a:t>При отдыхе сидя часто предпочитают положение тела с вытянутыми вперед ногами. </a:t>
            </a:r>
          </a:p>
        </p:txBody>
      </p:sp>
    </p:spTree>
    <p:extLst>
      <p:ext uri="{BB962C8B-B14F-4D97-AF65-F5344CB8AC3E}">
        <p14:creationId xmlns:p14="http://schemas.microsoft.com/office/powerpoint/2010/main" val="24450000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60648"/>
            <a:ext cx="8229600" cy="5865515"/>
          </a:xfrm>
        </p:spPr>
        <p:txBody>
          <a:bodyPr/>
          <a:lstStyle/>
          <a:p>
            <a:endParaRPr lang="ru-RU" dirty="0"/>
          </a:p>
          <a:p>
            <a:endParaRPr lang="ru-R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60648"/>
            <a:ext cx="5290344" cy="618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8127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91680" y="260648"/>
            <a:ext cx="5256584" cy="6141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09411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83768" y="188640"/>
            <a:ext cx="4608512" cy="6388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22665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90066"/>
          </a:xfrm>
        </p:spPr>
        <p:txBody>
          <a:bodyPr>
            <a:normAutofit fontScale="90000"/>
          </a:bodyPr>
          <a:lstStyle/>
          <a:p>
            <a:r>
              <a:rPr lang="ru-RU" b="1" dirty="0"/>
              <a:t>ОБОРУДОВАНИЕ ЖИЛОЙ </a:t>
            </a:r>
            <a:r>
              <a:rPr lang="ru-RU" b="1" dirty="0" smtClean="0"/>
              <a:t>СРЕДЫ</a:t>
            </a:r>
            <a:endParaRPr lang="ru-RU" dirty="0"/>
          </a:p>
        </p:txBody>
      </p:sp>
      <p:sp>
        <p:nvSpPr>
          <p:cNvPr id="3" name="Объект 2"/>
          <p:cNvSpPr>
            <a:spLocks noGrp="1"/>
          </p:cNvSpPr>
          <p:nvPr>
            <p:ph idx="1"/>
          </p:nvPr>
        </p:nvSpPr>
        <p:spPr>
          <a:xfrm>
            <a:off x="457200" y="980728"/>
            <a:ext cx="8229600" cy="5616624"/>
          </a:xfrm>
        </p:spPr>
        <p:txBody>
          <a:bodyPr>
            <a:normAutofit fontScale="55000" lnSpcReduction="20000"/>
          </a:bodyPr>
          <a:lstStyle/>
          <a:p>
            <a:pPr marL="0" indent="0">
              <a:buNone/>
            </a:pPr>
            <a:r>
              <a:rPr lang="ru-RU" dirty="0" smtClean="0"/>
              <a:t>	Основными </a:t>
            </a:r>
            <a:r>
              <a:rPr lang="ru-RU" dirty="0"/>
              <a:t>функциями современного жилища являются:</a:t>
            </a:r>
          </a:p>
          <a:p>
            <a:r>
              <a:rPr lang="ru-RU" dirty="0"/>
              <a:t>защита от внешних климатических воздействий, проявлений стихии;</a:t>
            </a:r>
          </a:p>
          <a:p>
            <a:r>
              <a:rPr lang="ru-RU" dirty="0"/>
              <a:t>обеспечение комфортных условий в функционально-утилитарном и санитарно-</a:t>
            </a:r>
            <a:br>
              <a:rPr lang="ru-RU" dirty="0"/>
            </a:br>
            <a:r>
              <a:rPr lang="ru-RU" dirty="0"/>
              <a:t>гигиеническом аспектах;</a:t>
            </a:r>
          </a:p>
          <a:p>
            <a:r>
              <a:rPr lang="ru-RU" dirty="0"/>
              <a:t>создание уюта, лада в духовно-эстетическом, а по возможности — ив художественном</a:t>
            </a:r>
            <a:br>
              <a:rPr lang="ru-RU" dirty="0"/>
            </a:br>
            <a:r>
              <a:rPr lang="ru-RU" dirty="0"/>
              <a:t>плане.</a:t>
            </a:r>
          </a:p>
          <a:p>
            <a:pPr marL="0" indent="0">
              <a:buNone/>
            </a:pPr>
            <a:r>
              <a:rPr lang="ru-RU" dirty="0" smtClean="0"/>
              <a:t>	Независимо </a:t>
            </a:r>
            <a:r>
              <a:rPr lang="ru-RU" dirty="0"/>
              <a:t>от вида жилища (городские квартиры различных типов, загородные дома типа коттедж, деревенские дома и т.д.) всю совокупность удовлетворяемых в нем потребностей можно разделить на две группы:</a:t>
            </a:r>
          </a:p>
          <a:p>
            <a:r>
              <a:rPr lang="ru-RU" dirty="0"/>
              <a:t>общие, присущие каждому человеку (сон, еда, личная гигиена, выполнение домашних работ</a:t>
            </a:r>
            <a:br>
              <a:rPr lang="ru-RU" dirty="0"/>
            </a:br>
            <a:r>
              <a:rPr lang="ru-RU" dirty="0"/>
              <a:t>и др.);</a:t>
            </a:r>
          </a:p>
          <a:p>
            <a:r>
              <a:rPr lang="ru-RU" dirty="0"/>
              <a:t>индивидуальные.</a:t>
            </a:r>
          </a:p>
          <a:p>
            <a:pPr marL="0" indent="0">
              <a:buNone/>
            </a:pPr>
            <a:r>
              <a:rPr lang="ru-RU" dirty="0" smtClean="0"/>
              <a:t>	В </a:t>
            </a:r>
            <a:r>
              <a:rPr lang="ru-RU" dirty="0"/>
              <a:t>зависимости от потребностей следует выделить три группы функциональных процессов:</a:t>
            </a:r>
          </a:p>
          <a:p>
            <a:r>
              <a:rPr lang="ru-RU" dirty="0"/>
              <a:t>обслуживание биологических потребностей (сон, еда, личная гигиена);</a:t>
            </a:r>
          </a:p>
          <a:p>
            <a:r>
              <a:rPr lang="ru-RU" dirty="0"/>
              <a:t>выполнение необходимых домашних работ (приготовление пищи, уход за квартирой,</a:t>
            </a:r>
            <a:br>
              <a:rPr lang="ru-RU" dirty="0"/>
            </a:br>
            <a:r>
              <a:rPr lang="ru-RU" dirty="0"/>
              <a:t>одеждой и др.);</a:t>
            </a:r>
          </a:p>
          <a:p>
            <a:r>
              <a:rPr lang="ru-RU" dirty="0"/>
              <a:t>удовлетворение личных, в первую очередь духовных интересов.</a:t>
            </a:r>
          </a:p>
          <a:p>
            <a:endParaRPr lang="ru-RU" dirty="0"/>
          </a:p>
        </p:txBody>
      </p:sp>
    </p:spTree>
    <p:extLst>
      <p:ext uri="{BB962C8B-B14F-4D97-AF65-F5344CB8AC3E}">
        <p14:creationId xmlns:p14="http://schemas.microsoft.com/office/powerpoint/2010/main" val="27395697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332656"/>
            <a:ext cx="8229600" cy="6336704"/>
          </a:xfrm>
        </p:spPr>
        <p:txBody>
          <a:bodyPr>
            <a:normAutofit fontScale="92500"/>
          </a:bodyPr>
          <a:lstStyle/>
          <a:p>
            <a:pPr marL="0" indent="0">
              <a:buNone/>
            </a:pPr>
            <a:r>
              <a:rPr lang="ru-RU" dirty="0" smtClean="0"/>
              <a:t>	Создание </a:t>
            </a:r>
            <a:r>
              <a:rPr lang="ru-RU" dirty="0"/>
              <a:t>комфортных, оптимальных условий жизнедеятельности требует решения задач в трех плоскостях:</a:t>
            </a:r>
          </a:p>
          <a:p>
            <a:r>
              <a:rPr lang="ru-RU" dirty="0"/>
              <a:t>установление перечня оборудования и предметного наполнения, необходимых для</a:t>
            </a:r>
            <a:br>
              <a:rPr lang="ru-RU" dirty="0"/>
            </a:br>
            <a:r>
              <a:rPr lang="ru-RU" dirty="0"/>
              <a:t>полноценного удовлетворения потребностей человека;</a:t>
            </a:r>
          </a:p>
          <a:p>
            <a:r>
              <a:rPr lang="ru-RU" dirty="0"/>
              <a:t>определение оптимальных габаритов оборудования и предметов, величина пространства</a:t>
            </a:r>
            <a:br>
              <a:rPr lang="ru-RU" dirty="0"/>
            </a:br>
            <a:r>
              <a:rPr lang="ru-RU" dirty="0"/>
              <a:t>для пользования ими;</a:t>
            </a:r>
          </a:p>
          <a:p>
            <a:r>
              <a:rPr lang="ru-RU" dirty="0"/>
              <a:t>учет духовных запросов, личных вкусов и привычек.</a:t>
            </a:r>
          </a:p>
          <a:p>
            <a:endParaRPr lang="ru-RU" dirty="0"/>
          </a:p>
        </p:txBody>
      </p:sp>
    </p:spTree>
    <p:extLst>
      <p:ext uri="{BB962C8B-B14F-4D97-AF65-F5344CB8AC3E}">
        <p14:creationId xmlns:p14="http://schemas.microsoft.com/office/powerpoint/2010/main" val="40802625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332656"/>
            <a:ext cx="8229600" cy="6192688"/>
          </a:xfrm>
        </p:spPr>
        <p:txBody>
          <a:bodyPr>
            <a:normAutofit fontScale="77500" lnSpcReduction="20000"/>
          </a:bodyPr>
          <a:lstStyle/>
          <a:p>
            <a:pPr marL="0" indent="0">
              <a:buNone/>
            </a:pPr>
            <a:r>
              <a:rPr lang="ru-RU" dirty="0"/>
              <a:t>В процессе эволюции жилища определились следующие функциональные зоны </a:t>
            </a:r>
            <a:r>
              <a:rPr lang="ru-RU" i="1" dirty="0"/>
              <a:t>(рис</a:t>
            </a:r>
            <a:r>
              <a:rPr lang="ru-RU" i="1" dirty="0" smtClean="0"/>
              <a:t>.):</a:t>
            </a:r>
            <a:endParaRPr lang="ru-RU" dirty="0"/>
          </a:p>
          <a:p>
            <a:r>
              <a:rPr lang="ru-RU" dirty="0"/>
              <a:t>коммуникационная зона (прихожая, шлюз, коридоры);</a:t>
            </a:r>
          </a:p>
          <a:p>
            <a:r>
              <a:rPr lang="ru-RU" dirty="0"/>
              <a:t>зона </a:t>
            </a:r>
            <a:r>
              <a:rPr lang="ru-RU" dirty="0" err="1"/>
              <a:t>межсемейного</a:t>
            </a:r>
            <a:r>
              <a:rPr lang="ru-RU" dirty="0"/>
              <a:t> общения (общая комната, гостиная);</a:t>
            </a:r>
          </a:p>
          <a:p>
            <a:r>
              <a:rPr lang="ru-RU" dirty="0"/>
              <a:t>рабочая и учебная зоны (кабинет, место для занятий школьника, рабочее место);</a:t>
            </a:r>
          </a:p>
          <a:p>
            <a:r>
              <a:rPr lang="ru-RU" dirty="0"/>
              <a:t>зона приготовления и приема пищи (кухня, кухня-столовая);</a:t>
            </a:r>
          </a:p>
          <a:p>
            <a:r>
              <a:rPr lang="ru-RU" dirty="0"/>
              <a:t>зона реабилитации и личной гигиены (санузел, ванная комната, тренажер);</a:t>
            </a:r>
          </a:p>
          <a:p>
            <a:r>
              <a:rPr lang="ru-RU" dirty="0"/>
              <a:t>зона сна, индивидуальная зона (спальня, детская, личная комната, место для сна);</a:t>
            </a:r>
          </a:p>
          <a:p>
            <a:r>
              <a:rPr lang="ru-RU" dirty="0"/>
              <a:t>зона любимых занятий, увлечений (студия, мастерская, отдельное место за столом);</a:t>
            </a:r>
          </a:p>
          <a:p>
            <a:r>
              <a:rPr lang="ru-RU" dirty="0"/>
              <a:t>зона хранения (кладовка, подсобное помещение, шкаф, полка).</a:t>
            </a:r>
          </a:p>
          <a:p>
            <a:endParaRPr lang="ru-RU" dirty="0"/>
          </a:p>
        </p:txBody>
      </p:sp>
    </p:spTree>
    <p:extLst>
      <p:ext uri="{BB962C8B-B14F-4D97-AF65-F5344CB8AC3E}">
        <p14:creationId xmlns:p14="http://schemas.microsoft.com/office/powerpoint/2010/main" val="10344562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7624" y="116632"/>
            <a:ext cx="6696744" cy="647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51307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rmAutofit fontScale="90000"/>
          </a:bodyPr>
          <a:lstStyle/>
          <a:p>
            <a:r>
              <a:rPr lang="ru-RU" b="1" dirty="0"/>
              <a:t>Офисное </a:t>
            </a:r>
            <a:r>
              <a:rPr lang="ru-RU" b="1" dirty="0" smtClean="0"/>
              <a:t>пространство</a:t>
            </a:r>
            <a:endParaRPr lang="ru-RU" dirty="0"/>
          </a:p>
        </p:txBody>
      </p:sp>
      <p:sp>
        <p:nvSpPr>
          <p:cNvPr id="3" name="Объект 2"/>
          <p:cNvSpPr>
            <a:spLocks noGrp="1"/>
          </p:cNvSpPr>
          <p:nvPr>
            <p:ph idx="1"/>
          </p:nvPr>
        </p:nvSpPr>
        <p:spPr>
          <a:xfrm>
            <a:off x="457200" y="980728"/>
            <a:ext cx="8229600" cy="5544616"/>
          </a:xfrm>
        </p:spPr>
        <p:txBody>
          <a:bodyPr>
            <a:normAutofit fontScale="85000" lnSpcReduction="20000"/>
          </a:bodyPr>
          <a:lstStyle/>
          <a:p>
            <a:pPr marL="0" indent="0" algn="just">
              <a:buNone/>
            </a:pPr>
            <a:r>
              <a:rPr lang="ru-RU" dirty="0" smtClean="0"/>
              <a:t>	Комфорт </a:t>
            </a:r>
            <a:r>
              <a:rPr lang="ru-RU" dirty="0"/>
              <a:t>офиса складывается из эргономики рабочего места и рационального планирования офисного пространства в целом. Основа последней - деление на рабочие зоны так, чтобы каждый сотрудник работал максимально эффективно и сам по себе, и в команде.</a:t>
            </a:r>
          </a:p>
          <a:p>
            <a:pPr marL="0" indent="0" algn="just">
              <a:buNone/>
            </a:pPr>
            <a:r>
              <a:rPr lang="ru-RU" dirty="0" smtClean="0"/>
              <a:t>	Как </a:t>
            </a:r>
            <a:r>
              <a:rPr lang="ru-RU" dirty="0"/>
              <a:t>считают эксперты, специализирующиеся в области создания офисного стиля и делового комфорта, наилучшие результаты дает использование стационарных или мобильных перегородок разной высоты и уровня прозрачности. Такие конструкции устанавливаются специалистами за считанные дни и могут полностью преобразить офис, разделив его на индивидуальные изолированные отсеки и зоны для общения</a:t>
            </a:r>
            <a:r>
              <a:rPr lang="ru-RU" dirty="0" smtClean="0"/>
              <a:t>.</a:t>
            </a:r>
            <a:endParaRPr lang="ru-RU" dirty="0"/>
          </a:p>
        </p:txBody>
      </p:sp>
    </p:spTree>
    <p:extLst>
      <p:ext uri="{BB962C8B-B14F-4D97-AF65-F5344CB8AC3E}">
        <p14:creationId xmlns:p14="http://schemas.microsoft.com/office/powerpoint/2010/main" val="2893790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35528"/>
            <a:ext cx="8229600" cy="6361824"/>
          </a:xfrm>
        </p:spPr>
        <p:txBody>
          <a:bodyPr>
            <a:normAutofit fontScale="70000" lnSpcReduction="20000"/>
          </a:bodyPr>
          <a:lstStyle/>
          <a:p>
            <a:pPr marL="0" indent="0" algn="just">
              <a:buNone/>
            </a:pPr>
            <a:r>
              <a:rPr lang="ru-RU" dirty="0" smtClean="0"/>
              <a:t>	Эргономика </a:t>
            </a:r>
            <a:r>
              <a:rPr lang="ru-RU" dirty="0"/>
              <a:t>позволяет перейти от техники безопасности к безопасной технике.</a:t>
            </a:r>
          </a:p>
          <a:p>
            <a:pPr marL="0" indent="0" algn="just">
              <a:buNone/>
            </a:pPr>
            <a:r>
              <a:rPr lang="ru-RU" dirty="0" smtClean="0"/>
              <a:t>	Но </a:t>
            </a:r>
            <a:r>
              <a:rPr lang="ru-RU" dirty="0"/>
              <a:t>главное — эргономические данные позволяют в средовом дизайне перейти от волюнтаристского формирования средовых систем к объективному обоснованию их потребительских качеств, в </a:t>
            </a:r>
            <a:r>
              <a:rPr lang="ru-RU" dirty="0" err="1"/>
              <a:t>т.ч</a:t>
            </a:r>
            <a:r>
              <a:rPr lang="ru-RU" dirty="0"/>
              <a:t>. — влияющих на эстетику средового восприятия. Потому что, как правило, неудобства и дискомфорт, возникающие у потребителя из-за ошибок в эргономическом решении средовых компонентов, пагубно сказываются и на эмоционально-чувственной оценке состояния среды которая является основой формирования наших эстетических переживаний.</a:t>
            </a:r>
          </a:p>
          <a:p>
            <a:pPr marL="0" indent="0" algn="just">
              <a:buNone/>
            </a:pPr>
            <a:r>
              <a:rPr lang="ru-RU" dirty="0" smtClean="0"/>
              <a:t>	С </a:t>
            </a:r>
            <a:r>
              <a:rPr lang="ru-RU" dirty="0"/>
              <a:t>этой точки зрения эргономика средового проектирования имеет два вектора:</a:t>
            </a:r>
          </a:p>
          <a:p>
            <a:pPr algn="just"/>
            <a:r>
              <a:rPr lang="ru-RU" dirty="0"/>
              <a:t>обоснование и выработка «ограничений» (рекомендаций) по проектированию параметров</a:t>
            </a:r>
            <a:br>
              <a:rPr lang="ru-RU" dirty="0"/>
            </a:br>
            <a:r>
              <a:rPr lang="ru-RU" dirty="0"/>
              <a:t>средовых элементов и их сочетаний;</a:t>
            </a:r>
          </a:p>
          <a:p>
            <a:pPr algn="just"/>
            <a:r>
              <a:rPr lang="ru-RU" dirty="0"/>
              <a:t>генерирование в зоне, свободной от таких ограничений, новых вариантов размерных</a:t>
            </a:r>
            <a:br>
              <a:rPr lang="ru-RU" dirty="0"/>
            </a:br>
            <a:r>
              <a:rPr lang="ru-RU" dirty="0"/>
              <a:t>показателей и их комбинаций, продиктованных не столько утилитарно-практическими,</a:t>
            </a:r>
            <a:br>
              <a:rPr lang="ru-RU" dirty="0"/>
            </a:br>
            <a:r>
              <a:rPr lang="ru-RU" dirty="0"/>
              <a:t>сколько художественными соображениями.</a:t>
            </a:r>
          </a:p>
          <a:p>
            <a:endParaRPr lang="ru-RU" dirty="0"/>
          </a:p>
        </p:txBody>
      </p:sp>
    </p:spTree>
    <p:extLst>
      <p:ext uri="{BB962C8B-B14F-4D97-AF65-F5344CB8AC3E}">
        <p14:creationId xmlns:p14="http://schemas.microsoft.com/office/powerpoint/2010/main" val="745461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16632"/>
            <a:ext cx="8439594" cy="6336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62639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60648"/>
            <a:ext cx="8229600" cy="6408712"/>
          </a:xfrm>
        </p:spPr>
        <p:txBody>
          <a:bodyPr>
            <a:normAutofit fontScale="70000" lnSpcReduction="20000"/>
          </a:bodyPr>
          <a:lstStyle/>
          <a:p>
            <a:pPr marL="0" indent="0" algn="just">
              <a:buNone/>
            </a:pPr>
            <a:r>
              <a:rPr lang="ru-RU" dirty="0" smtClean="0"/>
              <a:t>	Даже </a:t>
            </a:r>
            <a:r>
              <a:rPr lang="ru-RU" dirty="0"/>
              <a:t>в самом маленьком офисе есть приемная, комната персонала, кабинет руководителя, зона для совещаний. Для каждой из указанных зон примерно рассчитаны минимальные площади и планировочные решения, позволяющие избежать психологического дискомфорта. Так, площадь приемной зависит от ежедневного количества посетителей, но не может быть меньше 10 м2. Часто, вместо традиционной комнаты-приемной, устраивается сектор "</a:t>
            </a:r>
            <a:r>
              <a:rPr lang="ru-RU" dirty="0" err="1"/>
              <a:t>ресепшн</a:t>
            </a:r>
            <a:r>
              <a:rPr lang="ru-RU" dirty="0"/>
              <a:t>" в открытом пространстве офиса, обязательно в сочетании с раздевалкой или шкафом для одежды.</a:t>
            </a:r>
          </a:p>
          <a:p>
            <a:pPr marL="0" indent="0" algn="just">
              <a:buNone/>
            </a:pPr>
            <a:r>
              <a:rPr lang="ru-RU" dirty="0" smtClean="0"/>
              <a:t>	Комната </a:t>
            </a:r>
            <a:r>
              <a:rPr lang="ru-RU" dirty="0"/>
              <a:t>для совещаний или переговоров может использоваться как место для презентации и демонстрации товаров или услуг. Также здесь рационально сосредоточить всю презентационную технику. Иногда зона для совещаний с целью экономии пространства располагается в кабинете руководителя. Но в таком случае кабинет делится на две части - официальную и неформальную, где обязательно есть кресла и журнальный столик. Для функционального и удобного кабинета топ-менеджера достаточно 12 м2. Но чаще размеры кабинета выбираются, исходя из </a:t>
            </a:r>
            <a:r>
              <a:rPr lang="ru-RU" dirty="0" err="1"/>
              <a:t>имиджевых</a:t>
            </a:r>
            <a:r>
              <a:rPr lang="ru-RU" dirty="0"/>
              <a:t> соображений.</a:t>
            </a:r>
          </a:p>
          <a:p>
            <a:endParaRPr lang="ru-RU" dirty="0"/>
          </a:p>
        </p:txBody>
      </p:sp>
    </p:spTree>
    <p:extLst>
      <p:ext uri="{BB962C8B-B14F-4D97-AF65-F5344CB8AC3E}">
        <p14:creationId xmlns:p14="http://schemas.microsoft.com/office/powerpoint/2010/main" val="17009488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88640"/>
            <a:ext cx="8229600" cy="6408712"/>
          </a:xfrm>
        </p:spPr>
        <p:txBody>
          <a:bodyPr>
            <a:normAutofit fontScale="70000" lnSpcReduction="20000"/>
          </a:bodyPr>
          <a:lstStyle/>
          <a:p>
            <a:pPr marL="0" indent="0" algn="just">
              <a:buNone/>
            </a:pPr>
            <a:r>
              <a:rPr lang="ru-RU" dirty="0" smtClean="0"/>
              <a:t>	Комнаты-отсеки </a:t>
            </a:r>
            <a:r>
              <a:rPr lang="ru-RU" dirty="0"/>
              <a:t>для персонала должны проектироваться с учетом количества сотрудников и направления их перемещений по офису. Кроме того, зачастую необходимо обеспечить звуковую и визуальную изоляцию рабочих мест. Важен и фактор размещения техники (принтеры, копиры, шредеры), которой регулярно пользуются все работники. Рационально установить ее на месте пересечения всех рабочих маршрутов.</a:t>
            </a:r>
          </a:p>
          <a:p>
            <a:pPr marL="0" indent="0" algn="just">
              <a:buNone/>
            </a:pPr>
            <a:r>
              <a:rPr lang="ru-RU" dirty="0" smtClean="0"/>
              <a:t>	Проблему </a:t>
            </a:r>
            <a:r>
              <a:rPr lang="ru-RU" dirty="0"/>
              <a:t>недостатка пространства можно решить с помощью оптимизации рабочих мест. Иначе говоря, подобрать подходящие форму и габариты рабочего стола, количество приставных столов и иных дополнительных элементов в виде настольных или навесных полок, приставных или </a:t>
            </a:r>
            <a:r>
              <a:rPr lang="ru-RU" dirty="0" err="1"/>
              <a:t>выкатных</a:t>
            </a:r>
            <a:r>
              <a:rPr lang="ru-RU" dirty="0"/>
              <a:t> тумб.</a:t>
            </a:r>
          </a:p>
          <a:p>
            <a:pPr marL="0" indent="0" algn="just">
              <a:buNone/>
            </a:pPr>
            <a:r>
              <a:rPr lang="ru-RU" dirty="0" smtClean="0"/>
              <a:t>	Также </a:t>
            </a:r>
            <a:r>
              <a:rPr lang="ru-RU" dirty="0"/>
              <a:t>существенно повышают эффективность использования площадей одно- или двустворчатые раздвижные (откатные) двери. Они могут быть устроены в непрозрачных, остекленных, комбинированных офисных перегородках. Горизонтальные жалюзи, встроенные в остекление перегородок и дверей, позволяют добиться визуальной изоляции, когда это необходимо.</a:t>
            </a:r>
          </a:p>
          <a:p>
            <a:endParaRPr lang="ru-RU" dirty="0"/>
          </a:p>
        </p:txBody>
      </p:sp>
    </p:spTree>
    <p:extLst>
      <p:ext uri="{BB962C8B-B14F-4D97-AF65-F5344CB8AC3E}">
        <p14:creationId xmlns:p14="http://schemas.microsoft.com/office/powerpoint/2010/main" val="16510465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88640"/>
            <a:ext cx="8229600" cy="5937523"/>
          </a:xfrm>
        </p:spPr>
        <p:txBody>
          <a:bodyPr>
            <a:normAutofit/>
          </a:bodyPr>
          <a:lstStyle/>
          <a:p>
            <a:pPr marL="0" indent="0" algn="just">
              <a:buNone/>
            </a:pPr>
            <a:r>
              <a:rPr lang="ru-RU" dirty="0" smtClean="0"/>
              <a:t>	Для организации отдыха стоит создать зону для перерывов на кофе, наподобие барной стойки. Их важно проводить стоя, что позволит не только быстро обменяться оперативной информацией, но и размяться. Отдельная кухня-столовая менее эффективно использует пространство, но может значительно сэкономить время - сотрудникам нет необходимости выходить на обед за пределы офиса.</a:t>
            </a:r>
          </a:p>
          <a:p>
            <a:pPr marL="0" indent="0" algn="just">
              <a:buNone/>
            </a:pPr>
            <a:endParaRPr lang="ru-RU" dirty="0"/>
          </a:p>
        </p:txBody>
      </p:sp>
    </p:spTree>
    <p:extLst>
      <p:ext uri="{BB962C8B-B14F-4D97-AF65-F5344CB8AC3E}">
        <p14:creationId xmlns:p14="http://schemas.microsoft.com/office/powerpoint/2010/main" val="1966669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90066"/>
          </a:xfrm>
        </p:spPr>
        <p:txBody>
          <a:bodyPr>
            <a:normAutofit fontScale="90000"/>
          </a:bodyPr>
          <a:lstStyle/>
          <a:p>
            <a:r>
              <a:rPr lang="ru-RU" b="1" dirty="0"/>
              <a:t>Рабочее </a:t>
            </a:r>
            <a:r>
              <a:rPr lang="ru-RU" b="1" dirty="0" smtClean="0"/>
              <a:t>место</a:t>
            </a:r>
            <a:endParaRPr lang="ru-RU" dirty="0"/>
          </a:p>
        </p:txBody>
      </p:sp>
      <p:sp>
        <p:nvSpPr>
          <p:cNvPr id="3" name="Объект 2"/>
          <p:cNvSpPr>
            <a:spLocks noGrp="1"/>
          </p:cNvSpPr>
          <p:nvPr>
            <p:ph idx="1"/>
          </p:nvPr>
        </p:nvSpPr>
        <p:spPr>
          <a:xfrm>
            <a:off x="457200" y="1052736"/>
            <a:ext cx="8229600" cy="5544616"/>
          </a:xfrm>
        </p:spPr>
        <p:txBody>
          <a:bodyPr>
            <a:normAutofit fontScale="70000" lnSpcReduction="20000"/>
          </a:bodyPr>
          <a:lstStyle/>
          <a:p>
            <a:pPr marL="0" indent="0" algn="just">
              <a:buNone/>
            </a:pPr>
            <a:r>
              <a:rPr lang="ru-RU" dirty="0" smtClean="0"/>
              <a:t>	Основные </a:t>
            </a:r>
            <a:r>
              <a:rPr lang="ru-RU" dirty="0"/>
              <a:t>принципы эргономичной организации рабочего места - комфорт и минимизация нагрузок. Как бы странно это не звучало, но сидеть на стуле вредно для организма. На табуретке или обычном стуле без вреда для здоровья можно провести не более 15 минут в день. Сиденье, сводящее риск к нулю, должно быть снабжено подлокотниками и подголовником, снимающими нагрузку с мышц плечевого пояса. Упругая спинка анатомической формы уменьшает нагрузку на позвоночник. В результате конструкция равномерно поддерживает тело по всей площади его соприкосновения с креслом.</a:t>
            </a:r>
            <a:br>
              <a:rPr lang="ru-RU" dirty="0"/>
            </a:br>
            <a:r>
              <a:rPr lang="ru-RU" dirty="0" smtClean="0"/>
              <a:t>	Интересна </a:t>
            </a:r>
            <a:r>
              <a:rPr lang="ru-RU" dirty="0"/>
              <a:t>разработка </a:t>
            </a:r>
            <a:r>
              <a:rPr lang="ru-RU" dirty="0" err="1"/>
              <a:t>Glide-tec</a:t>
            </a:r>
            <a:r>
              <a:rPr lang="ru-RU" dirty="0"/>
              <a:t>, позволяющая креслу имитировать положение "сползающий человек" за счет выдвигающегося вперед сиденья и одновременного отклонения спинки. Так достигается максимальное расслабление. То же устройство дает возможность настроить и другие опции стула - высоту и глубину сиденья, а также степень посадки, в зависимости от веса и роста человека.</a:t>
            </a:r>
          </a:p>
        </p:txBody>
      </p:sp>
    </p:spTree>
    <p:extLst>
      <p:ext uri="{BB962C8B-B14F-4D97-AF65-F5344CB8AC3E}">
        <p14:creationId xmlns:p14="http://schemas.microsoft.com/office/powerpoint/2010/main" val="6973235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35696" y="116632"/>
            <a:ext cx="4803922" cy="6381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35943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332656"/>
            <a:ext cx="8229600" cy="6264696"/>
          </a:xfrm>
        </p:spPr>
        <p:txBody>
          <a:bodyPr>
            <a:normAutofit fontScale="70000" lnSpcReduction="20000"/>
          </a:bodyPr>
          <a:lstStyle/>
          <a:p>
            <a:pPr marL="0" indent="0" algn="just">
              <a:buNone/>
            </a:pPr>
            <a:r>
              <a:rPr lang="ru-RU" dirty="0" smtClean="0"/>
              <a:t>	Среди </a:t>
            </a:r>
            <a:r>
              <a:rPr lang="ru-RU" dirty="0"/>
              <a:t>столов наиболее эргономичной признана криволинейная угловая форма. За счет вогнутости большая часть их площади оказывается используемой, поскольку попадает в зону охвата руками человека, равную 35-40 см. Но если край стола закруглен слишком плавно или его поверхность Г-образной формы, то придется тянуться за бумагами. Площадь столешницы хорошего стола не может быть меньше 1 м2. Высота от пола до столешницы, как правило, должна равняться рекомендованным европейскими нормами 74 см.</a:t>
            </a:r>
            <a:br>
              <a:rPr lang="ru-RU" dirty="0"/>
            </a:br>
            <a:r>
              <a:rPr lang="ru-RU" dirty="0" smtClean="0"/>
              <a:t>	Для </a:t>
            </a:r>
            <a:r>
              <a:rPr lang="ru-RU" dirty="0"/>
              <a:t>полноценной работы офисного сотрудника также необходимы разного рода надстройки, лотки, подставки, а также прочие функциональные аксессуары. Но важно не загромождать ими стол. Лучше воспользоваться навесными полками или тумбочками на колесах, которые помогут организовать рабочее место по принципу "все под рукой", когда необходимые для ежедневной работы полки, тумбы, шкафы находятся на расстоянии вытянутой руки.</a:t>
            </a:r>
            <a:br>
              <a:rPr lang="ru-RU" dirty="0"/>
            </a:br>
            <a:r>
              <a:rPr lang="ru-RU" dirty="0" smtClean="0"/>
              <a:t>	Такое </a:t>
            </a:r>
            <a:r>
              <a:rPr lang="ru-RU" dirty="0"/>
              <a:t>расположение мебели позволяет исключить ненужные затраты энергии и направить все силы на выполнение своих обязанностей. Специальными исследованиями доказано, что благодаря соблюдению норм эргономики экономится около 30% рабочего времени и, соответственно, на столько же увеличивается производительность труда.</a:t>
            </a:r>
          </a:p>
          <a:p>
            <a:endParaRPr lang="ru-RU" dirty="0"/>
          </a:p>
        </p:txBody>
      </p:sp>
    </p:spTree>
    <p:extLst>
      <p:ext uri="{BB962C8B-B14F-4D97-AF65-F5344CB8AC3E}">
        <p14:creationId xmlns:p14="http://schemas.microsoft.com/office/powerpoint/2010/main" val="32134523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rmAutofit fontScale="90000"/>
          </a:bodyPr>
          <a:lstStyle/>
          <a:p>
            <a:r>
              <a:rPr lang="ru-RU" b="1" dirty="0"/>
              <a:t>Цветовая </a:t>
            </a:r>
            <a:r>
              <a:rPr lang="ru-RU" b="1" dirty="0" smtClean="0"/>
              <a:t>гамма</a:t>
            </a:r>
            <a:endParaRPr lang="ru-RU" dirty="0"/>
          </a:p>
        </p:txBody>
      </p:sp>
      <p:sp>
        <p:nvSpPr>
          <p:cNvPr id="3" name="Объект 2"/>
          <p:cNvSpPr>
            <a:spLocks noGrp="1"/>
          </p:cNvSpPr>
          <p:nvPr>
            <p:ph idx="1"/>
          </p:nvPr>
        </p:nvSpPr>
        <p:spPr>
          <a:xfrm>
            <a:off x="457200" y="908720"/>
            <a:ext cx="8229600" cy="5616624"/>
          </a:xfrm>
        </p:spPr>
        <p:txBody>
          <a:bodyPr>
            <a:normAutofit fontScale="70000" lnSpcReduction="20000"/>
          </a:bodyPr>
          <a:lstStyle/>
          <a:p>
            <a:pPr marL="0" indent="0" algn="just">
              <a:buNone/>
            </a:pPr>
            <a:r>
              <a:rPr lang="ru-RU" dirty="0" smtClean="0"/>
              <a:t>	Цветовым </a:t>
            </a:r>
            <a:r>
              <a:rPr lang="ru-RU" dirty="0"/>
              <a:t>решениям интерьеров зачастую уделяется второстепенное значение. Между тем, цвет - один из важнейших источников информации. Он перенасыщен символическими и эмоциональными качествами и настолько сильно влияет на психическое и физиологическое состояние человека, что игнорировать его значение невозможно.</a:t>
            </a:r>
          </a:p>
          <a:p>
            <a:pPr marL="0" indent="0" algn="just">
              <a:buNone/>
            </a:pPr>
            <a:r>
              <a:rPr lang="ru-RU" dirty="0" smtClean="0"/>
              <a:t>	Теплые </a:t>
            </a:r>
            <a:r>
              <a:rPr lang="ru-RU" dirty="0"/>
              <a:t>цвета действуют возбуждающе, тонизируют, повышают работоспособность. Холодная гамма расширяет пространство, помогает сосредоточенности и самоуглубленности.</a:t>
            </a:r>
          </a:p>
          <a:p>
            <a:pPr marL="0" indent="0" algn="just">
              <a:buNone/>
            </a:pPr>
            <a:r>
              <a:rPr lang="ru-RU" dirty="0"/>
              <a:t>Коричневый цвет способствует улучшению исполнительских функций, синий повышает активность головного мозга и снижает аппетит, желтый и оранжевый поднимают настроение и стимулируют возникновение нестандартных решений, зеленый и голубой успокаивают, позволяют сосредоточиться.</a:t>
            </a:r>
          </a:p>
          <a:p>
            <a:pPr marL="0" indent="0" algn="just">
              <a:buNone/>
            </a:pPr>
            <a:r>
              <a:rPr lang="ru-RU" dirty="0" smtClean="0"/>
              <a:t>	Долгое </a:t>
            </a:r>
            <a:r>
              <a:rPr lang="ru-RU" dirty="0"/>
              <a:t>воздействие красного вызывает возбуждение, переходящее в агрессивность, но его небольшие акценты разбудят активность сотрудников. Розовый цвет чрезмерно расслабляет. Фиолетовый и черный угнетающе действуют на психику. Белый - нейтрален, но дает ощущение чистоты.</a:t>
            </a:r>
          </a:p>
          <a:p>
            <a:pPr marL="0" indent="0">
              <a:buNone/>
            </a:pPr>
            <a:endParaRPr lang="ru-RU" dirty="0"/>
          </a:p>
        </p:txBody>
      </p:sp>
    </p:spTree>
    <p:extLst>
      <p:ext uri="{BB962C8B-B14F-4D97-AF65-F5344CB8AC3E}">
        <p14:creationId xmlns:p14="http://schemas.microsoft.com/office/powerpoint/2010/main" val="8981958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60648"/>
            <a:ext cx="8229600" cy="6264696"/>
          </a:xfrm>
        </p:spPr>
        <p:txBody>
          <a:bodyPr>
            <a:normAutofit fontScale="70000" lnSpcReduction="20000"/>
          </a:bodyPr>
          <a:lstStyle/>
          <a:p>
            <a:pPr marL="0" indent="0" algn="just">
              <a:buNone/>
            </a:pPr>
            <a:r>
              <a:rPr lang="ru-RU" dirty="0" smtClean="0"/>
              <a:t>	Также </a:t>
            </a:r>
            <a:r>
              <a:rPr lang="ru-RU" dirty="0"/>
              <a:t>стоит учитывать иные тонкости. Чем выше интеллектуальный уровень сотрудников, тем более сложные оттенки они предпочтут. Тяга к спокойным цветам увеличивается с возрастом. Важны и особенности темперамента. Флегматиков тонизируют акценты красного и оранжевого, холериков успокоит сине-зеленая гамма.</a:t>
            </a:r>
          </a:p>
          <a:p>
            <a:pPr marL="0" indent="0" algn="just">
              <a:buNone/>
            </a:pPr>
            <a:r>
              <a:rPr lang="ru-RU" dirty="0" smtClean="0"/>
              <a:t>	С </a:t>
            </a:r>
            <a:r>
              <a:rPr lang="ru-RU" dirty="0"/>
              <a:t>помощью цвета можно изменять восприятие пространства и визуальных деталей ("зрительного шума"). Офис мал, и в нем слишком много людей? Можно расширить его площадь светлыми холодными тонами - серо-голубыми, жемчужными, водно-зелеными.</a:t>
            </a:r>
            <a:br>
              <a:rPr lang="ru-RU" dirty="0"/>
            </a:br>
            <a:r>
              <a:rPr lang="ru-RU" dirty="0"/>
              <a:t>Если же офис очень велик и "визуально шумен", то есть цвета, которые могут решить и эту проблему. Так называемая "тихая" гамма - ненасыщенные холодные: светло-синий, серо-голубой. Спокойная гамма пастельных тонов снизит утомление от толпы. Визуальный шум, "мельтешение" можно нейтрализовать крупным броским пятном, например, яркой картиной или плакатом на стене.</a:t>
            </a:r>
          </a:p>
          <a:p>
            <a:pPr marL="0" indent="0" algn="just">
              <a:buNone/>
            </a:pPr>
            <a:r>
              <a:rPr lang="ru-RU" dirty="0" smtClean="0"/>
              <a:t>	При </a:t>
            </a:r>
            <a:r>
              <a:rPr lang="ru-RU" dirty="0"/>
              <a:t>выборе офисного колорита не стоит руководствоваться только личными вкусами и пристрастиями. Он способен решить многие проблемы, но при непродуманном использовании может, напротив, создать их.</a:t>
            </a:r>
          </a:p>
          <a:p>
            <a:pPr marL="0" indent="0" algn="just">
              <a:buNone/>
            </a:pPr>
            <a:endParaRPr lang="ru-RU" dirty="0"/>
          </a:p>
        </p:txBody>
      </p:sp>
    </p:spTree>
    <p:extLst>
      <p:ext uri="{BB962C8B-B14F-4D97-AF65-F5344CB8AC3E}">
        <p14:creationId xmlns:p14="http://schemas.microsoft.com/office/powerpoint/2010/main" val="29854611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90066"/>
          </a:xfrm>
        </p:spPr>
        <p:txBody>
          <a:bodyPr>
            <a:normAutofit fontScale="90000"/>
          </a:bodyPr>
          <a:lstStyle/>
          <a:p>
            <a:r>
              <a:rPr lang="ru-RU" b="1" dirty="0" smtClean="0"/>
              <a:t>Освещение</a:t>
            </a:r>
            <a:endParaRPr lang="ru-RU" dirty="0"/>
          </a:p>
        </p:txBody>
      </p:sp>
      <p:sp>
        <p:nvSpPr>
          <p:cNvPr id="3" name="Объект 2"/>
          <p:cNvSpPr>
            <a:spLocks noGrp="1"/>
          </p:cNvSpPr>
          <p:nvPr>
            <p:ph idx="1"/>
          </p:nvPr>
        </p:nvSpPr>
        <p:spPr>
          <a:xfrm>
            <a:off x="457200" y="908720"/>
            <a:ext cx="8229600" cy="5616624"/>
          </a:xfrm>
        </p:spPr>
        <p:txBody>
          <a:bodyPr>
            <a:normAutofit fontScale="77500" lnSpcReduction="20000"/>
          </a:bodyPr>
          <a:lstStyle/>
          <a:p>
            <a:pPr marL="0" indent="0" algn="just">
              <a:buNone/>
            </a:pPr>
            <a:r>
              <a:rPr lang="ru-RU" dirty="0" smtClean="0"/>
              <a:t>	Еще </a:t>
            </a:r>
            <a:r>
              <a:rPr lang="ru-RU" dirty="0"/>
              <a:t>один важнейший фактор, от которого зависят работоспособность и здоровье человека, - это освещение. Свет регулирует все функции человеческого организма и влияет на психологическое состояние и настроение, обмен веществ, гормональный фон и умственную активность. К сожалению, далеко не всегда в офисе этому фактору уделяется должное внимание</a:t>
            </a:r>
            <a:r>
              <a:rPr lang="ru-RU" dirty="0" smtClean="0"/>
              <a:t>.</a:t>
            </a:r>
          </a:p>
          <a:p>
            <a:pPr marL="0" indent="0" algn="just">
              <a:buNone/>
            </a:pPr>
            <a:r>
              <a:rPr lang="ru-RU" dirty="0"/>
              <a:t>	Самым здоровым светом остается естественный дневной. Чтобы его использовать, глубина офисных помещений не должна превышать 6 м. Кроме того, хорошим решением здесь будут стеклянные перегородки, обеспечивающие зрительную и звуковую изоляцию, но в то же время, не препятствующие проникновению естественного света. Это позволяет максимально эффективно использовать естественное освещение, хотя между этим помещением и окнами располагается еще и рабочая зона.</a:t>
            </a:r>
          </a:p>
          <a:p>
            <a:pPr marL="0" indent="0" algn="just">
              <a:buNone/>
            </a:pPr>
            <a:endParaRPr lang="ru-RU" dirty="0"/>
          </a:p>
        </p:txBody>
      </p:sp>
    </p:spTree>
    <p:extLst>
      <p:ext uri="{BB962C8B-B14F-4D97-AF65-F5344CB8AC3E}">
        <p14:creationId xmlns:p14="http://schemas.microsoft.com/office/powerpoint/2010/main" val="1561900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60648"/>
            <a:ext cx="8229600" cy="6264696"/>
          </a:xfrm>
        </p:spPr>
        <p:txBody>
          <a:bodyPr>
            <a:normAutofit fontScale="70000" lnSpcReduction="20000"/>
          </a:bodyPr>
          <a:lstStyle/>
          <a:p>
            <a:pPr marL="0" indent="0" algn="just">
              <a:buNone/>
            </a:pPr>
            <a:r>
              <a:rPr lang="ru-RU" dirty="0" smtClean="0"/>
              <a:t>	В </a:t>
            </a:r>
            <a:r>
              <a:rPr lang="ru-RU" dirty="0"/>
              <a:t>настоящее время именно эта свободная «зона» практически не освоена дизайнерскими предложениями, поскольку объективная научная база их разработки (видеоэкология, теория композиции в дизайне, основы зрительного восприятия архитектурных объектов и т.д.) еще только складывается. Но главная возможность развития этого направления эргономических методов проектирования уже прослеживается: переход от оценки «элементарных» эргономических качеств отдельных слагаемых среды к их группировке, привязанной к определенным сочетаниям средовых компонентов и условий с последующей комплексной оценкой среды как единого </a:t>
            </a:r>
            <a:r>
              <a:rPr lang="ru-RU" dirty="0" smtClean="0"/>
              <a:t>целого, синтезирующего </a:t>
            </a:r>
            <a:r>
              <a:rPr lang="ru-RU" dirty="0"/>
              <a:t>взаимодействие всех элементов в интегральном эмоционально-качественном показателе.</a:t>
            </a:r>
          </a:p>
          <a:p>
            <a:pPr marL="0" indent="0" algn="just">
              <a:buNone/>
            </a:pPr>
            <a:r>
              <a:rPr lang="ru-RU" dirty="0" smtClean="0"/>
              <a:t>	Соответственно </a:t>
            </a:r>
            <a:r>
              <a:rPr lang="ru-RU" dirty="0">
                <a:solidFill>
                  <a:srgbClr val="FF0000"/>
                </a:solidFill>
              </a:rPr>
              <a:t>задачи </a:t>
            </a:r>
            <a:r>
              <a:rPr lang="ru-RU" dirty="0" err="1">
                <a:solidFill>
                  <a:srgbClr val="FF0000"/>
                </a:solidFill>
              </a:rPr>
              <a:t>эргодизайна</a:t>
            </a:r>
            <a:r>
              <a:rPr lang="ru-RU" dirty="0">
                <a:solidFill>
                  <a:srgbClr val="FF0000"/>
                </a:solidFill>
              </a:rPr>
              <a:t> </a:t>
            </a:r>
            <a:r>
              <a:rPr lang="ru-RU" dirty="0"/>
              <a:t>среды делятся на следующие:</a:t>
            </a:r>
          </a:p>
          <a:p>
            <a:pPr algn="just"/>
            <a:r>
              <a:rPr lang="ru-RU" dirty="0"/>
              <a:t>типология элементов оборудования;</a:t>
            </a:r>
          </a:p>
          <a:p>
            <a:pPr algn="just"/>
            <a:r>
              <a:rPr lang="ru-RU" dirty="0"/>
              <a:t>определение видов среды;</a:t>
            </a:r>
          </a:p>
          <a:p>
            <a:pPr algn="just"/>
            <a:r>
              <a:rPr lang="ru-RU" dirty="0"/>
              <a:t>оборудование отдельных видов среды;</a:t>
            </a:r>
          </a:p>
          <a:p>
            <a:pPr algn="just"/>
            <a:r>
              <a:rPr lang="ru-RU" dirty="0"/>
              <a:t>оценка комплексного оборудования средовых объектов и систем.</a:t>
            </a:r>
          </a:p>
          <a:p>
            <a:pPr marL="0" indent="0" algn="just">
              <a:buNone/>
            </a:pPr>
            <a:endParaRPr lang="ru-RU" dirty="0"/>
          </a:p>
        </p:txBody>
      </p:sp>
    </p:spTree>
    <p:extLst>
      <p:ext uri="{BB962C8B-B14F-4D97-AF65-F5344CB8AC3E}">
        <p14:creationId xmlns:p14="http://schemas.microsoft.com/office/powerpoint/2010/main" val="20588818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9672" y="188640"/>
            <a:ext cx="4896544" cy="6523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91344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16632"/>
            <a:ext cx="8229600" cy="6552728"/>
          </a:xfrm>
        </p:spPr>
        <p:txBody>
          <a:bodyPr>
            <a:normAutofit fontScale="55000" lnSpcReduction="20000"/>
          </a:bodyPr>
          <a:lstStyle/>
          <a:p>
            <a:pPr marL="0" indent="0" algn="just">
              <a:buNone/>
            </a:pPr>
            <a:r>
              <a:rPr lang="ru-RU" dirty="0" smtClean="0"/>
              <a:t>	Оптимальным </a:t>
            </a:r>
            <a:r>
              <a:rPr lang="ru-RU" dirty="0"/>
              <a:t>вариантом искусственного освещения является комбинированная система, сочетающая в себе прямой и рассеянный свет. Причем, обычным лампам "дневного света" (вредное влияние их мерцания с частотой 50 Гц давно известно) стоит предпочесть галогенные. Их свет более естественен и гораздо меньше утомляет глаза и нервную систему.</a:t>
            </a:r>
          </a:p>
          <a:p>
            <a:pPr marL="0" indent="0" algn="just">
              <a:buNone/>
            </a:pPr>
            <a:r>
              <a:rPr lang="ru-RU" dirty="0" smtClean="0"/>
              <a:t>	Рассмотрим </a:t>
            </a:r>
            <a:r>
              <a:rPr lang="ru-RU" dirty="0"/>
              <a:t>модель под названием </a:t>
            </a:r>
            <a:r>
              <a:rPr lang="ru-RU" dirty="0" err="1"/>
              <a:t>day-dream</a:t>
            </a:r>
            <a:r>
              <a:rPr lang="ru-RU" dirty="0"/>
              <a:t> компании </a:t>
            </a:r>
            <a:r>
              <a:rPr lang="ru-RU" dirty="0" err="1"/>
              <a:t>Vektron</a:t>
            </a:r>
            <a:r>
              <a:rPr lang="ru-RU" dirty="0"/>
              <a:t>. Она основана на использовании обычного дневного света, яркость которого в помещении распределяется равномерно. Напротив окна в потолок монтируется отражатель, который позволяет передавать свет в самые дальние уголки помещения, а специальные датчики позволяют непрерывно регулировать его в зависимости от времени дня.</a:t>
            </a:r>
          </a:p>
          <a:p>
            <a:pPr marL="0" indent="0" algn="just">
              <a:buNone/>
            </a:pPr>
            <a:r>
              <a:rPr lang="ru-RU" dirty="0" smtClean="0"/>
              <a:t>	Психологически </a:t>
            </a:r>
            <a:r>
              <a:rPr lang="ru-RU" dirty="0"/>
              <a:t>человек за рабочим столом как бы отделяется от остального пространства световым полем, получая необходимую яркость в те точки, где это необходимо. На этом основана целая система мебели и света.</a:t>
            </a:r>
          </a:p>
          <a:p>
            <a:pPr marL="0" indent="0" algn="just">
              <a:buNone/>
            </a:pPr>
            <a:r>
              <a:rPr lang="ru-RU" dirty="0" smtClean="0"/>
              <a:t>	Ее </a:t>
            </a:r>
            <a:r>
              <a:rPr lang="ru-RU" dirty="0"/>
              <a:t>суть в следующем: два светильника с разной световой направленностью интегрируются в корпус стола и образуют цельную и легко перемещаемую конструкцию. Другое модное направление - легкие перегородки со встроенным освещением, позволяющие сразу моделировать пространство и свет.</a:t>
            </a:r>
          </a:p>
          <a:p>
            <a:pPr marL="0" indent="0" algn="just">
              <a:buNone/>
            </a:pPr>
            <a:r>
              <a:rPr lang="ru-RU" dirty="0" smtClean="0"/>
              <a:t>	Важно </a:t>
            </a:r>
            <a:r>
              <a:rPr lang="ru-RU" dirty="0"/>
              <a:t>учесть, что свет, как и цвет, - это очень мощный инструмент, влияющий и на психическое, и на физическое состояние людей. Ведь свет имеет еще ряд важных особенностей - к примеру, теплоотдачу. Иногда в офисе невозможно находиться из-за жара, исходящего от ламп. Поэтому очень важно выбрать правильный тип лампы для каждого отдельного случая.</a:t>
            </a:r>
          </a:p>
          <a:p>
            <a:pPr marL="0" indent="0" algn="just">
              <a:buNone/>
            </a:pPr>
            <a:r>
              <a:rPr lang="ru-RU" dirty="0" smtClean="0"/>
              <a:t>	При </a:t>
            </a:r>
            <a:r>
              <a:rPr lang="ru-RU" dirty="0"/>
              <a:t>таком обилии тонкостей и условий важно не ограничиваться лишь красотой, но и учитывать функциональность проекта. Для этого необходимо понять индивидуальность данного пространства и найти в нем единственно верный баланс.</a:t>
            </a:r>
          </a:p>
          <a:p>
            <a:endParaRPr lang="ru-RU" dirty="0"/>
          </a:p>
        </p:txBody>
      </p:sp>
    </p:spTree>
    <p:extLst>
      <p:ext uri="{BB962C8B-B14F-4D97-AF65-F5344CB8AC3E}">
        <p14:creationId xmlns:p14="http://schemas.microsoft.com/office/powerpoint/2010/main" val="1156944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76672"/>
            <a:ext cx="8229600" cy="504056"/>
          </a:xfrm>
        </p:spPr>
        <p:txBody>
          <a:bodyPr>
            <a:normAutofit fontScale="90000"/>
          </a:bodyPr>
          <a:lstStyle/>
          <a:p>
            <a:r>
              <a:rPr lang="ru-RU" sz="3100" b="1" dirty="0" smtClean="0"/>
              <a:t>ЭРГОНОМИЧЕСКАЯ </a:t>
            </a:r>
            <a:r>
              <a:rPr lang="ru-RU" sz="3100" b="1" dirty="0"/>
              <a:t>ПРОГРАММА ПРОЕКТИРОВАНИЯ СРЕДЫ ОБИТАНИЯ</a:t>
            </a:r>
            <a:r>
              <a:rPr lang="ru-RU" dirty="0"/>
              <a:t/>
            </a:r>
            <a:br>
              <a:rPr lang="ru-RU" dirty="0"/>
            </a:br>
            <a:endParaRPr lang="ru-RU" dirty="0"/>
          </a:p>
        </p:txBody>
      </p:sp>
      <p:sp>
        <p:nvSpPr>
          <p:cNvPr id="3" name="Объект 2"/>
          <p:cNvSpPr>
            <a:spLocks noGrp="1"/>
          </p:cNvSpPr>
          <p:nvPr>
            <p:ph idx="1"/>
          </p:nvPr>
        </p:nvSpPr>
        <p:spPr>
          <a:xfrm>
            <a:off x="539552" y="1124744"/>
            <a:ext cx="8229600" cy="5184576"/>
          </a:xfrm>
        </p:spPr>
        <p:txBody>
          <a:bodyPr>
            <a:normAutofit fontScale="92500" lnSpcReduction="20000"/>
          </a:bodyPr>
          <a:lstStyle/>
          <a:p>
            <a:pPr marL="0" indent="0" algn="just">
              <a:buNone/>
            </a:pPr>
            <a:r>
              <a:rPr lang="ru-RU" dirty="0" smtClean="0"/>
              <a:t>	Представленная </a:t>
            </a:r>
            <a:r>
              <a:rPr lang="ru-RU" dirty="0"/>
              <a:t>ниже информация (по материалам американского специалиста </a:t>
            </a:r>
            <a:r>
              <a:rPr lang="ru-RU" dirty="0" err="1"/>
              <a:t>Дж.Е</a:t>
            </a:r>
            <a:r>
              <a:rPr lang="ru-RU" dirty="0"/>
              <a:t>. </a:t>
            </a:r>
            <a:r>
              <a:rPr lang="ru-RU" dirty="0" err="1"/>
              <a:t>Харригана</a:t>
            </a:r>
            <a:r>
              <a:rPr lang="ru-RU" dirty="0"/>
              <a:t>) рассчитана на то, чтобы помочь проектировщику уяснить, какое значение имеют пространство, здание, оборудование или организованная среда обитания для потребителей и их деятельности. Полученные знания помогут предотвратить создание неэффективных, несовершенных и небезопасных условий, дадут возможность реализовать свой личный выбор и, в сущности, достичь оптимальной для человека окружающей среды.</a:t>
            </a:r>
          </a:p>
          <a:p>
            <a:endParaRPr lang="ru-RU" dirty="0"/>
          </a:p>
        </p:txBody>
      </p:sp>
    </p:spTree>
    <p:extLst>
      <p:ext uri="{BB962C8B-B14F-4D97-AF65-F5344CB8AC3E}">
        <p14:creationId xmlns:p14="http://schemas.microsoft.com/office/powerpoint/2010/main" val="307135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04664"/>
            <a:ext cx="8229600" cy="6048672"/>
          </a:xfrm>
        </p:spPr>
        <p:txBody>
          <a:bodyPr>
            <a:normAutofit fontScale="85000" lnSpcReduction="20000"/>
          </a:bodyPr>
          <a:lstStyle/>
          <a:p>
            <a:pPr marL="0" indent="0" algn="just">
              <a:buNone/>
            </a:pPr>
            <a:r>
              <a:rPr lang="ru-RU" dirty="0" smtClean="0"/>
              <a:t>	Решить </a:t>
            </a:r>
            <a:r>
              <a:rPr lang="ru-RU" dirty="0"/>
              <a:t>эту задачу помогает представленная ниже эргономическая программа </a:t>
            </a:r>
            <a:r>
              <a:rPr lang="ru-RU" i="1" dirty="0"/>
              <a:t>(</a:t>
            </a:r>
            <a:r>
              <a:rPr lang="ru-RU" i="1" dirty="0" smtClean="0"/>
              <a:t>табл.). </a:t>
            </a:r>
            <a:r>
              <a:rPr lang="ru-RU" dirty="0"/>
              <a:t>Она включает вопросы, на которые нужно дать ответ, чтобы спроектировать производственно-бытовую среду в соответствии с пожеланиями и требованиями потребителя. Эргономическая программа организована по принципу «изнутри—наружу»: от рода деятельности внутри сооружения к опорным элементам сооружения, а затем — к окружающему пространству.</a:t>
            </a:r>
          </a:p>
          <a:p>
            <a:pPr marL="0" indent="0" algn="just">
              <a:buNone/>
            </a:pPr>
            <a:r>
              <a:rPr lang="ru-RU" dirty="0" smtClean="0"/>
              <a:t>	Проектировщик </a:t>
            </a:r>
            <a:r>
              <a:rPr lang="ru-RU" dirty="0"/>
              <a:t>не может считать, что знает достаточно о проектируемом объекте, пока не получит определенное представление о его особенностях в максимально полном объеме. Каждый пункт в эргономической программе охватывает четко обозначенный круг проблем.</a:t>
            </a:r>
          </a:p>
          <a:p>
            <a:endParaRPr lang="ru-RU" dirty="0"/>
          </a:p>
        </p:txBody>
      </p:sp>
    </p:spTree>
    <p:extLst>
      <p:ext uri="{BB962C8B-B14F-4D97-AF65-F5344CB8AC3E}">
        <p14:creationId xmlns:p14="http://schemas.microsoft.com/office/powerpoint/2010/main" val="870618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60648"/>
            <a:ext cx="8229600" cy="6336704"/>
          </a:xfrm>
        </p:spPr>
        <p:txBody>
          <a:bodyPr>
            <a:normAutofit fontScale="85000" lnSpcReduction="20000"/>
          </a:bodyPr>
          <a:lstStyle/>
          <a:p>
            <a:pPr marL="0" indent="0" algn="just">
              <a:buNone/>
            </a:pPr>
            <a:r>
              <a:rPr lang="ru-RU" dirty="0" smtClean="0"/>
              <a:t>	Полная </a:t>
            </a:r>
            <a:r>
              <a:rPr lang="ru-RU" dirty="0"/>
              <a:t>эргономическая программа включает в себя большее содержание, чем представленные в таблице вопросы. В нее входят две группы исследовательских методов, которые представляют различные способы ответов на поставленные вопросы. Первая группа — методы прямого контакта, позволяющие определить, как заказчики и потребители представляют себе ответы на вопросы, поставленные программой. Вторая группа — социокультурные методы, которые дают много информации о субъективном опыте отдельных лиц. </a:t>
            </a:r>
            <a:r>
              <a:rPr lang="ru-RU" dirty="0" smtClean="0"/>
              <a:t>	Работа </a:t>
            </a:r>
            <a:r>
              <a:rPr lang="ru-RU" dirty="0"/>
              <a:t>основывается на модели исследований, принятой в социальных науках, и позволяет увидеть весь перебор анализа проектных задач — от тех, что описывают компоненты и их фрагментарные группировки, до рассмотрения средового комплекса в целом.</a:t>
            </a:r>
          </a:p>
          <a:p>
            <a:endParaRPr lang="ru-RU" dirty="0"/>
          </a:p>
        </p:txBody>
      </p:sp>
    </p:spTree>
    <p:extLst>
      <p:ext uri="{BB962C8B-B14F-4D97-AF65-F5344CB8AC3E}">
        <p14:creationId xmlns:p14="http://schemas.microsoft.com/office/powerpoint/2010/main" val="1679761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fontScale="90000"/>
          </a:bodyPr>
          <a:lstStyle/>
          <a:p>
            <a:r>
              <a:rPr lang="ru-RU" b="1" dirty="0"/>
              <a:t>Эргономическая программа</a:t>
            </a:r>
            <a:endParaRPr lang="ru-RU" dirty="0"/>
          </a:p>
        </p:txBody>
      </p:sp>
      <p:sp>
        <p:nvSpPr>
          <p:cNvPr id="3" name="Объект 2"/>
          <p:cNvSpPr>
            <a:spLocks noGrp="1"/>
          </p:cNvSpPr>
          <p:nvPr>
            <p:ph idx="1"/>
          </p:nvPr>
        </p:nvSpPr>
        <p:spPr>
          <a:xfrm>
            <a:off x="457200" y="980728"/>
            <a:ext cx="8229600" cy="5472608"/>
          </a:xfrm>
        </p:spPr>
        <p:txBody>
          <a:bodyPr>
            <a:normAutofit lnSpcReduction="10000"/>
          </a:bodyPr>
          <a:lstStyle/>
          <a:p>
            <a:pPr marL="0" indent="0">
              <a:buNone/>
            </a:pPr>
            <a:r>
              <a:rPr lang="ru-RU" b="1" dirty="0" smtClean="0"/>
              <a:t>1. Содержание программы:</a:t>
            </a:r>
            <a:endParaRPr lang="ru-RU" dirty="0"/>
          </a:p>
          <a:p>
            <a:pPr marL="0" indent="0">
              <a:buNone/>
            </a:pPr>
            <a:r>
              <a:rPr lang="ru-RU" dirty="0"/>
              <a:t>1.1 </a:t>
            </a:r>
            <a:r>
              <a:rPr lang="ru-RU" i="1" dirty="0"/>
              <a:t>Цели проекта. </a:t>
            </a:r>
            <a:r>
              <a:rPr lang="ru-RU" dirty="0"/>
              <a:t>Каковы цели проекта с учетом существующей ситуации, предполагаемых потребностей, развивающихся событий и образа будущего?</a:t>
            </a:r>
          </a:p>
          <a:p>
            <a:pPr marL="0" indent="0">
              <a:buNone/>
            </a:pPr>
            <a:r>
              <a:rPr lang="ru-RU" dirty="0"/>
              <a:t>1.2 </a:t>
            </a:r>
            <a:r>
              <a:rPr lang="ru-RU" i="1" dirty="0"/>
              <a:t>Альтернативы. </a:t>
            </a:r>
            <a:r>
              <a:rPr lang="ru-RU" dirty="0"/>
              <a:t>Какая альтернатива наилучшим образом соответствует поставленным целям, если сравнивать возможные направления деятельности по выполнимости, последствиям и наличию ресурсов?</a:t>
            </a:r>
          </a:p>
          <a:p>
            <a:pPr marL="0" indent="0">
              <a:buNone/>
            </a:pPr>
            <a:endParaRPr lang="ru-RU" dirty="0"/>
          </a:p>
        </p:txBody>
      </p:sp>
    </p:spTree>
    <p:extLst>
      <p:ext uri="{BB962C8B-B14F-4D97-AF65-F5344CB8AC3E}">
        <p14:creationId xmlns:p14="http://schemas.microsoft.com/office/powerpoint/2010/main" val="1386794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332656"/>
            <a:ext cx="8229600" cy="5793507"/>
          </a:xfrm>
        </p:spPr>
        <p:txBody>
          <a:bodyPr>
            <a:normAutofit fontScale="85000" lnSpcReduction="20000"/>
          </a:bodyPr>
          <a:lstStyle/>
          <a:p>
            <a:pPr marL="0" lvl="0" indent="0">
              <a:buNone/>
            </a:pPr>
            <a:r>
              <a:rPr lang="ru-RU" b="1" dirty="0" smtClean="0"/>
              <a:t>2. Организационные </a:t>
            </a:r>
            <a:r>
              <a:rPr lang="ru-RU" b="1" dirty="0"/>
              <a:t>особенности</a:t>
            </a:r>
            <a:endParaRPr lang="ru-RU" dirty="0"/>
          </a:p>
          <a:p>
            <a:pPr lvl="0"/>
            <a:r>
              <a:rPr lang="ru-RU" i="1" dirty="0"/>
              <a:t>Программы и службы. </a:t>
            </a:r>
            <a:r>
              <a:rPr lang="ru-RU" dirty="0"/>
              <a:t>Какие программы и службы, рабочие графики будут</a:t>
            </a:r>
            <a:br>
              <a:rPr lang="ru-RU" dirty="0"/>
            </a:br>
            <a:r>
              <a:rPr lang="ru-RU" dirty="0"/>
              <a:t>действовать в первый период использования помещений?</a:t>
            </a:r>
          </a:p>
          <a:p>
            <a:pPr lvl="0"/>
            <a:r>
              <a:rPr lang="ru-RU" i="1" dirty="0"/>
              <a:t>Организационная структура. </a:t>
            </a:r>
            <a:r>
              <a:rPr lang="ru-RU" dirty="0"/>
              <a:t>Каковы отношения между группами людей и</a:t>
            </a:r>
            <a:br>
              <a:rPr lang="ru-RU" dirty="0"/>
            </a:br>
            <a:r>
              <a:rPr lang="ru-RU" dirty="0"/>
              <a:t>организациями, которые используют помещение и влияют на осуществляемую в нем</a:t>
            </a:r>
            <a:br>
              <a:rPr lang="ru-RU" dirty="0"/>
            </a:br>
            <a:r>
              <a:rPr lang="ru-RU" dirty="0"/>
              <a:t>деятельность?</a:t>
            </a:r>
          </a:p>
          <a:p>
            <a:pPr lvl="0"/>
            <a:r>
              <a:rPr lang="ru-RU" i="1" dirty="0"/>
              <a:t>Вероятность переделок. </a:t>
            </a:r>
            <a:r>
              <a:rPr lang="ru-RU" dirty="0"/>
              <a:t>Как скоро может потребоваться изменение или</a:t>
            </a:r>
            <a:br>
              <a:rPr lang="ru-RU" dirty="0"/>
            </a:br>
            <a:r>
              <a:rPr lang="ru-RU" dirty="0"/>
              <a:t>расширение помещения? Какие события могли бы наиболее вероятно привести к такой</a:t>
            </a:r>
            <a:br>
              <a:rPr lang="ru-RU" dirty="0"/>
            </a:br>
            <a:r>
              <a:rPr lang="ru-RU" dirty="0"/>
              <a:t>необходимости</a:t>
            </a:r>
            <a:r>
              <a:rPr lang="ru-RU" dirty="0" smtClean="0"/>
              <a:t>?</a:t>
            </a:r>
            <a:endParaRPr lang="ru-RU" dirty="0"/>
          </a:p>
        </p:txBody>
      </p:sp>
    </p:spTree>
    <p:extLst>
      <p:ext uri="{BB962C8B-B14F-4D97-AF65-F5344CB8AC3E}">
        <p14:creationId xmlns:p14="http://schemas.microsoft.com/office/powerpoint/2010/main" val="353506753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TotalTime>
  <Words>758</Words>
  <Application>Microsoft Office PowerPoint</Application>
  <PresentationFormat>Экран (4:3)</PresentationFormat>
  <Paragraphs>141</Paragraphs>
  <Slides>41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41</vt:i4>
      </vt:variant>
    </vt:vector>
  </HeadingPairs>
  <TitlesOfParts>
    <vt:vector size="42" baseType="lpstr">
      <vt:lpstr>Тема Office</vt:lpstr>
      <vt:lpstr>ЗАДАЧИ ЭРГОДИЗАЙНА В СРЕДОВОМ ПРОЕКТИРОВАНИИ</vt:lpstr>
      <vt:lpstr>Презентация PowerPoint</vt:lpstr>
      <vt:lpstr>Презентация PowerPoint</vt:lpstr>
      <vt:lpstr>Презентация PowerPoint</vt:lpstr>
      <vt:lpstr>ЭРГОНОМИЧЕСКАЯ ПРОГРАММА ПРОЕКТИРОВАНИЯ СРЕДЫ ОБИТАНИЯ </vt:lpstr>
      <vt:lpstr>Презентация PowerPoint</vt:lpstr>
      <vt:lpstr>Презентация PowerPoint</vt:lpstr>
      <vt:lpstr>Эргономическая программа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ОСНОВНЫЕ ЭЛЕМЕНТЫ ОБОРУДОВАНИЯ И НАПОЛНЕНИЯ СРЕДЫ </vt:lpstr>
      <vt:lpstr>Презентация PowerPoint</vt:lpstr>
      <vt:lpstr>ЭРГОНОМИЧЕСКИЕ ТРЕБОВАНИЯ К МЕБЕЛИ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ОБОРУДОВАНИЕ ЖИЛОЙ СРЕДЫ</vt:lpstr>
      <vt:lpstr>Презентация PowerPoint</vt:lpstr>
      <vt:lpstr>Презентация PowerPoint</vt:lpstr>
      <vt:lpstr>Презентация PowerPoint</vt:lpstr>
      <vt:lpstr>Офисное пространство</vt:lpstr>
      <vt:lpstr>Презентация PowerPoint</vt:lpstr>
      <vt:lpstr>Презентация PowerPoint</vt:lpstr>
      <vt:lpstr>Презентация PowerPoint</vt:lpstr>
      <vt:lpstr>Презентация PowerPoint</vt:lpstr>
      <vt:lpstr>Рабочее место</vt:lpstr>
      <vt:lpstr>Презентация PowerPoint</vt:lpstr>
      <vt:lpstr>Презентация PowerPoint</vt:lpstr>
      <vt:lpstr>Цветовая гамма</vt:lpstr>
      <vt:lpstr>Презентация PowerPoint</vt:lpstr>
      <vt:lpstr>Освещение</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ЗАДАЧИ ЭРГОДИЗАЙНА В СРЕДОВОМ ПРОЕКТИРОВАНИИ</dc:title>
  <dc:creator>Samsung</dc:creator>
  <cp:lastModifiedBy>Samsung</cp:lastModifiedBy>
  <cp:revision>5</cp:revision>
  <dcterms:created xsi:type="dcterms:W3CDTF">2019-02-28T03:29:10Z</dcterms:created>
  <dcterms:modified xsi:type="dcterms:W3CDTF">2019-02-28T04:18:37Z</dcterms:modified>
</cp:coreProperties>
</file>