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FB4CB-3B71-49A0-84A9-78AD30A61006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D393-BAE8-48F0-9D8D-9F1D9F4D7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ЭКСПЕРТИЗА ПРОМЫШЛЕННОЙ БЕЗОПАСНОСТИ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Срок проведения экспертизы определяется сложностью объекта экспертизы, но не должен превышать трех месяцев с момента получения экспертной организацией от заказчика экспертизы комплект необходимых материалов и документов в соответствии с договором на проведение экспертизы.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/>
              <a:t>		Экспертиза </a:t>
            </a:r>
            <a:r>
              <a:rPr lang="ru-RU" b="1" dirty="0"/>
              <a:t>промышленной безопасности – </a:t>
            </a:r>
            <a:r>
              <a:rPr lang="ru-RU" dirty="0" smtClean="0"/>
              <a:t>это</a:t>
            </a:r>
            <a:r>
              <a:rPr lang="ru-RU" b="1" dirty="0" smtClean="0"/>
              <a:t> </a:t>
            </a:r>
            <a:r>
              <a:rPr lang="ru-RU" dirty="0" smtClean="0"/>
              <a:t>определения </a:t>
            </a:r>
            <a:r>
              <a:rPr lang="ru-RU" dirty="0"/>
              <a:t>соответствия объектов экспертизы промышленной безопасности предъявляемым к ним требованиям промышленной безопасности;</a:t>
            </a:r>
          </a:p>
          <a:p>
            <a:pPr algn="just">
              <a:buNone/>
            </a:pPr>
            <a:r>
              <a:rPr lang="ru-RU" dirty="0" smtClean="0"/>
              <a:t>		Экспертиза </a:t>
            </a:r>
            <a:r>
              <a:rPr lang="ru-RU" dirty="0"/>
              <a:t>проводится с целью определения соответствия объекта экспертизы предъявляемым к нему требованиям промышленной безопасности и основывается на принципах независимости, объективности, </a:t>
            </a:r>
            <a:r>
              <a:rPr lang="ru-RU" dirty="0" smtClean="0"/>
              <a:t>всесторонности </a:t>
            </a:r>
            <a:r>
              <a:rPr lang="ru-RU" dirty="0"/>
              <a:t>и полноты исследований, проводимых с использованием современных достижений науки и техники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Экспертизе промышленной безопасности подлежат:</a:t>
            </a:r>
          </a:p>
          <a:p>
            <a:pPr>
              <a:buFontTx/>
              <a:buChar char="-"/>
            </a:pPr>
            <a:r>
              <a:rPr lang="ru-RU" dirty="0" smtClean="0"/>
              <a:t>Проектная документация на строительство, расширение, реконструкцию, техническое перевооружение, консервацию и ликвидацию опасного производственного объекта;</a:t>
            </a:r>
          </a:p>
          <a:p>
            <a:pPr>
              <a:buFontTx/>
              <a:buChar char="-"/>
            </a:pPr>
            <a:r>
              <a:rPr lang="ru-RU" dirty="0" smtClean="0"/>
              <a:t>Технические устройства, применяемые на опасном производственном объекте;</a:t>
            </a:r>
          </a:p>
          <a:p>
            <a:pPr>
              <a:buFontTx/>
              <a:buChar char="-"/>
            </a:pPr>
            <a:r>
              <a:rPr lang="ru-RU" dirty="0" smtClean="0"/>
              <a:t>Здания и сооружения на опасном производственном объекте;</a:t>
            </a:r>
          </a:p>
          <a:p>
            <a:pPr>
              <a:buFontTx/>
              <a:buChar char="-"/>
            </a:pPr>
            <a:r>
              <a:rPr lang="ru-RU" dirty="0" smtClean="0"/>
              <a:t>Декларация промышленной безопасности и иные документы, связанные с эксплуатацией опасного производственного объекта.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		</a:t>
            </a:r>
            <a:r>
              <a:rPr lang="ru-RU" b="1" dirty="0"/>
              <a:t>Нормативные правовые акты, регламентирующие вопросы экспертизы промышленной безопасности</a:t>
            </a:r>
            <a:r>
              <a:rPr lang="ru-RU" b="1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Основанием </a:t>
            </a:r>
            <a:r>
              <a:rPr lang="ru-RU" dirty="0"/>
              <a:t>проведения экспертизы являются положения нормативных правовых актов Российской Федерации в области промышленной безопасности, устанавливающих требования по проведению экспертизы.</a:t>
            </a:r>
          </a:p>
          <a:p>
            <a:pPr algn="just">
              <a:buNone/>
            </a:pPr>
            <a:r>
              <a:rPr lang="ru-RU" dirty="0" smtClean="0"/>
              <a:t>		Вопросы</a:t>
            </a:r>
            <a:r>
              <a:rPr lang="ru-RU" dirty="0"/>
              <a:t>, касающиеся экспертизы промышленной безопасности, регламентируются статьей 13 ФЗ «О промышленной безопасности опасных производственных объектов». Важно отметить, что с 1 января 2014 года в ней произошли существенные </a:t>
            </a:r>
            <a:r>
              <a:rPr lang="ru-RU" dirty="0" smtClean="0"/>
              <a:t>изменения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С </a:t>
            </a:r>
            <a:r>
              <a:rPr lang="ru-RU" dirty="0"/>
              <a:t>1 января 2014г. также вступил в силу приказ </a:t>
            </a:r>
            <a:r>
              <a:rPr lang="ru-RU" dirty="0" err="1"/>
              <a:t>Ростехнадзора</a:t>
            </a:r>
            <a:r>
              <a:rPr lang="ru-RU" dirty="0"/>
              <a:t> № 538, которым утверждены новые правила проведения экспертизы промышленной безопасности. В связи с этим, ранее действующие требования, закрепленные в ПБ 03-246-98, а также ряд постановлений Федерального горного и промышленного надзора России, утратили силу.</a:t>
            </a:r>
          </a:p>
          <a:p>
            <a:pPr algn="just">
              <a:buNone/>
            </a:pPr>
            <a:r>
              <a:rPr lang="ru-RU" dirty="0" smtClean="0"/>
              <a:t>		Новые </a:t>
            </a:r>
            <a:r>
              <a:rPr lang="ru-RU" dirty="0"/>
              <a:t>правила устанавливают порядок проведения экспертизы, требования к оформлению соответствующего заключения, а также к экспертам в области промышленной безопасности.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Стоимость </a:t>
            </a:r>
            <a:r>
              <a:rPr lang="ru-RU" dirty="0"/>
              <a:t>проведения экспертизы определяется в соответствии с «Методикой определения размера платы за оказание услуги по экспертизе промышленной безопасности», утвержденной приказом </a:t>
            </a:r>
            <a:r>
              <a:rPr lang="ru-RU" dirty="0" err="1"/>
              <a:t>Ростехнадзора</a:t>
            </a:r>
            <a:r>
              <a:rPr lang="ru-RU" dirty="0"/>
              <a:t> от 14 февраля 2012 г. № 97.</a:t>
            </a:r>
          </a:p>
          <a:p>
            <a:pPr algn="just">
              <a:buNone/>
            </a:pPr>
            <a:r>
              <a:rPr lang="ru-RU" dirty="0" smtClean="0"/>
              <a:t>		Существуют </a:t>
            </a:r>
            <a:r>
              <a:rPr lang="ru-RU" dirty="0"/>
              <a:t>и другие нормативные правовые акты, такие как ПБ 05-531-00, РД 06-318-99, РД 15-05-2006 и др., регламентирующие вопросы экспертизы промышленной безопасности исключительно конкретных видов деятельности.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Объекты экспертизы промышленной </a:t>
            </a:r>
            <a:r>
              <a:rPr lang="ru-RU" sz="3100" b="1" dirty="0" smtClean="0"/>
              <a:t>безопасности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	Экспертизе </a:t>
            </a:r>
            <a:r>
              <a:rPr lang="ru-RU" dirty="0"/>
              <a:t>промышленной безопасности подлежат:</a:t>
            </a:r>
          </a:p>
          <a:p>
            <a:pPr lvl="0" algn="just"/>
            <a:r>
              <a:rPr lang="ru-RU" dirty="0"/>
              <a:t>Документация на консервацию, ликвидацию опасного производственного объекта;</a:t>
            </a:r>
          </a:p>
          <a:p>
            <a:pPr lvl="0" algn="just"/>
            <a:r>
              <a:rPr lang="ru-RU" dirty="0"/>
              <a:t>Документация на техническое перевооружение ОПО в случае, если указанная документация не входит в состав проектной документации такого объекта, подлежат экспертизе в соответствии с законодательством о градостроительной документации;</a:t>
            </a:r>
          </a:p>
          <a:p>
            <a:pPr lvl="0" algn="just"/>
            <a:r>
              <a:rPr lang="ru-RU" dirty="0"/>
              <a:t>Технические устройства, применяемые на ОПО;</a:t>
            </a:r>
          </a:p>
          <a:p>
            <a:pPr lvl="0" algn="just"/>
            <a:r>
              <a:rPr lang="ru-RU" dirty="0"/>
              <a:t>До начала применения на опасном производственном объекте;</a:t>
            </a:r>
          </a:p>
          <a:p>
            <a:pPr lvl="0" algn="just"/>
            <a:r>
              <a:rPr lang="ru-RU" dirty="0"/>
              <a:t>По истечении срока службы или при превышении количества циклов нагрузки такого технического устройства, установленных его объектов;</a:t>
            </a:r>
          </a:p>
          <a:p>
            <a:pPr lvl="0" algn="just"/>
            <a:r>
              <a:rPr lang="ru-RU" dirty="0"/>
              <a:t>При отсутствии в технической документации данных о сроке службы такого технического устройства, если фактический срок его службы превышает двадцать лет;</a:t>
            </a:r>
          </a:p>
          <a:p>
            <a:pPr lvl="0" algn="just"/>
            <a:r>
              <a:rPr lang="ru-RU" dirty="0"/>
              <a:t>После проведения работ, связанных с изменением конструкции, заменой материала несущих элементов такого технического устройства, либо восстановительного ремонта после аварии и или инцидента на опасном производственном объекте, в результате которых было повреждено такое техническое устройство;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	Здания </a:t>
            </a:r>
            <a:r>
              <a:rPr lang="ru-RU" dirty="0"/>
              <a:t>и сооружения на опасном производственном объекте, предназначенные для осуществления технологических процессов, хранения сырья или продукции, перемещение людей и грузов, локализации и ликвидации последствий аварий:</a:t>
            </a:r>
          </a:p>
          <a:p>
            <a:pPr lvl="0" algn="just"/>
            <a:r>
              <a:rPr lang="ru-RU" dirty="0"/>
              <a:t>В случае истечения срока эксплуатации здания или сооружения, установленного проектной документацией;</a:t>
            </a:r>
          </a:p>
          <a:p>
            <a:pPr lvl="0" algn="just"/>
            <a:r>
              <a:rPr lang="ru-RU" dirty="0"/>
              <a:t>В случае отсутствия проектной документации, либо отсутствия в проектной документации данных о сроке эксплуатации здания или сооружения;</a:t>
            </a:r>
          </a:p>
          <a:p>
            <a:pPr lvl="0" algn="just"/>
            <a:r>
              <a:rPr lang="ru-RU" dirty="0"/>
              <a:t>После аварии на опасном производственном объекте, в результате которых были повреждены несущие конструкции зданий и сооружений;</a:t>
            </a:r>
          </a:p>
          <a:p>
            <a:pPr lvl="0" algn="just"/>
            <a:r>
              <a:rPr lang="ru-RU" dirty="0"/>
              <a:t>По истечении сроков безопасной эксплуатации, установленных заключениями экспертизы;</a:t>
            </a:r>
          </a:p>
          <a:p>
            <a:pPr lvl="0" algn="just"/>
            <a:r>
              <a:rPr lang="ru-RU" dirty="0"/>
              <a:t>При возникновении сверхнормативных деформаций здания или сооружения.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 fontScale="85000" lnSpcReduction="10000"/>
          </a:bodyPr>
          <a:lstStyle/>
          <a:p>
            <a:pPr lvl="0" algn="just">
              <a:buNone/>
            </a:pPr>
            <a:r>
              <a:rPr lang="ru-RU" dirty="0" smtClean="0"/>
              <a:t>		Обоснование </a:t>
            </a:r>
            <a:r>
              <a:rPr lang="ru-RU" dirty="0"/>
              <a:t>безопасности опасного производственного объекта, а так же изменения, вносимые в обоснование безопасности опасного производственного объекта.</a:t>
            </a:r>
          </a:p>
          <a:p>
            <a:pPr algn="just"/>
            <a:r>
              <a:rPr lang="ru-RU" dirty="0"/>
              <a:t>Объекты экспертизы промышленной безопасности:</a:t>
            </a:r>
          </a:p>
          <a:p>
            <a:pPr algn="just"/>
            <a:r>
              <a:rPr lang="ru-RU" dirty="0"/>
              <a:t>- документация на консервацию, ликвидацию ОПО</a:t>
            </a:r>
          </a:p>
          <a:p>
            <a:pPr algn="just"/>
            <a:r>
              <a:rPr lang="ru-RU" dirty="0"/>
              <a:t>- документация на техническое перевооружение ОПО</a:t>
            </a:r>
          </a:p>
          <a:p>
            <a:pPr algn="just"/>
            <a:r>
              <a:rPr lang="ru-RU" dirty="0"/>
              <a:t>- технические устройства на ОПО</a:t>
            </a:r>
          </a:p>
          <a:p>
            <a:pPr algn="just"/>
            <a:r>
              <a:rPr lang="ru-RU" dirty="0"/>
              <a:t>- здания и сооружения на ОПО</a:t>
            </a:r>
          </a:p>
          <a:p>
            <a:pPr algn="just"/>
            <a:r>
              <a:rPr lang="ru-RU" dirty="0"/>
              <a:t>- декларация промышленной безопасности</a:t>
            </a:r>
          </a:p>
          <a:p>
            <a:pPr algn="just"/>
            <a:r>
              <a:rPr lang="ru-RU" dirty="0"/>
              <a:t>- обоснование безопасности ОПО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ЭКСПЕРТИЗА ПРОМЫШЛЕННОЙ БЕЗОПАСНОСТИ</vt:lpstr>
      <vt:lpstr>Слайд 2</vt:lpstr>
      <vt:lpstr>Слайд 3</vt:lpstr>
      <vt:lpstr>Слайд 4</vt:lpstr>
      <vt:lpstr>Слайд 5</vt:lpstr>
      <vt:lpstr>Слайд 6</vt:lpstr>
      <vt:lpstr>Объекты экспертизы промышленной безопасности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ЭКСПЕРТИЗА ПРОМЫШЛЕННОЙ БЕЗОПАСНОСТИ</dc:title>
  <dc:creator>PromBez-502</dc:creator>
  <cp:lastModifiedBy>пк1</cp:lastModifiedBy>
  <cp:revision>10</cp:revision>
  <dcterms:created xsi:type="dcterms:W3CDTF">2016-01-18T01:03:57Z</dcterms:created>
  <dcterms:modified xsi:type="dcterms:W3CDTF">2018-11-09T04:09:06Z</dcterms:modified>
</cp:coreProperties>
</file>