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838" r:id="rId8"/>
    <p:sldId id="840" r:id="rId9"/>
    <p:sldId id="841" r:id="rId10"/>
    <p:sldId id="844" r:id="rId11"/>
    <p:sldId id="845" r:id="rId12"/>
    <p:sldId id="856" r:id="rId13"/>
    <p:sldId id="849" r:id="rId14"/>
    <p:sldId id="853" r:id="rId15"/>
    <p:sldId id="858" r:id="rId16"/>
    <p:sldId id="859" r:id="rId17"/>
    <p:sldId id="860" r:id="rId18"/>
    <p:sldId id="861" r:id="rId19"/>
    <p:sldId id="862" r:id="rId20"/>
    <p:sldId id="874" r:id="rId21"/>
    <p:sldId id="875" r:id="rId22"/>
    <p:sldId id="873" r:id="rId23"/>
    <p:sldId id="865" r:id="rId24"/>
    <p:sldId id="866" r:id="rId25"/>
    <p:sldId id="867" r:id="rId26"/>
    <p:sldId id="868" r:id="rId27"/>
    <p:sldId id="869" r:id="rId28"/>
    <p:sldId id="871" r:id="rId29"/>
    <p:sldId id="877" r:id="rId30"/>
    <p:sldId id="878" r:id="rId31"/>
    <p:sldId id="879" r:id="rId32"/>
    <p:sldId id="880" r:id="rId33"/>
    <p:sldId id="264" r:id="rId34"/>
    <p:sldId id="265" r:id="rId35"/>
    <p:sldId id="881" r:id="rId36"/>
    <p:sldId id="262" r:id="rId37"/>
    <p:sldId id="882" r:id="rId38"/>
    <p:sldId id="263" r:id="rId39"/>
    <p:sldId id="876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92219-A9F3-4795-95BB-D37F9826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FB6B79-7FFD-4D54-87EC-EB0AC03D0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25E2-014F-4098-8045-7138036A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E5573-616B-4EBD-BD5C-A810B5BD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D8EB5-8BCA-4642-8A1C-906362A7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7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3DF3A-3926-4829-923B-9BC33684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349C84-33A2-4350-8105-9BE94EFB0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D5C377-47B5-4A9C-8F13-2E25E4AA9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6DD48-610E-41ED-92CC-953A3AD9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EEF90-4823-4F89-9EB7-F7A1F2FC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3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60FBE52-235E-4879-BE6C-D3ED0E1C2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D61014-FFF7-446B-AC40-29136E8A2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7F141-F8CB-4B71-A7A4-9CAEA0C2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0D3886-C70C-4FCE-8C7A-A4270018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FF14E5-F709-4D8D-9D07-78661FA0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4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AEDFC-891D-43E7-86BE-AF1AEE5C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B345A-F548-40EB-BD04-C80318962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32B2F-0F7A-4630-A849-FB302297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E6EDD4-4285-4998-81CC-21C45298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B741B-8E94-4E4C-9DB7-6EDA0DDE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7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A4815-01DF-4418-94A2-E0B3CDBD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6F6D2B-7004-4676-948B-1BE2BD7CA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A1031-DB44-42E1-8C24-D974EBDF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F88DA-4B35-44DD-AF10-8097F187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D9E0DF-A58C-4621-B7C9-F2A9107E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7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B03B9-66E4-4AE3-AFCD-63E0C46A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E4ED3-E5D7-4326-9176-AFCF1C784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C9ED8-12AC-4CCF-B67A-1ECD7DFCD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8182BC-8530-41B9-8C13-B98FE7853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AC22F4-5510-4706-95DD-25B136A8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A329EB-C491-432D-96F5-9734B8CE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5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10512-F7C2-4779-8B69-C339F4AC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07F222-6FF9-4A02-81B4-C955FA790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1F51D-1BF2-4175-90AA-8B3A0C365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D59DE7-3B02-47ED-B491-A465CDBC1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43052E-7AA7-415D-81CC-432BA1A2ED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5D63C4-5FB9-452D-8BC0-45599B40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7BF048-8344-4965-BAF8-57A77789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306D38-63DF-461D-A235-0BEEE2EC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7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189B6-C010-4311-8177-3C3D9BAE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4102C4-C316-4D5C-B45B-4649A035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96DF8-9FD7-47B7-8D79-74DAF735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F59CE7-CCF5-4F5F-B067-28BC032B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8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013A5C-464F-4655-9119-845E25EC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C45572-F140-4B93-9CBC-6F2376AA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F4BDAE-A032-4F6F-A184-B6BEF7AC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6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2810-7256-4227-9B94-39D8DFBA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199EC-A749-431E-A835-BA315334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010E08-CC86-4AB5-80A5-B9AE144D4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5BFC2D-BB16-4A42-BC8B-6D354BFE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D613CB-4FE5-4006-85EC-2E4605BD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6826A8-58E6-46B8-B325-A1EC8980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1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43E0-6A04-455F-886A-C5473F40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71DF7A-7C32-4F9D-A062-0A7BF0774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2E63B8-0CE3-4320-B884-A380FC4BE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60B09C-B772-4131-A8EC-CF431856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C7980-8D8A-4721-B1E5-DEE6557B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3B42DD-B599-466C-B15A-F5A8022E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6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6FEB9-E5C4-46B8-9757-A8FFAC788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00FE2B-2E20-4A07-B554-676073648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FE6C9-2BCA-45B5-94A7-3FD530797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5613D-768F-4899-896D-E8BEAE0F30C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243C1-FA6E-4802-BEB9-43629F151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40F6D-CB25-423C-9E55-B146FC338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52E7-7626-4940-9C01-2CCF625FC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1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91133-A9DA-4B63-B8BF-723768672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НЕОГРАММАТИЗМ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A5FBB9-B28E-46C4-843D-0BA4AD4C0A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5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4CAFCC-C336-4B61-A968-664992DC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8CAB-1968-43F9-BB25-3B0FE939725C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696322" name="Rectangle 2">
            <a:extLst>
              <a:ext uri="{FF2B5EF4-FFF2-40B4-BE49-F238E27FC236}">
                <a16:creationId xmlns:a16="http://schemas.microsoft.com/office/drawing/2014/main" id="{45D778AF-00DD-4515-830B-6C4DA9EE1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700"/>
              <a:t>Труды И. А. Бодуэна де Куртенэ: представление о языке как системе</a:t>
            </a:r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94C5ADA8-E81B-4962-B51E-A84D6EAF7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система языка – совокупность, части которой связаны между собой отношениями значения, формы, звучания и т.д.</a:t>
            </a:r>
          </a:p>
          <a:p>
            <a:pPr>
              <a:lnSpc>
                <a:spcPct val="80000"/>
              </a:lnSpc>
            </a:pPr>
            <a:endParaRPr lang="ru-RU" altLang="ru-RU"/>
          </a:p>
          <a:p>
            <a:pPr>
              <a:lnSpc>
                <a:spcPct val="80000"/>
              </a:lnSpc>
            </a:pPr>
            <a:r>
              <a:rPr lang="ru-RU" altLang="ru-RU"/>
              <a:t>подсистемы (фонетическая, морфологическая, синтаксическая),  подразделяются на микросистемы</a:t>
            </a:r>
          </a:p>
          <a:p>
            <a:pPr>
              <a:lnSpc>
                <a:spcPct val="80000"/>
              </a:lnSpc>
            </a:pPr>
            <a:endParaRPr lang="ru-RU" altLang="ru-RU"/>
          </a:p>
          <a:p>
            <a:pPr>
              <a:lnSpc>
                <a:spcPct val="80000"/>
              </a:lnSpc>
            </a:pPr>
            <a:r>
              <a:rPr lang="ru-RU" altLang="ru-RU"/>
              <a:t>в процессе исторического развития системность языка увеличивается (уменьшается число не связанных друг с другом форм, их место занимают формы, подведённые под известные типы)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795A6-800D-48E0-9ED4-F358EC4D1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BE548-BC87-47F9-99D0-E9D30E56099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D7E9222D-9DC3-430A-B404-7798C02EC4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ru-RU" altLang="ru-RU" sz="3700"/>
              <a:t>Труды И. А. Бодуэна де Куртенэ: теория фонемы</a:t>
            </a:r>
          </a:p>
        </p:txBody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BC03B1E0-6399-42B0-A071-D9A514F29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r>
              <a:rPr lang="ru-RU" altLang="ru-RU"/>
              <a:t>«рассмотрение звуков с чисто физиологической точки зрения» (</a:t>
            </a:r>
            <a:r>
              <a:rPr lang="ru-RU" altLang="ru-RU">
                <a:solidFill>
                  <a:schemeClr val="accent2"/>
                </a:solidFill>
              </a:rPr>
              <a:t>антропофоника</a:t>
            </a:r>
            <a:r>
              <a:rPr lang="ru-RU" altLang="ru-RU"/>
              <a:t>) </a:t>
            </a:r>
          </a:p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endParaRPr lang="ru-RU" altLang="ru-RU"/>
          </a:p>
          <a:p>
            <a:pPr>
              <a:buFontTx/>
              <a:buNone/>
            </a:pPr>
            <a:r>
              <a:rPr lang="ru-RU" altLang="ru-RU"/>
              <a:t>«роль звуков в механизме языка, для чутья народа </a:t>
            </a:r>
            <a:r>
              <a:rPr lang="en-US" altLang="ru-RU"/>
              <a:t>&lt;..&gt;</a:t>
            </a:r>
            <a:r>
              <a:rPr lang="ru-RU" altLang="ru-RU"/>
              <a:t>, разбор звуков с морфологической, словообразовательной точки зрения» (</a:t>
            </a:r>
            <a:r>
              <a:rPr lang="ru-RU" altLang="ru-RU">
                <a:solidFill>
                  <a:srgbClr val="FF3300"/>
                </a:solidFill>
              </a:rPr>
              <a:t>психофонетика</a:t>
            </a:r>
            <a:r>
              <a:rPr lang="ru-RU" altLang="ru-RU"/>
              <a:t>)</a:t>
            </a:r>
          </a:p>
        </p:txBody>
      </p:sp>
      <p:sp>
        <p:nvSpPr>
          <p:cNvPr id="697348" name="AutoShape 4">
            <a:extLst>
              <a:ext uri="{FF2B5EF4-FFF2-40B4-BE49-F238E27FC236}">
                <a16:creationId xmlns:a16="http://schemas.microsoft.com/office/drawing/2014/main" id="{BC2C4E58-AE66-4426-B7A1-2C044B92D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3213101"/>
            <a:ext cx="360362" cy="576263"/>
          </a:xfrm>
          <a:prstGeom prst="upDownArrow">
            <a:avLst>
              <a:gd name="adj1" fmla="val 50000"/>
              <a:gd name="adj2" fmla="val 319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669AB1-2741-4BBA-848D-06F70C05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107B-1943-4517-8373-A33E37FFAA4E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08610" name="Rectangle 2">
            <a:extLst>
              <a:ext uri="{FF2B5EF4-FFF2-40B4-BE49-F238E27FC236}">
                <a16:creationId xmlns:a16="http://schemas.microsoft.com/office/drawing/2014/main" id="{5B8FD5DF-C356-4B70-B81D-F88AC1DD4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700"/>
              <a:t>Труды И. А. Бодуэна де Куртенэ: теория фонемы</a:t>
            </a:r>
          </a:p>
        </p:txBody>
      </p:sp>
      <p:sp>
        <p:nvSpPr>
          <p:cNvPr id="708611" name="Rectangle 3">
            <a:extLst>
              <a:ext uri="{FF2B5EF4-FFF2-40B4-BE49-F238E27FC236}">
                <a16:creationId xmlns:a16="http://schemas.microsoft.com/office/drawing/2014/main" id="{9EF8E77C-92DF-4CC6-BFB3-C8BC201C7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altLang="ru-RU"/>
          </a:p>
          <a:p>
            <a:pPr algn="ctr">
              <a:buFontTx/>
              <a:buNone/>
            </a:pPr>
            <a:r>
              <a:rPr lang="ru-RU" altLang="ru-RU"/>
              <a:t>фонетика начала изучаться с помощью приборов </a:t>
            </a:r>
            <a:r>
              <a:rPr lang="en-US" altLang="ru-RU">
                <a:sym typeface="Wingdings" panose="05000000000000000000" pitchFamily="2" charset="2"/>
              </a:rPr>
              <a:t> </a:t>
            </a:r>
            <a:r>
              <a:rPr lang="ru-RU" altLang="ru-RU"/>
              <a:t>выявились фонетические различия, которые ни носители языка, ни языковеды не замечали </a:t>
            </a:r>
            <a:r>
              <a:rPr lang="ru-RU" altLang="ru-RU">
                <a:sym typeface="Wingdings" panose="05000000000000000000" pitchFamily="2" charset="2"/>
              </a:rPr>
              <a:t></a:t>
            </a:r>
            <a:r>
              <a:rPr lang="en-US" altLang="ru-RU">
                <a:sym typeface="Wingdings" panose="05000000000000000000" pitchFamily="2" charset="2"/>
              </a:rPr>
              <a:t> </a:t>
            </a:r>
            <a:r>
              <a:rPr lang="ru-RU" altLang="ru-RU">
                <a:sym typeface="Wingdings" panose="05000000000000000000" pitchFamily="2" charset="2"/>
              </a:rPr>
              <a:t>встал вопрос о</a:t>
            </a:r>
            <a:r>
              <a:rPr lang="ru-RU" altLang="ru-RU"/>
              <a:t> критериях, отличных от акустических или артикуляторных </a:t>
            </a:r>
            <a:r>
              <a:rPr lang="en-US" altLang="ru-RU">
                <a:sym typeface="Wingdings" panose="05000000000000000000" pitchFamily="2" charset="2"/>
              </a:rPr>
              <a:t></a:t>
            </a:r>
            <a:r>
              <a:rPr lang="ru-RU" altLang="ru-RU"/>
              <a:t> психологический путь объяснения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FEBABC-74CF-4CE3-8260-FE449B7B0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5B4C1-1EE2-466F-B104-66E58E6DFE2A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701442" name="Rectangle 2">
            <a:extLst>
              <a:ext uri="{FF2B5EF4-FFF2-40B4-BE49-F238E27FC236}">
                <a16:creationId xmlns:a16="http://schemas.microsoft.com/office/drawing/2014/main" id="{F4BF7ECB-2FE4-40C6-B97D-E452264BC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700"/>
              <a:t>Труды И. А. Бодуэна де Куртенэ: теория фонемы</a:t>
            </a:r>
          </a:p>
        </p:txBody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EB613B17-53C9-4562-AA32-625BAA137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/>
              <a:t>«Фонема есть сумма обобщённых антропофонических свойств известной фонетической части слова, неделимая при установлении коррелятивных связей в области одного языка и корреспондентских связей в области нескольких языков. Иначе: фонема есть фонетически неделимое с точки зрения сравниваемости фонетических частей слова»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5D89E0-3A0D-47CC-A8FA-3F2DAF3E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3FD50-C058-4B02-9F75-C4AA52B620DF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05538" name="Rectangle 2">
            <a:extLst>
              <a:ext uri="{FF2B5EF4-FFF2-40B4-BE49-F238E27FC236}">
                <a16:creationId xmlns:a16="http://schemas.microsoft.com/office/drawing/2014/main" id="{4CCA488E-3423-4C74-93DC-3294A248D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700"/>
              <a:t>Труды И. А. Бодуэна де Куртенэ: теория фонемы</a:t>
            </a:r>
          </a:p>
        </p:txBody>
      </p:sp>
      <p:sp>
        <p:nvSpPr>
          <p:cNvPr id="705539" name="Rectangle 3">
            <a:extLst>
              <a:ext uri="{FF2B5EF4-FFF2-40B4-BE49-F238E27FC236}">
                <a16:creationId xmlns:a16="http://schemas.microsoft.com/office/drawing/2014/main" id="{F16FE1AA-9CC7-4AF7-8A43-6084329D4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altLang="ru-RU"/>
          </a:p>
          <a:p>
            <a:pPr algn="ctr">
              <a:buFontTx/>
              <a:buNone/>
            </a:pPr>
            <a:r>
              <a:rPr lang="ru-RU" altLang="ru-RU"/>
              <a:t>Представители МФШ развивали идею Б. де К. об объединении звуков, принадлежащих к одной и той же морфеме, в одну единицу, если эти звуки чередуются друг с другом в зависимости от фонетических условий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86AF28-9D8D-4AA4-B5D5-987816CE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BA034-20FB-4E3A-9D44-74777E1DC8C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711682" name="Rectangle 2">
            <a:extLst>
              <a:ext uri="{FF2B5EF4-FFF2-40B4-BE49-F238E27FC236}">
                <a16:creationId xmlns:a16="http://schemas.microsoft.com/office/drawing/2014/main" id="{7BE6ABC0-4336-45CB-8961-29E19A7AF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00"/>
              <a:t>Труды И. А. Бодуэна де Куртенэ: вопросы исторического развития языков</a:t>
            </a:r>
          </a:p>
        </p:txBody>
      </p:sp>
      <p:sp>
        <p:nvSpPr>
          <p:cNvPr id="711683" name="Rectangle 3">
            <a:extLst>
              <a:ext uri="{FF2B5EF4-FFF2-40B4-BE49-F238E27FC236}">
                <a16:creationId xmlns:a16="http://schemas.microsoft.com/office/drawing/2014/main" id="{47202CBE-9D01-4025-AC6C-CD3A8ABE3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отрицание идеи стадиальности</a:t>
            </a:r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отрицание деления языков на инкорп., агглют., флект.</a:t>
            </a:r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стремление выявить причины языковых изменений и общие тенденции таких изменений в конкретных языках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0FF060-C9AC-49FE-80AF-A4CDBBA4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4E3D-E893-4259-AFAD-C221656728B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712706" name="Rectangle 2">
            <a:extLst>
              <a:ext uri="{FF2B5EF4-FFF2-40B4-BE49-F238E27FC236}">
                <a16:creationId xmlns:a16="http://schemas.microsoft.com/office/drawing/2014/main" id="{7A4E0EFB-E344-4E1E-A7A6-AB5BAFD71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ru-RU" altLang="ru-RU" sz="3300"/>
              <a:t>Труды И. А. Бодуэна де Куртенэ: вопросы исторического развития языков</a:t>
            </a:r>
          </a:p>
        </p:txBody>
      </p:sp>
      <p:sp>
        <p:nvSpPr>
          <p:cNvPr id="712707" name="Rectangle 3">
            <a:extLst>
              <a:ext uri="{FF2B5EF4-FFF2-40B4-BE49-F238E27FC236}">
                <a16:creationId xmlns:a16="http://schemas.microsoft.com/office/drawing/2014/main" id="{815D2523-E5AB-481E-B8CF-D287E70F6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008000"/>
                </a:solidFill>
              </a:rPr>
              <a:t>Факторы развития языка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240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400"/>
              <a:t>привычка (бессознательная память)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>
                <a:solidFill>
                  <a:srgbClr val="6600CC"/>
                </a:solidFill>
              </a:rPr>
              <a:t>стремление к удобству</a:t>
            </a:r>
          </a:p>
          <a:p>
            <a:pPr>
              <a:lnSpc>
                <a:spcPct val="90000"/>
              </a:lnSpc>
            </a:pPr>
            <a:endParaRPr lang="ru-RU" altLang="ru-RU" sz="2400">
              <a:solidFill>
                <a:srgbClr val="6600CC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400"/>
              <a:t>бессознательное забвение и непонимание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/>
              <a:t>бессознательное обобщение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/>
              <a:t>бессознательное стремление к дифференциации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EF5FC1-E90F-43FD-95F0-26FAF772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99E2-BCCB-48C6-947F-7B868717A93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713730" name="Rectangle 2">
            <a:extLst>
              <a:ext uri="{FF2B5EF4-FFF2-40B4-BE49-F238E27FC236}">
                <a16:creationId xmlns:a16="http://schemas.microsoft.com/office/drawing/2014/main" id="{2B16542A-7FDA-4584-93A9-4600EC65A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00"/>
              <a:t>Труды И. А. Бодуэна де Куртенэ: вопросы исторического развития языков</a:t>
            </a:r>
          </a:p>
        </p:txBody>
      </p:sp>
      <p:sp>
        <p:nvSpPr>
          <p:cNvPr id="713731" name="Rectangle 3">
            <a:extLst>
              <a:ext uri="{FF2B5EF4-FFF2-40B4-BE49-F238E27FC236}">
                <a16:creationId xmlns:a16="http://schemas.microsoft.com/office/drawing/2014/main" id="{485C04DD-7AF9-4568-9B19-E7B376CD0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идея стремления к удобству, экономии речевых и др. усилий </a:t>
            </a:r>
            <a:r>
              <a:rPr lang="en-US" altLang="ru-RU">
                <a:sym typeface="Wingdings" panose="05000000000000000000" pitchFamily="2" charset="2"/>
              </a:rPr>
              <a:t> </a:t>
            </a:r>
            <a:r>
              <a:rPr lang="ru-RU" altLang="ru-RU">
                <a:sym typeface="Wingdings" panose="05000000000000000000" pitchFamily="2" charset="2"/>
              </a:rPr>
              <a:t>развитие в трудах</a:t>
            </a:r>
            <a:r>
              <a:rPr lang="ru-RU" altLang="ru-RU"/>
              <a:t> Е. Д. Поливанова, Р. Якобсона, А. Мартине </a:t>
            </a:r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наиболее заметные ситуации экономии: освоение языка детьми, ситуация языкового субстрата</a:t>
            </a:r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 стремление к экономии </a:t>
            </a:r>
            <a:r>
              <a:rPr lang="ru-RU" altLang="ru-RU">
                <a:sym typeface="Wingdings" panose="05000000000000000000" pitchFamily="2" charset="2"/>
              </a:rPr>
              <a:t>       консерватизм носителей</a:t>
            </a:r>
            <a:endParaRPr lang="ru-RU" altLang="ru-RU"/>
          </a:p>
          <a:p>
            <a:pPr>
              <a:lnSpc>
                <a:spcPct val="90000"/>
              </a:lnSpc>
            </a:pPr>
            <a:endParaRPr lang="ru-RU" altLang="ru-RU"/>
          </a:p>
        </p:txBody>
      </p:sp>
      <p:sp>
        <p:nvSpPr>
          <p:cNvPr id="713732" name="AutoShape 4">
            <a:extLst>
              <a:ext uri="{FF2B5EF4-FFF2-40B4-BE49-F238E27FC236}">
                <a16:creationId xmlns:a16="http://schemas.microsoft.com/office/drawing/2014/main" id="{DF8BD34B-6A6C-4827-8AB7-F4E693F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5" y="5157789"/>
            <a:ext cx="431800" cy="287337"/>
          </a:xfrm>
          <a:prstGeom prst="leftRightArrow">
            <a:avLst>
              <a:gd name="adj1" fmla="val 50000"/>
              <a:gd name="adj2" fmla="val 30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BE20C-6D89-4685-ADC6-F017B8F5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3E58-22F3-4A52-8FB9-C495776A104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14754" name="Rectangle 2">
            <a:extLst>
              <a:ext uri="{FF2B5EF4-FFF2-40B4-BE49-F238E27FC236}">
                <a16:creationId xmlns:a16="http://schemas.microsoft.com/office/drawing/2014/main" id="{BE3F790E-9479-46DA-A646-421EF92E7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00"/>
              <a:t>Труды И. А. Бодуэна де Куртенэ: вопросы исторического развития языков</a:t>
            </a:r>
          </a:p>
        </p:txBody>
      </p:sp>
      <p:sp>
        <p:nvSpPr>
          <p:cNvPr id="714755" name="Rectangle 3">
            <a:extLst>
              <a:ext uri="{FF2B5EF4-FFF2-40B4-BE49-F238E27FC236}">
                <a16:creationId xmlns:a16="http://schemas.microsoft.com/office/drawing/2014/main" id="{75B966EA-79F1-4757-9593-8B486F953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Языковые изменения – системные, связанные с проявлением определённой общей тенденции.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подход Ф. де Соссюра (отрицание системности диахронии)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Пример: русский язык – общая тенденция к ослаблению противопоставлений гласных и усилению противопоставления согласных (М.В.Панов пришёл к выводу, что эта тенденция действовала в течение </a:t>
            </a:r>
            <a:r>
              <a:rPr lang="en-US" altLang="ru-RU" sz="2400"/>
              <a:t>XX </a:t>
            </a:r>
            <a:r>
              <a:rPr lang="ru-RU" altLang="ru-RU" sz="2400"/>
              <a:t>в.)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Лингвистическое прогнозирвание!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</p:txBody>
      </p:sp>
      <p:sp>
        <p:nvSpPr>
          <p:cNvPr id="714756" name="AutoShape 4">
            <a:extLst>
              <a:ext uri="{FF2B5EF4-FFF2-40B4-BE49-F238E27FC236}">
                <a16:creationId xmlns:a16="http://schemas.microsoft.com/office/drawing/2014/main" id="{34ED788B-1724-47C2-AC8E-540501135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738" y="2349501"/>
            <a:ext cx="360362" cy="504825"/>
          </a:xfrm>
          <a:prstGeom prst="upDownArrow">
            <a:avLst>
              <a:gd name="adj1" fmla="val 50000"/>
              <a:gd name="adj2" fmla="val 2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ACD5A6-E162-4C6A-9609-FE9AF1D9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6DE0-50DA-4C94-AA8E-104AF8751B0A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715778" name="Rectangle 2">
            <a:extLst>
              <a:ext uri="{FF2B5EF4-FFF2-40B4-BE49-F238E27FC236}">
                <a16:creationId xmlns:a16="http://schemas.microsoft.com/office/drawing/2014/main" id="{F7B83214-ABDC-49EA-B457-B3F3EC17A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300"/>
              <a:t>Труды И. А. Бодуэна де Куртенэ: вопросы исторического развития языков</a:t>
            </a:r>
          </a:p>
        </p:txBody>
      </p:sp>
      <p:sp>
        <p:nvSpPr>
          <p:cNvPr id="715779" name="Rectangle 3">
            <a:extLst>
              <a:ext uri="{FF2B5EF4-FFF2-40B4-BE49-F238E27FC236}">
                <a16:creationId xmlns:a16="http://schemas.microsoft.com/office/drawing/2014/main" id="{42CFB74B-3179-43C7-9141-4F7741A67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эволюционный и дискретный характер изменений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/>
              <a:t>бессознательный характер изменений + сознательное вмешательство людей в язык: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400"/>
              <a:t>«язык не есть ни замкнутый в себе организм, ни неприкосновенный идол, он представляет собой орудие и деятельность . И человек не только имеет право, но это его социальный долг — улучшать свои орудия в соответствии с целью их применения и даже заменит ь уже существующие орудия другими, лучшими»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DF813-2684-48F2-9AB7-D8796758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Социологическое направление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54350-9282-4C99-BC35-EF5A18C98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Социологическое направление в языкознании утверждает­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ся в борьбе против индивидуально-психологического и натуралис­</a:t>
            </a:r>
            <a:r>
              <a:rPr lang="ru-RU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тического понимания сущности языка. </a:t>
            </a:r>
          </a:p>
          <a:p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второй половине </a:t>
            </a:r>
            <a:r>
              <a:rPr lang="en-US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XIX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сторонники психологического на­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правления начинают осознавать тот факт, что языковая семантика является не индивидуально-психологическим, а социально-психо­</a:t>
            </a:r>
            <a:r>
              <a:rPr lang="ru-RU" sz="18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логическим явлением. Поэтому язык должен рассматриваться в свя­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зи с обществом, его социальным изучением, в связи с социальной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дифференциацией языка.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84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2C356B-3762-4B5B-AEEF-BBC2A592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2D84-31C9-406F-8B85-388E830E730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728066" name="Rectangle 2">
            <a:extLst>
              <a:ext uri="{FF2B5EF4-FFF2-40B4-BE49-F238E27FC236}">
                <a16:creationId xmlns:a16="http://schemas.microsoft.com/office/drawing/2014/main" id="{C42556DF-99FE-4EAF-88DD-16D7A8F42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Труды Н. В. Крушевского: сущность лингвистики</a:t>
            </a:r>
          </a:p>
        </p:txBody>
      </p:sp>
      <p:sp>
        <p:nvSpPr>
          <p:cNvPr id="728067" name="Rectangle 3">
            <a:extLst>
              <a:ext uri="{FF2B5EF4-FFF2-40B4-BE49-F238E27FC236}">
                <a16:creationId xmlns:a16="http://schemas.microsoft.com/office/drawing/2014/main" id="{C406A262-2948-4D4E-9CF6-BAB0C0F80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провозгласил отказ от ограничения задач лингвистики изучением истории языков, призвав заниматься современными языками («Предмет, деление и метод науки о языке»,1880)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  </a:t>
            </a:r>
          </a:p>
          <a:p>
            <a:pPr>
              <a:lnSpc>
                <a:spcPct val="90000"/>
              </a:lnSpc>
            </a:pPr>
            <a:r>
              <a:rPr lang="ru-RU" altLang="ru-RU"/>
              <a:t>отказывался признавать сравнительный метод главным методом языкознания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AE2C53-4683-459C-BF67-06702408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5FE8-E611-48D7-985A-B0374AE5E103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729090" name="Rectangle 2">
            <a:extLst>
              <a:ext uri="{FF2B5EF4-FFF2-40B4-BE49-F238E27FC236}">
                <a16:creationId xmlns:a16="http://schemas.microsoft.com/office/drawing/2014/main" id="{E45FA202-B6C0-4947-A61F-9A50FC032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Труды Н. В. Крушевского: сущность лингвистики</a:t>
            </a:r>
          </a:p>
        </p:txBody>
      </p:sp>
      <p:sp>
        <p:nvSpPr>
          <p:cNvPr id="729091" name="Rectangle 3">
            <a:extLst>
              <a:ext uri="{FF2B5EF4-FFF2-40B4-BE49-F238E27FC236}">
                <a16:creationId xmlns:a16="http://schemas.microsoft.com/office/drawing/2014/main" id="{D3A86137-6D40-4DBE-A58D-3711705B0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  <a:p>
            <a:r>
              <a:rPr lang="ru-RU" altLang="ru-RU"/>
              <a:t>языкознание – наука, выявляющая общие законы, которые управляют явлениями языка </a:t>
            </a:r>
          </a:p>
          <a:p>
            <a:endParaRPr lang="ru-RU" altLang="ru-RU"/>
          </a:p>
          <a:p>
            <a:r>
              <a:rPr lang="ru-RU" altLang="ru-RU"/>
              <a:t>есть исторические и статические законы языкознания </a:t>
            </a:r>
          </a:p>
          <a:p>
            <a:endParaRPr lang="ru-RU" altLang="ru-RU"/>
          </a:p>
          <a:p>
            <a:r>
              <a:rPr lang="ru-RU" altLang="ru-RU"/>
              <a:t>основной закон развития языка –  «закон соответствия мира слов миру мыслей» </a:t>
            </a:r>
          </a:p>
          <a:p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13D5A-FEDE-48E4-BD06-22F7DFA2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E893A-04F0-4A14-8FED-D6A401BF0C30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27042" name="Rectangle 2">
            <a:extLst>
              <a:ext uri="{FF2B5EF4-FFF2-40B4-BE49-F238E27FC236}">
                <a16:creationId xmlns:a16="http://schemas.microsoft.com/office/drawing/2014/main" id="{38CE0343-1FA6-4A04-BC3D-2357DAD6E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Н. В. Крушевский: разделы лингвистики</a:t>
            </a:r>
          </a:p>
        </p:txBody>
      </p:sp>
      <p:sp>
        <p:nvSpPr>
          <p:cNvPr id="727043" name="Rectangle 3">
            <a:extLst>
              <a:ext uri="{FF2B5EF4-FFF2-40B4-BE49-F238E27FC236}">
                <a16:creationId xmlns:a16="http://schemas.microsoft.com/office/drawing/2014/main" id="{7E1A42D2-C76F-4DA0-AE14-8D2FBCEDC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27044" name="Picture 4">
            <a:extLst>
              <a:ext uri="{FF2B5EF4-FFF2-40B4-BE49-F238E27FC236}">
                <a16:creationId xmlns:a16="http://schemas.microsoft.com/office/drawing/2014/main" id="{93744EA2-128B-4272-9171-2A654233E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557339"/>
            <a:ext cx="8964612" cy="435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F30B50-A864-4D7E-839E-D6CA65F3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839B-2CF9-48C7-82EB-01511297442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18850" name="Rectangle 2">
            <a:extLst>
              <a:ext uri="{FF2B5EF4-FFF2-40B4-BE49-F238E27FC236}">
                <a16:creationId xmlns:a16="http://schemas.microsoft.com/office/drawing/2014/main" id="{B54F6C1F-2864-40A5-81AD-5D9637F89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Труды Н. В. Крушевского: представление о языке как о системе</a:t>
            </a:r>
          </a:p>
        </p:txBody>
      </p:sp>
      <p:sp>
        <p:nvSpPr>
          <p:cNvPr id="718851" name="Rectangle 3">
            <a:extLst>
              <a:ext uri="{FF2B5EF4-FFF2-40B4-BE49-F238E27FC236}">
                <a16:creationId xmlns:a16="http://schemas.microsoft.com/office/drawing/2014/main" id="{63A9378B-C8B4-47F4-84B2-5EFC37A2A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основа системы языка – взаимозависимость фонетики, семантики и морфологии</a:t>
            </a:r>
            <a:endParaRPr lang="en-US" altLang="ru-RU"/>
          </a:p>
          <a:p>
            <a:pPr>
              <a:lnSpc>
                <a:spcPct val="90000"/>
              </a:lnSpc>
            </a:pPr>
            <a:endParaRPr lang="ru-RU" altLang="ru-RU"/>
          </a:p>
          <a:p>
            <a:pPr>
              <a:lnSpc>
                <a:spcPct val="90000"/>
              </a:lnSpc>
            </a:pPr>
            <a:r>
              <a:rPr lang="ru-RU" altLang="ru-RU"/>
              <a:t>системы структурных элементов языка </a:t>
            </a:r>
            <a:r>
              <a:rPr lang="en-US" altLang="ru-RU">
                <a:sym typeface="Wingdings" panose="05000000000000000000" pitchFamily="2" charset="2"/>
              </a:rPr>
              <a:t> </a:t>
            </a:r>
            <a:r>
              <a:rPr lang="ru-RU" altLang="ru-RU"/>
              <a:t>способность мышления классифицировать предметы и явления объективного мира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B9EF6F-4642-44E0-B90D-C0B0D551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5A23-80B9-4C7E-B656-74B76FFF50F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19874" name="Rectangle 2">
            <a:extLst>
              <a:ext uri="{FF2B5EF4-FFF2-40B4-BE49-F238E27FC236}">
                <a16:creationId xmlns:a16="http://schemas.microsoft.com/office/drawing/2014/main" id="{6242E99B-E383-46F0-ADDB-2533B8413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Труды Н. В. Крушевского: представление о языке как о системе</a:t>
            </a:r>
          </a:p>
        </p:txBody>
      </p:sp>
      <p:sp>
        <p:nvSpPr>
          <p:cNvPr id="719875" name="Rectangle 3">
            <a:extLst>
              <a:ext uri="{FF2B5EF4-FFF2-40B4-BE49-F238E27FC236}">
                <a16:creationId xmlns:a16="http://schemas.microsoft.com/office/drawing/2014/main" id="{E39AEF93-02FA-467D-B315-00DCD489C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endParaRPr lang="ru-RU" altLang="ru-RU">
              <a:solidFill>
                <a:srgbClr val="FF6600"/>
              </a:solidFill>
            </a:endParaRPr>
          </a:p>
          <a:p>
            <a:pPr marL="609600" indent="-609600" algn="ctr">
              <a:lnSpc>
                <a:spcPct val="80000"/>
              </a:lnSpc>
              <a:buNone/>
            </a:pPr>
            <a:r>
              <a:rPr lang="ru-RU" altLang="ru-RU">
                <a:solidFill>
                  <a:srgbClr val="FF6600"/>
                </a:solidFill>
              </a:rPr>
              <a:t>Типы систем с точки зрения упорядоченности их элементов</a:t>
            </a:r>
          </a:p>
          <a:p>
            <a:pPr marL="609600" indent="-609600">
              <a:lnSpc>
                <a:spcPct val="80000"/>
              </a:lnSpc>
            </a:pPr>
            <a:endParaRPr lang="ru-RU" altLang="ru-RU">
              <a:solidFill>
                <a:srgbClr val="FF6600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ru-RU" altLang="ru-RU"/>
              <a:t>неупорядоченные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endParaRPr lang="ru-RU" altLang="ru-RU"/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/>
              <a:t>2) находящиеся на пути к упорядочению («рядом с новыми формами употребляются</a:t>
            </a:r>
            <a:r>
              <a:rPr lang="en-US" altLang="ru-RU"/>
              <a:t> &lt;…&gt; </a:t>
            </a:r>
            <a:r>
              <a:rPr lang="ru-RU" altLang="ru-RU"/>
              <a:t>старые») </a:t>
            </a:r>
          </a:p>
          <a:p>
            <a:pPr marL="609600" indent="-609600">
              <a:lnSpc>
                <a:spcPct val="80000"/>
              </a:lnSpc>
              <a:buNone/>
            </a:pPr>
            <a:endParaRPr lang="ru-RU" altLang="ru-RU"/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/>
              <a:t>3) «вполне упорядоченные системы, как склонение русского </a:t>
            </a:r>
            <a:r>
              <a:rPr lang="ru-RU" altLang="ru-RU" i="1"/>
              <a:t>волк</a:t>
            </a:r>
            <a:r>
              <a:rPr lang="ru-RU" altLang="ru-RU"/>
              <a:t> и т.п.»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217501-8992-4026-A7B1-83D105E4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1AA4E-5492-40A6-A171-2EE2041CB5E8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20898" name="Rectangle 2">
            <a:extLst>
              <a:ext uri="{FF2B5EF4-FFF2-40B4-BE49-F238E27FC236}">
                <a16:creationId xmlns:a16="http://schemas.microsoft.com/office/drawing/2014/main" id="{0D2CE1EC-4624-4625-8A96-FBC84DC65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Труды Н. В. Крушевского: представление о языке как о системе</a:t>
            </a:r>
          </a:p>
        </p:txBody>
      </p:sp>
      <p:sp>
        <p:nvSpPr>
          <p:cNvPr id="720899" name="Rectangle 3">
            <a:extLst>
              <a:ext uri="{FF2B5EF4-FFF2-40B4-BE49-F238E27FC236}">
                <a16:creationId xmlns:a16="http://schemas.microsoft.com/office/drawing/2014/main" id="{E7B982EF-413A-4DD0-989C-B18280EE0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6600CC"/>
                </a:solidFill>
              </a:rPr>
              <a:t>Неупорядоченные системы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включают в себя всё старое в языке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связи элементов основаны на воспроизводстве (на ассоциациях по смежности с означаемыми вещами) 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>
                <a:solidFill>
                  <a:srgbClr val="6600CC"/>
                </a:solidFill>
              </a:rPr>
              <a:t>Упорядоченные системы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включают в себя все новое в языке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связи между элементами основаны на производстве (на ассоциациях по сходству, т.е. на оформлении модели по внешнему структурному образцу)</a:t>
            </a:r>
          </a:p>
          <a:p>
            <a:pPr>
              <a:lnSpc>
                <a:spcPct val="90000"/>
              </a:lnSpc>
            </a:pPr>
            <a:r>
              <a:rPr lang="ru-RU" altLang="ru-RU" sz="2400" b="1" i="1"/>
              <a:t>пример</a:t>
            </a:r>
            <a:r>
              <a:rPr lang="ru-RU" altLang="ru-RU" sz="2400"/>
              <a:t>:  кошачий, собачий, волчий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A9BD8-ECD5-4D39-B294-A8DDF72B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57CA-6A65-4F31-8526-A6A3937F5D3F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721922" name="Rectangle 2">
            <a:extLst>
              <a:ext uri="{FF2B5EF4-FFF2-40B4-BE49-F238E27FC236}">
                <a16:creationId xmlns:a16="http://schemas.microsoft.com/office/drawing/2014/main" id="{14E988A8-C633-43AE-9A9D-BA07C1F25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Труды Н. В. Крушевского: представление о языке как о системе</a:t>
            </a:r>
          </a:p>
        </p:txBody>
      </p:sp>
      <p:sp>
        <p:nvSpPr>
          <p:cNvPr id="721923" name="Rectangle 3">
            <a:extLst>
              <a:ext uri="{FF2B5EF4-FFF2-40B4-BE49-F238E27FC236}">
                <a16:creationId xmlns:a16="http://schemas.microsoft.com/office/drawing/2014/main" id="{5A46B0F3-0AE7-451B-AFC6-386FE5038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altLang="ru-RU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«упорядочение систем основано на законе ассоциации по сходству»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то, что основано только на ассоциациях по смежности, стоит вне языковой системы</a:t>
            </a:r>
            <a:endParaRPr lang="en-US" altLang="ru-RU"/>
          </a:p>
          <a:p>
            <a:pPr>
              <a:lnSpc>
                <a:spcPct val="90000"/>
              </a:lnSpc>
              <a:buFontTx/>
              <a:buNone/>
            </a:pPr>
            <a:endParaRPr lang="en-US" altLang="ru-RU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«однородность данной системы есть продукт более или менее продолжительной работы языка»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/>
          </a:p>
        </p:txBody>
      </p:sp>
      <p:sp>
        <p:nvSpPr>
          <p:cNvPr id="721924" name="AutoShape 4">
            <a:extLst>
              <a:ext uri="{FF2B5EF4-FFF2-40B4-BE49-F238E27FC236}">
                <a16:creationId xmlns:a16="http://schemas.microsoft.com/office/drawing/2014/main" id="{9BDB3BC7-403E-4B8D-A720-991AD651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2924176"/>
            <a:ext cx="360362" cy="504825"/>
          </a:xfrm>
          <a:prstGeom prst="upDownArrow">
            <a:avLst>
              <a:gd name="adj1" fmla="val 50000"/>
              <a:gd name="adj2" fmla="val 280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5D67B8-8026-4233-B2E2-D7C99CB3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6D0F-93F5-4E87-B716-ED7E89FBCE89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722946" name="Rectangle 2">
            <a:extLst>
              <a:ext uri="{FF2B5EF4-FFF2-40B4-BE49-F238E27FC236}">
                <a16:creationId xmlns:a16="http://schemas.microsoft.com/office/drawing/2014/main" id="{98756163-BA1D-4388-9D08-34FCE0E25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Труды Н. В. Крушевского: представление о языке как о системе</a:t>
            </a:r>
          </a:p>
        </p:txBody>
      </p:sp>
      <p:sp>
        <p:nvSpPr>
          <p:cNvPr id="722947" name="Rectangle 3">
            <a:extLst>
              <a:ext uri="{FF2B5EF4-FFF2-40B4-BE49-F238E27FC236}">
                <a16:creationId xmlns:a16="http://schemas.microsoft.com/office/drawing/2014/main" id="{7BF2388B-A02F-4B01-9A46-73CB5B0C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dirty="0"/>
              <a:t>Непосредственные и опосредованные связи между словами</a:t>
            </a:r>
          </a:p>
          <a:p>
            <a:pPr>
              <a:lnSpc>
                <a:spcPct val="80000"/>
              </a:lnSpc>
            </a:pPr>
            <a:endParaRPr lang="ru-RU" altLang="ru-RU" sz="2400" dirty="0"/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dirty="0">
                <a:solidFill>
                  <a:srgbClr val="008000"/>
                </a:solidFill>
              </a:rPr>
              <a:t>непосредственные связи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 dirty="0">
                <a:sym typeface="Wingdings" panose="05000000000000000000" pitchFamily="2" charset="2"/>
              </a:rPr>
              <a:t> </a:t>
            </a:r>
            <a:r>
              <a:rPr lang="ru-RU" altLang="ru-RU" sz="2400" dirty="0">
                <a:sym typeface="Wingdings" panose="05000000000000000000" pitchFamily="2" charset="2"/>
              </a:rPr>
              <a:t>с</a:t>
            </a:r>
            <a:r>
              <a:rPr lang="ru-RU" altLang="ru-RU" sz="2400" dirty="0"/>
              <a:t>ходство слов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i="1" dirty="0"/>
              <a:t>пример</a:t>
            </a:r>
            <a:r>
              <a:rPr lang="ru-RU" altLang="ru-RU" sz="2400" dirty="0"/>
              <a:t>: уделять… внимание, время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ru-RU" sz="2400" dirty="0">
                <a:sym typeface="Wingdings" panose="05000000000000000000" pitchFamily="2" charset="2"/>
              </a:rPr>
              <a:t> </a:t>
            </a:r>
            <a:r>
              <a:rPr lang="ru-RU" altLang="ru-RU" sz="2400" dirty="0"/>
              <a:t>смежность слов (привычка употребления одного слова с другими)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i="1" dirty="0"/>
              <a:t>пример</a:t>
            </a:r>
            <a:r>
              <a:rPr lang="ru-RU" altLang="ru-RU" sz="2400" dirty="0"/>
              <a:t>: водить – возить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0632D-6D82-4BC0-8FDD-A2E161A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65F3-4B2F-443B-B6F9-E32251CFB57A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724994" name="Rectangle 2">
            <a:extLst>
              <a:ext uri="{FF2B5EF4-FFF2-40B4-BE49-F238E27FC236}">
                <a16:creationId xmlns:a16="http://schemas.microsoft.com/office/drawing/2014/main" id="{E441E60A-564F-48D3-AC5C-24589DBE53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ru-RU" altLang="ru-RU" sz="4000"/>
              <a:t>В. А. Богородицкий (1857–1941)</a:t>
            </a:r>
          </a:p>
        </p:txBody>
      </p:sp>
      <p:sp>
        <p:nvSpPr>
          <p:cNvPr id="724995" name="Rectangle 3">
            <a:extLst>
              <a:ext uri="{FF2B5EF4-FFF2-40B4-BE49-F238E27FC236}">
                <a16:creationId xmlns:a16="http://schemas.microsoft.com/office/drawing/2014/main" id="{4012AB99-2D1C-4C38-AB0D-271BEE764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доктор филологических наук</a:t>
            </a:r>
          </a:p>
          <a:p>
            <a:pPr>
              <a:lnSpc>
                <a:spcPct val="90000"/>
              </a:lnSpc>
            </a:pPr>
            <a:r>
              <a:rPr lang="ru-RU" altLang="ru-RU"/>
              <a:t>профессор</a:t>
            </a:r>
          </a:p>
          <a:p>
            <a:pPr>
              <a:lnSpc>
                <a:spcPct val="90000"/>
              </a:lnSpc>
            </a:pPr>
            <a:r>
              <a:rPr lang="ru-RU" altLang="ru-RU"/>
              <a:t>член Парижского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лингвистического общества</a:t>
            </a:r>
          </a:p>
          <a:p>
            <a:pPr>
              <a:lnSpc>
                <a:spcPct val="90000"/>
              </a:lnSpc>
            </a:pPr>
            <a:r>
              <a:rPr lang="ru-RU" altLang="ru-RU"/>
              <a:t>чл.-кор. АН СССР</a:t>
            </a:r>
          </a:p>
          <a:p>
            <a:pPr>
              <a:lnSpc>
                <a:spcPct val="90000"/>
              </a:lnSpc>
            </a:pPr>
            <a:r>
              <a:rPr lang="ru-RU" altLang="ru-RU"/>
              <a:t>основатель экспериментальной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фонетики и создатель первой экспериментальной фонетической лаборатории в России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</a:t>
            </a:r>
          </a:p>
        </p:txBody>
      </p:sp>
      <p:pic>
        <p:nvPicPr>
          <p:cNvPr id="724997" name="Picture 5" descr="Картинки по запросу богородицкий">
            <a:extLst>
              <a:ext uri="{FF2B5EF4-FFF2-40B4-BE49-F238E27FC236}">
                <a16:creationId xmlns:a16="http://schemas.microsoft.com/office/drawing/2014/main" id="{37891D3E-AE47-4BE0-ADF6-4429FF31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557339"/>
            <a:ext cx="2405062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015A06-4678-4023-B20A-38E5BA66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88317-A296-4E2A-8D6D-E58A7DC0EB88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31138" name="Rectangle 2">
            <a:extLst>
              <a:ext uri="{FF2B5EF4-FFF2-40B4-BE49-F238E27FC236}">
                <a16:creationId xmlns:a16="http://schemas.microsoft.com/office/drawing/2014/main" id="{891C479C-453E-48BD-8215-8F5E95C27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ru-RU" altLang="ru-RU" sz="3600"/>
              <a:t>Труды В.А.Богородицкого: сравнительные исследования языков</a:t>
            </a:r>
          </a:p>
        </p:txBody>
      </p:sp>
      <p:sp>
        <p:nvSpPr>
          <p:cNvPr id="731139" name="Rectangle 3">
            <a:extLst>
              <a:ext uri="{FF2B5EF4-FFF2-40B4-BE49-F238E27FC236}">
                <a16:creationId xmlns:a16="http://schemas.microsoft.com/office/drawing/2014/main" id="{B83F8D6C-9E9E-4ECE-B63D-E5846C106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/>
              <a:t>стремился к объединению типологических исследований со сравнительно-историческими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/>
              <a:t>проводил сопоставительное изучение общих структурных черт в родственных и неродственных языках в области фонетики, морфологии и синтаксиса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/>
              <a:t>установил сходство смыслоразличительных функций интонации в китайском и некоторых индоевропейских языках, в которых есть различные виды ударения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8ADF6-5CEB-476E-9C39-17240168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А. </a:t>
            </a:r>
            <a:r>
              <a:rPr lang="ru-RU" dirty="0" err="1"/>
              <a:t>Мейе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45E5E-1A52-4B18-9CAC-7D7835D3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5337" cy="4351338"/>
          </a:xfrm>
        </p:spPr>
        <p:txBody>
          <a:bodyPr/>
          <a:lstStyle/>
          <a:p>
            <a:pPr marL="265430" marR="21590" indent="173990" algn="just">
              <a:lnSpc>
                <a:spcPts val="1225"/>
              </a:lnSpc>
              <a:spcAft>
                <a:spcPts val="0"/>
              </a:spcAft>
            </a:pP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социальные факторы: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91185" indent="-170815">
              <a:lnSpc>
                <a:spcPts val="1225"/>
              </a:lnSpc>
              <a:tabLst>
                <a:tab pos="59118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изменение реалий, обозначаемых словом (например, пере­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стройка в строительстве и как политическое явление);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1815" indent="-140335">
              <a:lnSpc>
                <a:spcPts val="1175"/>
              </a:lnSpc>
              <a:tabLst>
                <a:tab pos="58801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</a:t>
            </a:r>
            <a:r>
              <a:rPr lang="ru-RU" sz="18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изменение исторических условий употребления слова (до кон­</a:t>
            </a:r>
            <a:br>
              <a:rPr lang="ru-RU" sz="18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ца</a:t>
            </a:r>
            <a:r>
              <a:rPr lang="ru-RU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90-х гг.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 </a:t>
            </a:r>
            <a:r>
              <a:rPr lang="ru-RU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слово мэр было для нас экзотизмом, </a:t>
            </a:r>
            <a:r>
              <a:rPr lang="ru-RU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обозна</a:t>
            </a:r>
            <a:r>
              <a:rPr lang="ru-RU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</a:t>
            </a:r>
            <a:br>
              <a:rPr lang="ru-RU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чающим главу городского управления в Западной Европе; </a:t>
            </a:r>
            <a:r>
              <a:rPr lang="ru-RU" sz="1800" spc="-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</a:t>
            </a:r>
            <a:r>
              <a:rPr lang="ru-RU" sz="18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­</a:t>
            </a:r>
            <a:br>
              <a:rPr lang="ru-RU" sz="18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доначальник</a:t>
            </a: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занимал ту же должность в дореволюционной</a:t>
            </a:r>
            <a:b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России, т. е. слово было архаизмом, сейчас оба слова пере­</a:t>
            </a:r>
            <a:br>
              <a:rPr lang="ru-RU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шли в активней словарный состав русского и украинского</a:t>
            </a:r>
            <a:br>
              <a:rPr lang="ru-RU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языков);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0225" marR="88265" indent="-170815" algn="just">
              <a:lnSpc>
                <a:spcPts val="1150"/>
              </a:lnSpc>
              <a:spcBef>
                <a:spcPts val="240"/>
              </a:spcBef>
              <a:spcAft>
                <a:spcPts val="0"/>
              </a:spcAft>
            </a:pP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употребление слова в более широких или в более узких кру­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гах общества (например, с конца 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XX 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 лагерная и тюремная </a:t>
            </a:r>
            <a:r>
              <a:rPr lang="ru-RU" sz="18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лексика широким потоком хлынула в нашу речь (бомжи, зэки, 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шмонать и т. п.), иногда стремясь к </a:t>
            </a:r>
            <a:r>
              <a:rPr lang="ru-RU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терминологичности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(бес­</a:t>
            </a:r>
            <a:r>
              <a:rPr lang="ru-RU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предел).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285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5472" y="2071678"/>
            <a:ext cx="7929618" cy="2786082"/>
          </a:xfrm>
        </p:spPr>
        <p:txBody>
          <a:bodyPr/>
          <a:lstStyle/>
          <a:p>
            <a:pPr algn="ctr"/>
            <a:r>
              <a:rPr lang="ru-RU" dirty="0"/>
              <a:t>Московская лингвистическая школа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1092" y="5857868"/>
            <a:ext cx="5000660" cy="10001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/>
              <a:t>Фортунатов Филипп Федорович</a:t>
            </a:r>
          </a:p>
          <a:p>
            <a:pPr algn="ctr">
              <a:buNone/>
            </a:pPr>
            <a:r>
              <a:rPr lang="ru-RU" dirty="0"/>
              <a:t>(1848-1914)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Bernc\Desktop\110212095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85728"/>
            <a:ext cx="3929090" cy="54679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53190" y="1500175"/>
            <a:ext cx="3500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«Лингвистические задачи следует решать лингвистическими методами»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Общетеоретические взгляды Ф.Ф. Фортунатова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u="sng" dirty="0"/>
              <a:t>Он считал:</a:t>
            </a:r>
          </a:p>
          <a:p>
            <a:r>
              <a:rPr lang="ru-RU" dirty="0"/>
              <a:t>Предметом, изучаемым в языковедении, является не один какой-либо язык или группа языков, а вообще человеческий язык в его истории;</a:t>
            </a:r>
          </a:p>
          <a:p>
            <a:r>
              <a:rPr lang="ru-RU" dirty="0"/>
              <a:t>Язык - это строгая система, в которой все взаимосвязано и взаимообусловлено.</a:t>
            </a:r>
          </a:p>
          <a:p>
            <a:pPr>
              <a:buNone/>
            </a:pPr>
            <a:r>
              <a:rPr lang="ru-RU" u="sng" dirty="0"/>
              <a:t>Разделил языковедение на разделы:</a:t>
            </a:r>
          </a:p>
          <a:p>
            <a:r>
              <a:rPr lang="ru-RU" dirty="0"/>
              <a:t>Грамматику;</a:t>
            </a:r>
          </a:p>
          <a:p>
            <a:r>
              <a:rPr lang="ru-RU" dirty="0"/>
              <a:t>Лексикологию;</a:t>
            </a:r>
          </a:p>
          <a:p>
            <a:r>
              <a:rPr lang="ru-RU" dirty="0"/>
              <a:t>Морфологию;</a:t>
            </a:r>
          </a:p>
          <a:p>
            <a:r>
              <a:rPr lang="ru-RU" dirty="0"/>
              <a:t>Синтаксис;</a:t>
            </a:r>
          </a:p>
          <a:p>
            <a:r>
              <a:rPr lang="ru-RU" dirty="0"/>
              <a:t>Семасиологию (учение о значениях слов);</a:t>
            </a:r>
          </a:p>
          <a:p>
            <a:r>
              <a:rPr lang="ru-RU" dirty="0"/>
              <a:t>Фонетику.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Мышление и язык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/>
              <a:t>Фортунатов считал:</a:t>
            </a:r>
          </a:p>
          <a:p>
            <a:r>
              <a:rPr lang="ru-RU" dirty="0"/>
              <a:t>Язык существует главным образом в процессе мышления;</a:t>
            </a:r>
          </a:p>
          <a:p>
            <a:r>
              <a:rPr lang="ru-RU" dirty="0"/>
              <a:t>Не только язык зависит от мышления, но и мышление в свою очередь зависит от языка.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Грамматические формы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/>
              <a:t>К грамматическим относились:</a:t>
            </a:r>
            <a:endParaRPr lang="ru-RU" u="sng" dirty="0"/>
          </a:p>
          <a:p>
            <a:pPr lvl="0"/>
            <a:r>
              <a:rPr lang="ru-RU" dirty="0"/>
              <a:t>Слова с формами словоизменения;</a:t>
            </a:r>
          </a:p>
          <a:p>
            <a:pPr lvl="0"/>
            <a:r>
              <a:rPr lang="ru-RU" dirty="0"/>
              <a:t>Спрягаемые слова (глаголы) ;</a:t>
            </a:r>
          </a:p>
          <a:p>
            <a:pPr lvl="0"/>
            <a:r>
              <a:rPr lang="ru-RU" dirty="0"/>
              <a:t>Слова склоняемые без согласования в роде (существительные, называющие числа);</a:t>
            </a:r>
          </a:p>
          <a:p>
            <a:pPr lvl="0"/>
            <a:r>
              <a:rPr lang="ru-RU" dirty="0"/>
              <a:t>Слова, склоняемые с согласованием в роде (прилагательные, причастия, некоторые местоимения).</a:t>
            </a:r>
          </a:p>
          <a:p>
            <a:pPr>
              <a:buNone/>
            </a:pPr>
            <a:r>
              <a:rPr lang="ru-RU" b="1" u="sng" dirty="0"/>
              <a:t>К неграмматическим: </a:t>
            </a:r>
            <a:endParaRPr lang="ru-RU" u="sng" dirty="0"/>
          </a:p>
          <a:p>
            <a:pPr lvl="0"/>
            <a:r>
              <a:rPr lang="ru-RU" dirty="0"/>
              <a:t>Слова без форм изменения слова (инфинитив, деепричастия, наречия).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Морфологическая классификация языков мира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Агглютинативные языки (основа и аффикс по своему значению отдельны);</a:t>
            </a:r>
          </a:p>
          <a:p>
            <a:r>
              <a:rPr lang="ru-RU" dirty="0"/>
              <a:t>Флективно-агглютинативные языки (основы слов сами имеют формы за счет внутренней флексии, а отношения между основой и аффиксом такое же, как у первого типа);</a:t>
            </a:r>
          </a:p>
          <a:p>
            <a:r>
              <a:rPr lang="ru-RU" dirty="0"/>
              <a:t>Флективные языки (представляющие флексию основ в сочетании основ с аффиксами);</a:t>
            </a:r>
          </a:p>
          <a:p>
            <a:r>
              <a:rPr lang="ru-RU" dirty="0"/>
              <a:t>Корневые языки (слова соответствуют корням слов в других языках, а форм слов, образуемых аффиксами вообще нет);</a:t>
            </a:r>
          </a:p>
          <a:p>
            <a:r>
              <a:rPr lang="ru-RU" dirty="0"/>
              <a:t>Полисинтетические языки (образование форм как у первого типа, но выделяются в особый класс, потому что обладают дополнительными формами, образующими слова-предложения).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Идеи Ф.Ф. Фортунатова в трудах его учеников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Выявили две закономерности в развитии праславянского языка: тенденция к восходящей звучности</a:t>
            </a:r>
            <a:r>
              <a:rPr lang="en-US" dirty="0"/>
              <a:t> </a:t>
            </a:r>
            <a:r>
              <a:rPr lang="ru-RU" dirty="0"/>
              <a:t>и принцип слогового сингармонизма;</a:t>
            </a:r>
          </a:p>
          <a:p>
            <a:r>
              <a:rPr lang="ru-RU" dirty="0"/>
              <a:t>Добились строгого разграничения букв и звуков, графики и орфографии, орфоэпии и палеографии;</a:t>
            </a:r>
          </a:p>
          <a:p>
            <a:r>
              <a:rPr lang="ru-RU" dirty="0"/>
              <a:t>Заложили основы семасиологии.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38216" y="5715016"/>
            <a:ext cx="5214974" cy="7143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/>
              <a:t>Шахматов Алексей Александрович</a:t>
            </a:r>
          </a:p>
          <a:p>
            <a:pPr algn="ctr">
              <a:buNone/>
            </a:pPr>
            <a:r>
              <a:rPr lang="ru-RU" dirty="0"/>
              <a:t>(1864-1920)</a:t>
            </a:r>
          </a:p>
        </p:txBody>
      </p:sp>
      <p:pic>
        <p:nvPicPr>
          <p:cNvPr id="2050" name="Picture 2" descr="C:\Users\Bernc\Desktop\шахмат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1" y="142852"/>
            <a:ext cx="4149119" cy="55007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6524628" y="781418"/>
            <a:ext cx="33575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 считал: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Учение о словосочетании должно занимать подчиненное положение по отношению к учению о предложении;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Предложение имеет логико-психологическую природу;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Предложение - это единица речи, воспринимаемая говорящим и слушающим как грамматическое целое и служащая для словесного выражения единицы мышления.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Заслуги Московской лингвистической 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Признание языка не только психическим, но и социальным явлением;</a:t>
            </a:r>
          </a:p>
          <a:p>
            <a:r>
              <a:rPr lang="ru-RU" dirty="0"/>
              <a:t>Признание системного характера языка;</a:t>
            </a:r>
          </a:p>
          <a:p>
            <a:r>
              <a:rPr lang="ru-RU" dirty="0"/>
              <a:t>Осознание единства и целостности языкознания;</a:t>
            </a:r>
          </a:p>
          <a:p>
            <a:r>
              <a:rPr lang="ru-RU" dirty="0"/>
              <a:t>Классифицирование частей речи;</a:t>
            </a:r>
          </a:p>
          <a:p>
            <a:r>
              <a:rPr lang="ru-RU" dirty="0"/>
              <a:t>Введение термина «морфология» вместо «этимология»;</a:t>
            </a:r>
          </a:p>
          <a:p>
            <a:r>
              <a:rPr lang="ru-RU" dirty="0"/>
              <a:t>Системное описание народных говоров;</a:t>
            </a:r>
          </a:p>
          <a:p>
            <a:r>
              <a:rPr lang="ru-RU" dirty="0"/>
              <a:t>Уточнение методики сравнительно-исторического анализа.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4DA6B-D074-4BEE-AB8E-517865B72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77CF7-83D6-4C00-B37D-5603AD2E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8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AC8AC-2514-4B88-8AFC-12C12FF7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Неограмматизм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A06B4-4CE6-45D3-8BBF-4F5469D6B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ts val="1295"/>
              </a:lnSpc>
              <a:buFont typeface="Times New Roman" panose="02020603050405020304" pitchFamily="18" charset="0"/>
              <a:buAutoNum type="arabicPeriod"/>
              <a:tabLst>
                <a:tab pos="350520" algn="l"/>
              </a:tabLst>
            </a:pP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 не природный организм и не индивидуальное явление;</a:t>
            </a:r>
            <a:b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 по своей сущности социален, причем его социальность пони­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мается как обязательность языка для говорящего и как коллектив­ но и психологическая сущность.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95"/>
              </a:lnSpc>
              <a:spcBef>
                <a:spcPts val="25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50520" algn="l"/>
              </a:tabLst>
            </a:pP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Предметом языкознания является не только история языка и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 этнографическое распространение, но и структура (строение) совреме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нного языка, определение его единиц, их отношений и с</a:t>
            </a: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амого </a:t>
            </a:r>
            <a:r>
              <a:rPr lang="ru-RU" sz="18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строя языка</a:t>
            </a:r>
          </a:p>
          <a:p>
            <a:pPr marL="0" indent="0">
              <a:lnSpc>
                <a:spcPts val="125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ru-RU" sz="18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Для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неограмматики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типично выдвижение на передний план теории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грамматики, понимаемой как учение о форме языка. </a:t>
            </a:r>
            <a:r>
              <a:rPr lang="ru-RU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Неограмматизм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считал важнейшим теоретическим вопросом 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;го языкознания уточнение аспектов исследования и классификацию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лингвистических дисциплин. Это требование возникало из  призн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ания самостоятельности лингвистики как науки и сложности </a:t>
            </a:r>
            <a:r>
              <a:rPr lang="ru-RU" sz="1800" spc="-4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ее </a:t>
            </a:r>
            <a:r>
              <a:rPr lang="ru-RU" sz="1800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объекта.</a:t>
            </a:r>
          </a:p>
          <a:p>
            <a:pPr marL="0" indent="0">
              <a:lnSpc>
                <a:spcPts val="1250"/>
              </a:lnSpc>
              <a:spcBef>
                <a:spcPts val="215"/>
              </a:spcBef>
              <a:spcAft>
                <a:spcPts val="0"/>
              </a:spcAft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830">
              <a:lnSpc>
                <a:spcPts val="1225"/>
              </a:lnSpc>
              <a:spcBef>
                <a:spcPts val="95"/>
              </a:spcBef>
              <a:spcAft>
                <a:spcPts val="0"/>
              </a:spcAft>
            </a:pP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значительными школами </a:t>
            </a:r>
            <a:r>
              <a:rPr lang="ru-RU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неограмматизма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явились Казанская</a:t>
            </a:r>
            <a:r>
              <a:rPr lang="en-US" sz="1800" i="1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лингвистическая школа, Московская лингвистическая школа,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Женевская лингвистическая школа.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295"/>
              </a:lnSpc>
              <a:spcBef>
                <a:spcPts val="25"/>
              </a:spcBef>
              <a:spcAft>
                <a:spcPts val="0"/>
              </a:spcAft>
              <a:buFont typeface="Times New Roman" panose="02020603050405020304" pitchFamily="18" charset="0"/>
              <a:buAutoNum type="arabicPeriod"/>
              <a:tabLst>
                <a:tab pos="35052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64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F53E2-2A08-4CF9-8A00-6825297E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 "слов и </a:t>
            </a:r>
            <a:r>
              <a:rPr lang="ru-RU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вещей"</a:t>
            </a:r>
            <a:r>
              <a:rPr lang="ru-RU" sz="28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Шухардт</a:t>
            </a:r>
            <a:r>
              <a:rPr lang="ru-RU" sz="28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К. </a:t>
            </a:r>
            <a:r>
              <a:rPr lang="ru-RU" sz="28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Фосслер</a:t>
            </a:r>
            <a:endParaRPr lang="ru-RU" sz="6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58FE3-BE9D-484B-890C-FF4894C04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точки зрения К. </a:t>
            </a:r>
            <a:r>
              <a:rPr lang="ru-RU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Фосслера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язык не средство общения, а сред­</a:t>
            </a:r>
            <a:r>
              <a:rPr lang="ru-RU" sz="180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 выражения, общая языковая деятельность возможна лишь бла­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годаря "общей духовной предрасположенности" говорящих.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 </a:t>
            </a:r>
            <a:r>
              <a:rPr lang="ru-RU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Фосслер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пишет: "Языковое выражение возникает в результа­</a:t>
            </a:r>
            <a:r>
              <a:rPr lang="ru-RU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 индивидуальной деятельности, но оно утверждается если прихо­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дится по вкусу другим, если они его принимают и повторяют либо </a:t>
            </a:r>
            <a:r>
              <a:rPr lang="ru-RU" sz="18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бессознательно, т. е. пассивно, либо точно так же творчески, т. е. </a:t>
            </a:r>
            <a:r>
              <a:rPr lang="ru-RU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модифицируя, исправляя, ослабляя или усиливая, короче говоря, </a:t>
            </a:r>
            <a:r>
              <a:rPr lang="ru-RU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принимая коллективное участие".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285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421162"/>
            <a:ext cx="8229600" cy="487558"/>
          </a:xfrm>
        </p:spPr>
        <p:txBody>
          <a:bodyPr/>
          <a:lstStyle/>
          <a:p>
            <a:r>
              <a:rPr lang="ru-RU" sz="2800" dirty="0"/>
              <a:t>Казанская лингвистическая школа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980728"/>
            <a:ext cx="8579296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 А.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Бодуэн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Куртенэ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Н. В.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Крушевский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В.А.Богородицкий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К. Булич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1103112"/>
            <a:ext cx="1967518" cy="27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5" y="1103112"/>
            <a:ext cx="24288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083036"/>
            <a:ext cx="1667864" cy="256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4505799"/>
            <a:ext cx="1935088" cy="233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60" y="1185997"/>
            <a:ext cx="9151640" cy="526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3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A09B06-871B-4709-98BC-0E393FF2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A75C-96A6-473E-824A-B372E85782D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690178" name="Rectangle 2">
            <a:extLst>
              <a:ext uri="{FF2B5EF4-FFF2-40B4-BE49-F238E27FC236}">
                <a16:creationId xmlns:a16="http://schemas.microsoft.com/office/drawing/2014/main" id="{65FA8415-673A-4344-8FF9-498BEB6D9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/>
              <a:t>И. А. Бодуэн де Куртенэ (1845-1929)</a:t>
            </a:r>
          </a:p>
        </p:txBody>
      </p:sp>
      <p:sp>
        <p:nvSpPr>
          <p:cNvPr id="690179" name="Rectangle 3">
            <a:extLst>
              <a:ext uri="{FF2B5EF4-FFF2-40B4-BE49-F238E27FC236}">
                <a16:creationId xmlns:a16="http://schemas.microsoft.com/office/drawing/2014/main" id="{196BBC3F-04D6-4933-A559-1B12CA766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529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/>
              <a:t>русский лингвист польского происхождения </a:t>
            </a:r>
          </a:p>
          <a:p>
            <a:pPr>
              <a:lnSpc>
                <a:spcPct val="80000"/>
              </a:lnSpc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/>
              <a:t>научную деятельность начинал под руководством И.И. Срезневского </a:t>
            </a:r>
          </a:p>
          <a:p>
            <a:pPr>
              <a:lnSpc>
                <a:spcPct val="80000"/>
              </a:lnSpc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/>
              <a:t>в 1875 г. получил степень доктора сравнительного языковедения</a:t>
            </a:r>
          </a:p>
          <a:p>
            <a:pPr>
              <a:lnSpc>
                <a:spcPct val="80000"/>
              </a:lnSpc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/>
              <a:t>преподавал в Казанском, Юрьевском, Ягеллонском, Петербургском, Варшавском университетах</a:t>
            </a:r>
          </a:p>
          <a:p>
            <a:pPr>
              <a:lnSpc>
                <a:spcPct val="80000"/>
              </a:lnSpc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/>
              <a:t>приобрёл известность в Европе, был избран пожизненным членом Парижского лингвистического общества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64805D-9CC3-484A-A34B-6267E0F8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2C18-4277-4E63-8FCB-0043E357F350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692226" name="Rectangle 2">
            <a:extLst>
              <a:ext uri="{FF2B5EF4-FFF2-40B4-BE49-F238E27FC236}">
                <a16:creationId xmlns:a16="http://schemas.microsoft.com/office/drawing/2014/main" id="{D4A5BB29-7F0B-4472-9F69-2010FE6E0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Труды И. А. Бодуэна де Куртенэ: сущность языка</a:t>
            </a:r>
          </a:p>
        </p:txBody>
      </p:sp>
      <p:sp>
        <p:nvSpPr>
          <p:cNvPr id="692227" name="Rectangle 3">
            <a:extLst>
              <a:ext uri="{FF2B5EF4-FFF2-40B4-BE49-F238E27FC236}">
                <a16:creationId xmlns:a16="http://schemas.microsoft.com/office/drawing/2014/main" id="{AD906F18-C63D-4A2F-8491-F2A607328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492442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>
                <a:solidFill>
                  <a:srgbClr val="CC0099"/>
                </a:solidFill>
              </a:rPr>
              <a:t>Язык как коллективно-индивидуальное явление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«Язык существует только в индивидуальных мозгах, только в душах, только в психике индивидов или особей, составляющих данное языковое общество»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«психический мир не может развиваться без мира социального, а социальный мир зависит от коллективного существования психических единиц»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 Языковые изменения возникают в лингвистическом процессе, т.е. во время передачи языковых представлений от одного человека к другому  </a:t>
            </a:r>
          </a:p>
        </p:txBody>
      </p:sp>
      <p:sp>
        <p:nvSpPr>
          <p:cNvPr id="692228" name="AutoShape 4">
            <a:extLst>
              <a:ext uri="{FF2B5EF4-FFF2-40B4-BE49-F238E27FC236}">
                <a16:creationId xmlns:a16="http://schemas.microsoft.com/office/drawing/2014/main" id="{3DFE1EB7-E427-41A1-8436-FF2B30C88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3357563"/>
            <a:ext cx="504825" cy="576262"/>
          </a:xfrm>
          <a:prstGeom prst="upDownArrow">
            <a:avLst>
              <a:gd name="adj1" fmla="val 50000"/>
              <a:gd name="adj2" fmla="val 228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0D59CA-999B-487A-ABCC-33CDEEA6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059-A0D8-47F7-9A94-54B37723123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693250" name="Rectangle 2">
            <a:extLst>
              <a:ext uri="{FF2B5EF4-FFF2-40B4-BE49-F238E27FC236}">
                <a16:creationId xmlns:a16="http://schemas.microsoft.com/office/drawing/2014/main" id="{9F08B05C-883B-4565-9FF6-D3BCB5E9E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Труды И. А. Бодуэна де Куртенэ: сущность языка</a:t>
            </a:r>
          </a:p>
        </p:txBody>
      </p:sp>
      <p:sp>
        <p:nvSpPr>
          <p:cNvPr id="693251" name="Rectangle 3">
            <a:extLst>
              <a:ext uri="{FF2B5EF4-FFF2-40B4-BE49-F238E27FC236}">
                <a16:creationId xmlns:a16="http://schemas.microsoft.com/office/drawing/2014/main" id="{7D781250-05D6-47EF-8BFE-EDD23C782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  <a:p>
            <a:pPr algn="ctr">
              <a:buFontTx/>
              <a:buNone/>
            </a:pPr>
            <a:r>
              <a:rPr lang="ru-RU" altLang="ru-RU"/>
              <a:t>«</a:t>
            </a:r>
            <a:r>
              <a:rPr lang="ru-RU" altLang="ru-RU">
                <a:solidFill>
                  <a:srgbClr val="008000"/>
                </a:solidFill>
              </a:rPr>
              <a:t>Язык</a:t>
            </a:r>
            <a:r>
              <a:rPr lang="ru-RU" altLang="ru-RU"/>
              <a:t> есть комплекс членораздельных и знаменательных звуков и созвучий, соединённых в одно целое чутьём известного народа (как комплекса (собрания) чувствующих и бессознательно обобщающих единиц) и подходящих под ту же категорию, под то же видовое понятие на основании общего им всем языка»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2140</Words>
  <Application>Microsoft Office PowerPoint</Application>
  <PresentationFormat>Широкоэкранный</PresentationFormat>
  <Paragraphs>259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НЕОГРАММАТИЗМ</vt:lpstr>
      <vt:lpstr>Социологическое направление</vt:lpstr>
      <vt:lpstr>А. Мейе:</vt:lpstr>
      <vt:lpstr>Неограмматизм </vt:lpstr>
      <vt:lpstr>Школа "слов и вещей"Г. Шухардт, К. Фосслер</vt:lpstr>
      <vt:lpstr>Казанская лингвистическая школа</vt:lpstr>
      <vt:lpstr>И. А. Бодуэн де Куртенэ (1845-1929)</vt:lpstr>
      <vt:lpstr>Труды И. А. Бодуэна де Куртенэ: сущность языка</vt:lpstr>
      <vt:lpstr>Труды И. А. Бодуэна де Куртенэ: сущность языка</vt:lpstr>
      <vt:lpstr>Труды И. А. Бодуэна де Куртенэ: представление о языке как системе</vt:lpstr>
      <vt:lpstr>Труды И. А. Бодуэна де Куртенэ: теория фонемы</vt:lpstr>
      <vt:lpstr>Труды И. А. Бодуэна де Куртенэ: теория фонемы</vt:lpstr>
      <vt:lpstr>Труды И. А. Бодуэна де Куртенэ: теория фонемы</vt:lpstr>
      <vt:lpstr>Труды И. А. Бодуэна де Куртенэ: теория фонемы</vt:lpstr>
      <vt:lpstr>Труды И. А. Бодуэна де Куртенэ: вопросы исторического развития языков</vt:lpstr>
      <vt:lpstr>Труды И. А. Бодуэна де Куртенэ: вопросы исторического развития языков</vt:lpstr>
      <vt:lpstr>Труды И. А. Бодуэна де Куртенэ: вопросы исторического развития языков</vt:lpstr>
      <vt:lpstr>Труды И. А. Бодуэна де Куртенэ: вопросы исторического развития языков</vt:lpstr>
      <vt:lpstr>Труды И. А. Бодуэна де Куртенэ: вопросы исторического развития языков</vt:lpstr>
      <vt:lpstr>Труды Н. В. Крушевского: сущность лингвистики</vt:lpstr>
      <vt:lpstr>Труды Н. В. Крушевского: сущность лингвистики</vt:lpstr>
      <vt:lpstr>Н. В. Крушевский: разделы лингвистики</vt:lpstr>
      <vt:lpstr>Труды Н. В. Крушевского: представление о языке как о системе</vt:lpstr>
      <vt:lpstr>Труды Н. В. Крушевского: представление о языке как о системе</vt:lpstr>
      <vt:lpstr>Труды Н. В. Крушевского: представление о языке как о системе</vt:lpstr>
      <vt:lpstr>Труды Н. В. Крушевского: представление о языке как о системе</vt:lpstr>
      <vt:lpstr>Труды Н. В. Крушевского: представление о языке как о системе</vt:lpstr>
      <vt:lpstr>В. А. Богородицкий (1857–1941)</vt:lpstr>
      <vt:lpstr>Труды В.А.Богородицкого: сравнительные исследования языков</vt:lpstr>
      <vt:lpstr>Московская лингвистическая школа</vt:lpstr>
      <vt:lpstr>Презентация PowerPoint</vt:lpstr>
      <vt:lpstr>Общетеоретические взгляды Ф.Ф. Фортунатова</vt:lpstr>
      <vt:lpstr>Мышление и язык</vt:lpstr>
      <vt:lpstr>Грамматические формы</vt:lpstr>
      <vt:lpstr>Морфологическая классификация языков мира</vt:lpstr>
      <vt:lpstr>Идеи Ф.Ф. Фортунатова в трудах его учеников</vt:lpstr>
      <vt:lpstr>Презентация PowerPoint</vt:lpstr>
      <vt:lpstr>Заслуги Московской лингвистической школы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НЕОГРАММАТИЗМ</dc:title>
  <dc:creator>Васильев Василий Васильевич</dc:creator>
  <cp:lastModifiedBy>Васильев Василий Васильевич</cp:lastModifiedBy>
  <cp:revision>4</cp:revision>
  <dcterms:created xsi:type="dcterms:W3CDTF">2021-03-30T21:29:27Z</dcterms:created>
  <dcterms:modified xsi:type="dcterms:W3CDTF">2021-03-30T22:02:45Z</dcterms:modified>
</cp:coreProperties>
</file>