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4"/>
  </p:notesMasterIdLst>
  <p:sldIdLst>
    <p:sldId id="300" r:id="rId2"/>
    <p:sldId id="301" r:id="rId3"/>
    <p:sldId id="281" r:id="rId4"/>
    <p:sldId id="302" r:id="rId5"/>
    <p:sldId id="282" r:id="rId6"/>
    <p:sldId id="283" r:id="rId7"/>
    <p:sldId id="284" r:id="rId8"/>
    <p:sldId id="291" r:id="rId9"/>
    <p:sldId id="285" r:id="rId10"/>
    <p:sldId id="292" r:id="rId11"/>
    <p:sldId id="303" r:id="rId12"/>
    <p:sldId id="286" r:id="rId13"/>
    <p:sldId id="290" r:id="rId14"/>
    <p:sldId id="288" r:id="rId15"/>
    <p:sldId id="289" r:id="rId16"/>
    <p:sldId id="304" r:id="rId17"/>
    <p:sldId id="293" r:id="rId18"/>
    <p:sldId id="294" r:id="rId19"/>
    <p:sldId id="295" r:id="rId20"/>
    <p:sldId id="296" r:id="rId21"/>
    <p:sldId id="297" r:id="rId22"/>
    <p:sldId id="29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F8B"/>
    <a:srgbClr val="E8D7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94" autoAdjust="0"/>
    <p:restoredTop sz="94671" autoAdjust="0"/>
  </p:normalViewPr>
  <p:slideViewPr>
    <p:cSldViewPr>
      <p:cViewPr varScale="1">
        <p:scale>
          <a:sx n="84" d="100"/>
          <a:sy n="84" d="100"/>
        </p:scale>
        <p:origin x="-118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8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796DA-C606-4E0C-9797-7049E3C199D1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27DFA-7869-4F69-A873-9F9AB8B3D9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53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6E41667-05A0-4032-AF74-7B43CA9A8ED8}" type="datetimeFigureOut">
              <a:rPr lang="ru-RU" smtClean="0"/>
              <a:pPr/>
              <a:t>10.07.2015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CFD3F0F-69C6-4042-93AA-DD29E6531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85860"/>
            <a:ext cx="8458200" cy="1470025"/>
          </a:xfrm>
        </p:spPr>
        <p:txBody>
          <a:bodyPr/>
          <a:lstStyle/>
          <a:p>
            <a:r>
              <a:rPr lang="ru-RU" dirty="0" smtClean="0"/>
              <a:t>Название модуля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4429132"/>
            <a:ext cx="7215238" cy="1071570"/>
          </a:xfrm>
        </p:spPr>
        <p:txBody>
          <a:bodyPr/>
          <a:lstStyle/>
          <a:p>
            <a:r>
              <a:rPr lang="ru-RU" dirty="0" smtClean="0"/>
              <a:t>Тема: Активация технического углерода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86808" cy="785818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ТУ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550 после механической активации в течение 90 секунд (х30000)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Колины\Исследования\элетронный микроскоп (Jeol)\Эл снимки ТУ 774 550 (акт и неакт)\TU 550 a\3x30000 1.jpg"/>
          <p:cNvPicPr>
            <a:picLocks noGrp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 bwMode="auto">
          <a:xfrm>
            <a:off x="1857356" y="2214554"/>
            <a:ext cx="546666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42918"/>
            <a:ext cx="7000924" cy="785818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Изготовление опытных образцов на основе БНКС-18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88224" y="2345288"/>
            <a:ext cx="241176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Режим смешения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2728737"/>
            <a:ext cx="2545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Пластикордер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Brabender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EC-plus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Mixer W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EHT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Загрузка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70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гр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Тип уст ножа: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Бенбери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Температура  40 </a:t>
            </a:r>
            <a:r>
              <a:rPr lang="ru-RU" sz="1200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Скорость вращения 40 об/мин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5" y="4014621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Лабораторные вальцы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Polymix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110L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Скорость вращения валков, об/мин  -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6:5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Коэффициент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фрикции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- 1,2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Температура – комнатная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980" t="2356" r="4504" b="44637"/>
          <a:stretch>
            <a:fillRect/>
          </a:stretch>
        </p:blipFill>
        <p:spPr bwMode="auto">
          <a:xfrm>
            <a:off x="6732239" y="5275558"/>
            <a:ext cx="223224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4143586"/>
          <a:ext cx="6077585" cy="2643000"/>
        </p:xfrm>
        <a:graphic>
          <a:graphicData uri="http://schemas.openxmlformats.org/drawingml/2006/table">
            <a:tbl>
              <a:tblPr/>
              <a:tblGrid>
                <a:gridCol w="339090"/>
                <a:gridCol w="2430145"/>
                <a:gridCol w="1710055"/>
                <a:gridCol w="1598295"/>
              </a:tblGrid>
              <a:tr h="5570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Ингредиент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 смешения, мин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Температура, </a:t>
                      </a:r>
                      <a:r>
                        <a:rPr lang="ru-RU" sz="1400" baseline="30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ru-RU" sz="14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0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БНКС-18 АМН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0-5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50 - 55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0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Активированный ТУ 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5-15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65 -70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570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ZnO</a:t>
                      </a: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+ стеариновая к-та + Каптакс +Сера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</a:t>
                      </a: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70 - 80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0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охлаждение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25 - 30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30 - 35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570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Перемешивание на вальцах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30 - 40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35 - 40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86368" y="3774048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Режим смешения компонентов резиновой смеси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4232484"/>
              </p:ext>
            </p:extLst>
          </p:nvPr>
        </p:nvGraphicFramePr>
        <p:xfrm>
          <a:off x="214280" y="1571612"/>
          <a:ext cx="5929356" cy="2157779"/>
        </p:xfrm>
        <a:graphic>
          <a:graphicData uri="http://schemas.openxmlformats.org/drawingml/2006/table">
            <a:tbl>
              <a:tblPr/>
              <a:tblGrid>
                <a:gridCol w="1891223"/>
                <a:gridCol w="4038133"/>
              </a:tblGrid>
              <a:tr h="4101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Ингредиент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Состав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масс. ч. на 100 масс. .ч. каучука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86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БНКС-18 АМН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86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Сера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86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Каптакс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86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Оксид цинка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86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Стеариновая кислота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02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 (П803,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N774, N550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655" marR="3365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2" y="703266"/>
            <a:ext cx="7801004" cy="725470"/>
          </a:xfrm>
          <a:solidFill>
            <a:srgbClr val="EDDF8B"/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Реограмма</a:t>
            </a:r>
            <a:r>
              <a:rPr lang="ru-RU" dirty="0" smtClean="0">
                <a:solidFill>
                  <a:srgbClr val="FF0000"/>
                </a:solidFill>
              </a:rPr>
              <a:t> смешения БНКС-18 с ТУ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71438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4348" y="5857892"/>
            <a:ext cx="164307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Пластикация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85984" y="6274378"/>
            <a:ext cx="407196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Период введения(смачивания) ТУ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29322" y="5786454"/>
            <a:ext cx="321467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Период диспергирования</a:t>
            </a:r>
            <a:endParaRPr lang="ru-RU" dirty="0"/>
          </a:p>
        </p:txBody>
      </p:sp>
      <p:cxnSp>
        <p:nvCxnSpPr>
          <p:cNvPr id="9" name="Прямая со стрелкой 8"/>
          <p:cNvCxnSpPr>
            <a:stCxn id="5" idx="0"/>
          </p:cNvCxnSpPr>
          <p:nvPr/>
        </p:nvCxnSpPr>
        <p:spPr>
          <a:xfrm rot="5400000" flipH="1" flipV="1">
            <a:off x="1125117" y="4625588"/>
            <a:ext cx="1643072" cy="8215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3107521" y="4964917"/>
            <a:ext cx="235745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V="1">
            <a:off x="5715008" y="4071942"/>
            <a:ext cx="2214578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3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9058" y="1071546"/>
            <a:ext cx="5214942" cy="1928802"/>
          </a:xfrm>
          <a:prstGeom prst="rect">
            <a:avLst/>
          </a:prstGeom>
        </p:spPr>
      </p:pic>
      <p:pic>
        <p:nvPicPr>
          <p:cNvPr id="5" name="Рисунок 4" descr="774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9059" y="4929174"/>
            <a:ext cx="5214942" cy="1928826"/>
          </a:xfrm>
          <a:prstGeom prst="rect">
            <a:avLst/>
          </a:prstGeom>
        </p:spPr>
      </p:pic>
      <p:pic>
        <p:nvPicPr>
          <p:cNvPr id="6" name="Рисунок 5" descr="550.bmp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9058" y="3000372"/>
            <a:ext cx="5214974" cy="19288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86776" y="1130842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П803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58214" y="3059668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N774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13147" y="4929198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N550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7174795"/>
              </p:ext>
            </p:extLst>
          </p:nvPr>
        </p:nvGraphicFramePr>
        <p:xfrm>
          <a:off x="71437" y="1214421"/>
          <a:ext cx="3857621" cy="5500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778"/>
                <a:gridCol w="1075525"/>
                <a:gridCol w="1211099"/>
                <a:gridCol w="857219"/>
              </a:tblGrid>
              <a:tr h="11477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Марка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Время активации техуглерода, сек.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Время полного введения техуглерода в каучук,  сек.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Энергия,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кНм</a:t>
                      </a:r>
                      <a:endParaRPr lang="ru-RU" sz="105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П803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774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550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722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4290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28714" y="357166"/>
            <a:ext cx="7801004" cy="725470"/>
          </a:xfrm>
          <a:solidFill>
            <a:srgbClr val="EDDF8B"/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Реограмма</a:t>
            </a:r>
            <a:r>
              <a:rPr lang="ru-RU" dirty="0" smtClean="0">
                <a:solidFill>
                  <a:srgbClr val="FF0000"/>
                </a:solidFill>
              </a:rPr>
              <a:t> смешения БНКС-18 с ТУ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12" y="1307248"/>
            <a:ext cx="5429288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12" y="5022024"/>
            <a:ext cx="5429288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12" y="3164636"/>
            <a:ext cx="5429288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43900" y="1214422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П803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13147" y="3071810"/>
            <a:ext cx="973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N774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86776" y="4929198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N550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0997038"/>
              </p:ext>
            </p:extLst>
          </p:nvPr>
        </p:nvGraphicFramePr>
        <p:xfrm>
          <a:off x="68542" y="1285859"/>
          <a:ext cx="3646170" cy="5527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9082"/>
                <a:gridCol w="1311698"/>
                <a:gridCol w="1215390"/>
              </a:tblGrid>
              <a:tr h="877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Марка ТУ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Время активации, сек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r>
                        <a:rPr lang="ru-RU" sz="1800" baseline="-25000">
                          <a:solidFill>
                            <a:schemeClr val="tx1"/>
                          </a:solidFill>
                          <a:effectLst/>
                        </a:rPr>
                        <a:t>мин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(В)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Нм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П803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22.1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21.9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21.4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21.6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20.7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19.8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180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19.9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N774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19.1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3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21.1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78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N550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21.8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3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22.0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71590" y="500042"/>
            <a:ext cx="7801004" cy="725470"/>
          </a:xfrm>
          <a:solidFill>
            <a:srgbClr val="EDDF8B"/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Реограмма</a:t>
            </a:r>
            <a:r>
              <a:rPr lang="ru-RU" dirty="0" smtClean="0">
                <a:solidFill>
                  <a:srgbClr val="FF0000"/>
                </a:solidFill>
              </a:rPr>
              <a:t> вулканизации образцов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" y="341995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Капитонов Е\Ноябрь 2013\skoli\1 seriya Азот\30\x5000.1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9412"/>
            <a:ext cx="3442592" cy="279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Капитонов Е\МАГИСТР\РАБОТА АКТИВИРОВАННЫЙ УГОЛЬ\Электронные снимки мод резин с акт углем\Низ сколы\0\x5000.1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005064"/>
            <a:ext cx="3430781" cy="279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Капитонов Е\Ноябрь 2013\skoli\2 seriya\30\1x5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8788" y="4005064"/>
            <a:ext cx="3430780" cy="278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Капитонов Е\МАГИСТР\РАБОТА АКТИВИРОВАННЫЙ УГОЛЬ\Электронные снимки мод резин с акт углем\Раздир\29.10.2014\774 na\1x5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3220" y="1209412"/>
            <a:ext cx="3430780" cy="279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061470" y="5072074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Х5000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http://www.intechopen.com/source/html/44096/media/image7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04309"/>
            <a:ext cx="3096344" cy="185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 стрелкой 2"/>
          <p:cNvCxnSpPr/>
          <p:nvPr/>
        </p:nvCxnSpPr>
        <p:spPr>
          <a:xfrm rot="10800000">
            <a:off x="2643174" y="2643182"/>
            <a:ext cx="3071834" cy="10001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786446" y="2571744"/>
            <a:ext cx="2428892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971600" y="3571875"/>
            <a:ext cx="3743276" cy="702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857752" y="3643314"/>
            <a:ext cx="3314648" cy="15858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 descr="C:\Documents and Settings\User\Мои документы\Капитонов Е\Ноябрь 2013\skoli\Общая\180-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857760"/>
            <a:ext cx="2428893" cy="195971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59832" y="5506066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Электронные снимки образцов резин с содержанием ТУ с различным временем активации при увеличении х500.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Documents and Settings\User\Мои документы\Капитонов Е\Ноябрь 2013\skoli\Общая\0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85720" y="672270"/>
            <a:ext cx="2428892" cy="1970912"/>
          </a:xfrm>
          <a:prstGeom prst="rect">
            <a:avLst/>
          </a:prstGeom>
          <a:noFill/>
        </p:spPr>
      </p:pic>
      <p:pic>
        <p:nvPicPr>
          <p:cNvPr id="14" name="Picture 5" descr="C:\Documents and Settings\User\Мои документы\Капитонов Е\Ноябрь 2013\skoli\Общая\30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007" y="714356"/>
            <a:ext cx="2501249" cy="1928826"/>
          </a:xfrm>
          <a:prstGeom prst="rect">
            <a:avLst/>
          </a:prstGeom>
          <a:noFill/>
        </p:spPr>
      </p:pic>
      <p:pic>
        <p:nvPicPr>
          <p:cNvPr id="18" name="Picture 6" descr="C:\Documents and Settings\User\Мои документы\Капитонов Е\Ноябрь 2013\skoli\Общая\60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714356"/>
            <a:ext cx="2501248" cy="1928826"/>
          </a:xfrm>
          <a:prstGeom prst="rect">
            <a:avLst/>
          </a:prstGeom>
          <a:noFill/>
        </p:spPr>
      </p:pic>
      <p:pic>
        <p:nvPicPr>
          <p:cNvPr id="19" name="Picture 7" descr="C:\Documents and Settings\User\Мои документы\Капитонов Е\Ноябрь 2013\skoli\Общая\90-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786058"/>
            <a:ext cx="2428892" cy="1943292"/>
          </a:xfrm>
          <a:prstGeom prst="rect">
            <a:avLst/>
          </a:prstGeom>
          <a:noFill/>
        </p:spPr>
      </p:pic>
      <p:pic>
        <p:nvPicPr>
          <p:cNvPr id="20" name="Picture 8" descr="C:\Documents and Settings\User\Мои документы\Капитонов Е\Ноябрь 2013\skoli\Общая\120-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786058"/>
            <a:ext cx="2500100" cy="1928826"/>
          </a:xfrm>
          <a:prstGeom prst="rect">
            <a:avLst/>
          </a:prstGeom>
          <a:noFill/>
        </p:spPr>
      </p:pic>
      <p:pic>
        <p:nvPicPr>
          <p:cNvPr id="21" name="Picture 9" descr="C:\Documents and Settings\User\Мои документы\Капитонов Е\Ноябрь 2013\skoli\Общая\150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2786058"/>
            <a:ext cx="2500330" cy="194096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85720" y="234528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20" y="428625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43570" y="234528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28926" y="227385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23655" y="435769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7158" y="641725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72132" y="435769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150 сек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8148" y="5715016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0796"/>
            <a:ext cx="4071966" cy="264320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0796"/>
            <a:ext cx="4286280" cy="2629039"/>
          </a:xfrm>
          <a:prstGeom prst="rect">
            <a:avLst/>
          </a:prstGeom>
          <a:noFill/>
        </p:spPr>
      </p:pic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1785918" y="857232"/>
            <a:ext cx="6072230" cy="461665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Физико-механические исследования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3543452"/>
              </p:ext>
            </p:extLst>
          </p:nvPr>
        </p:nvGraphicFramePr>
        <p:xfrm>
          <a:off x="285720" y="4544708"/>
          <a:ext cx="85725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  <a:gridCol w="2857520"/>
                <a:gridCol w="28575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П803,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секунд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П803, 90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774,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N774,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90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N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 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 90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42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85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18" y="1109947"/>
            <a:ext cx="6072230" cy="461665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Физико-механические исследования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54" y="1928802"/>
            <a:ext cx="4071966" cy="2786082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10" y="1928802"/>
            <a:ext cx="4286280" cy="2786082"/>
          </a:xfrm>
          <a:prstGeom prst="rect">
            <a:avLst/>
          </a:prstGeom>
          <a:noFill/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578005"/>
              </p:ext>
            </p:extLst>
          </p:nvPr>
        </p:nvGraphicFramePr>
        <p:xfrm>
          <a:off x="142844" y="4846890"/>
          <a:ext cx="885828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1"/>
                <a:gridCol w="2214571"/>
                <a:gridCol w="2214571"/>
                <a:gridCol w="2214571"/>
              </a:tblGrid>
              <a:tr h="35719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- 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П803, 0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П803,30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П803,60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 90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П803,120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П803,150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П803,180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42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571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681319"/>
            <a:ext cx="6000792" cy="461665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Исследования на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абразивостойкость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"/>
          <p:cNvPicPr/>
          <p:nvPr/>
        </p:nvPicPr>
        <p:blipFill rotWithShape="1">
          <a:blip r:embed="rId2" cstate="print"/>
          <a:srcRect l="1832" t="10303" r="2914" b="3030"/>
          <a:stretch/>
        </p:blipFill>
        <p:spPr bwMode="auto">
          <a:xfrm>
            <a:off x="714348" y="4117160"/>
            <a:ext cx="4857784" cy="274086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6761152"/>
              </p:ext>
            </p:extLst>
          </p:nvPr>
        </p:nvGraphicFramePr>
        <p:xfrm>
          <a:off x="6024594" y="4000504"/>
          <a:ext cx="2976562" cy="274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562"/>
              </a:tblGrid>
              <a:tr h="392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- 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П803, 0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секунд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2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П803,30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2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П803,60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6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 90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2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П803,120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2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П803,150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2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П803,180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8608409"/>
              </p:ext>
            </p:extLst>
          </p:nvPr>
        </p:nvGraphicFramePr>
        <p:xfrm>
          <a:off x="6000760" y="1439873"/>
          <a:ext cx="2963728" cy="2274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728"/>
              </a:tblGrid>
              <a:tr h="380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- 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П803, 0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секунд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0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П803,90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001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774,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480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N774,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90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001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N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 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001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 90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030" y="1285860"/>
            <a:ext cx="4835102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680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500174"/>
            <a:ext cx="8568952" cy="50598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15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Бутадиен-нитрильный каучук БНКС-18 АМН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продукт эмульсионной полимеризации бутадиена с нитрилом  акриловой кислоты. </a:t>
            </a:r>
          </a:p>
          <a:p>
            <a:pPr marL="533400" indent="-533400" algn="just">
              <a:lnSpc>
                <a:spcPct val="15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Где, А – низкотемпературная полимеризация (+5оС)</a:t>
            </a:r>
          </a:p>
          <a:p>
            <a:pPr marL="533400" indent="-533400" algn="just">
              <a:lnSpc>
                <a:spcPct val="150000"/>
              </a:lnSpc>
              <a:buFont typeface="Wingdings" pitchFamily="2" charset="2"/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М – каучук «мягкий» содержит регулятор мм в эмульсии, не требует пластикации в производстве композиций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 – каучук заправлен не темнеющим противостарителем </a:t>
            </a:r>
          </a:p>
          <a:p>
            <a:pPr algn="just">
              <a:lnSpc>
                <a:spcPct val="150000"/>
              </a:lnSpc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Технический углерод П803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печной, малоактивный техуглерод, получаемый при термоокислительном разложении жидкого углеводородного сырья, с низким показателем дисперсности и средним показателем структурности </a:t>
            </a: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Технический углерод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550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среднедисперсный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среднеусиливающий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техуглерод. Обеспечивает высокую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экструзионную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способность, сравнительно высокое сопротивление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раздиру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Технический углерод 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774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низкодисперсный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техуглерод средней активности, придающий смесям высокую упругость и улучшенные динамические свойства. </a:t>
            </a:r>
            <a:endParaRPr lang="ru-RU" dirty="0" smtClean="0">
              <a:latin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ru-RU" dirty="0"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500042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728" y="714356"/>
            <a:ext cx="5715040" cy="523220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Объекты исследования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9250" y="71414"/>
            <a:ext cx="6537526" cy="461665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Исследования на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агрессивостойкость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54292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643570" y="714356"/>
          <a:ext cx="3405190" cy="292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190"/>
              </a:tblGrid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- 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П803, 0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секунд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П803,30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П803,60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3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 90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П803,120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П803,150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П803,180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643570" y="4205433"/>
          <a:ext cx="3405190" cy="2509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190"/>
              </a:tblGrid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- 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П803, 0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секунд</a:t>
                      </a:r>
                      <a:endParaRPr lang="ru-RU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– П803,90 секунд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774,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350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N774,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90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N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 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924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 90 секунд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86190"/>
            <a:ext cx="54292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191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1322" y="1357298"/>
            <a:ext cx="7605520" cy="461665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Анализ теплофизических свойств методом ДСК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1462719"/>
              </p:ext>
            </p:extLst>
          </p:nvPr>
        </p:nvGraphicFramePr>
        <p:xfrm>
          <a:off x="71406" y="2214554"/>
          <a:ext cx="8929717" cy="27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42"/>
                <a:gridCol w="662425"/>
                <a:gridCol w="662425"/>
                <a:gridCol w="662425"/>
                <a:gridCol w="662425"/>
                <a:gridCol w="662425"/>
                <a:gridCol w="662425"/>
                <a:gridCol w="662425"/>
                <a:gridCol w="662425"/>
                <a:gridCol w="662425"/>
                <a:gridCol w="662425"/>
                <a:gridCol w="662425"/>
              </a:tblGrid>
              <a:tr h="92869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Марка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П803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N774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N550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Время активации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2869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температура стеклования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-45,3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-45,9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-45,1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-44,5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-45,9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-45,7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-44,8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-43,2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-43,5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-44,8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-44,3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725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4" y="142852"/>
            <a:ext cx="7858148" cy="707886"/>
          </a:xfrm>
          <a:prstGeom prst="rect">
            <a:avLst/>
          </a:prstGeom>
          <a:solidFill>
            <a:srgbClr val="EDDF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Изготовление опытных резин по рецептуре промышленной марки В-14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3574757"/>
            <a:ext cx="586814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Физико-механические показатели вулканизатов на основе полученной смеси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4293741"/>
              </p:ext>
            </p:extLst>
          </p:nvPr>
        </p:nvGraphicFramePr>
        <p:xfrm>
          <a:off x="107504" y="4293097"/>
          <a:ext cx="5868144" cy="2304255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638417"/>
                <a:gridCol w="1099482"/>
                <a:gridCol w="962047"/>
                <a:gridCol w="1168198"/>
              </a:tblGrid>
              <a:tr h="6838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Показатель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В-14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(Казань)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В-14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В-14 мод.</a:t>
                      </a:r>
                      <a:r>
                        <a:rPr lang="ru-RU" sz="14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ТУ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14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Относительное удлинение при разрыве, %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190-210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138,67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198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Условная прочность при разрыве, МПа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12,3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15,9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5953" marR="359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7504" y="916528"/>
            <a:ext cx="589325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Режим смешения компонентов резиновой смеси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8894863"/>
              </p:ext>
            </p:extLst>
          </p:nvPr>
        </p:nvGraphicFramePr>
        <p:xfrm>
          <a:off x="107504" y="1460903"/>
          <a:ext cx="5832648" cy="1896659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339090"/>
                <a:gridCol w="1965166"/>
                <a:gridCol w="1872208"/>
                <a:gridCol w="165618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Ингредиент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 смешения, мин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Температура, </a:t>
                      </a:r>
                      <a:r>
                        <a:rPr lang="ru-RU" sz="1200" baseline="30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</a:t>
                      </a:r>
                      <a:r>
                        <a:rPr lang="ru-RU" sz="12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БНКС-18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0-5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70 - 72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 + 0,5 ДБФ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83 - 85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ZnO + </a:t>
                      </a: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стеариновая к-та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20-30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88 - 90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 ДБС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30-35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80 - 82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Диафен ФП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35-40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 – 80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ru-RU" sz="1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+альтакс+ДФГ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40—45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78-80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6143935"/>
              </p:ext>
            </p:extLst>
          </p:nvPr>
        </p:nvGraphicFramePr>
        <p:xfrm>
          <a:off x="6156176" y="1794775"/>
          <a:ext cx="2880320" cy="3277299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288032"/>
                <a:gridCol w="1728192"/>
                <a:gridCol w="864096"/>
              </a:tblGrid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Ингредиенты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Мас.ч.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БНКС-18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100,0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Сера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N,N’-</a:t>
                      </a: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дифенилгуанидин (ДФГ)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0,25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Альтакс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Белила цинковые </a:t>
                      </a:r>
                      <a:r>
                        <a:rPr lang="en-US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(ZnO)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7,5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Альдоль-α-нафтиламин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Диафен</a:t>
                      </a: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ФП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Активированный техуглерод П803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130,0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Стеариновая кислота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Дибутилсебацинат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20,0</a:t>
                      </a:r>
                      <a:endParaRPr lang="ru-RU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269,95</a:t>
                      </a:r>
                      <a:endParaRPr lang="ru-RU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156176" y="975824"/>
            <a:ext cx="2880320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Рецептура резиновой смеси для изготовления резины промышленной марки В-14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5643578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875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74704"/>
            <a:ext cx="5614998" cy="511156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Структурная организация ТУ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://www.intechopen.com/source/html/44096/media/image7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82296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74704"/>
            <a:ext cx="5614998" cy="511156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Механоактивация техуглерода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2958" y="1397675"/>
            <a:ext cx="5963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Планетарная мельница: Активатор 2</a:t>
            </a:r>
            <a:r>
              <a:rPr lang="en-US" dirty="0" smtClean="0"/>
              <a:t>S (</a:t>
            </a:r>
            <a:r>
              <a:rPr lang="ru-RU" dirty="0" smtClean="0"/>
              <a:t>Россия, Новосибирск, ЗАО «Активатор»</a:t>
            </a:r>
            <a:r>
              <a:rPr lang="en-US" dirty="0" smtClean="0"/>
              <a:t>)</a:t>
            </a:r>
          </a:p>
          <a:p>
            <a:r>
              <a:rPr lang="ru-RU" dirty="0" smtClean="0"/>
              <a:t>Скорость вращения центральной оси – 1000 об/мин</a:t>
            </a:r>
          </a:p>
          <a:p>
            <a:r>
              <a:rPr lang="ru-RU" dirty="0" smtClean="0"/>
              <a:t>Скорость вращения барабанов – 1500 об/мин</a:t>
            </a:r>
          </a:p>
          <a:p>
            <a:r>
              <a:rPr lang="ru-RU" dirty="0" smtClean="0"/>
              <a:t>Центробежное ускорение до 150</a:t>
            </a:r>
            <a:r>
              <a:rPr lang="en-US" dirty="0" smtClean="0"/>
              <a:t>G</a:t>
            </a:r>
            <a:endParaRPr lang="ru-RU" dirty="0" smtClean="0"/>
          </a:p>
          <a:p>
            <a:r>
              <a:rPr lang="ru-RU" dirty="0" smtClean="0"/>
              <a:t>Загрузка барабанов ТУ  по  30гр</a:t>
            </a:r>
          </a:p>
          <a:p>
            <a:r>
              <a:rPr lang="ru-RU" dirty="0" smtClean="0"/>
              <a:t>Масса шариков  в барабане  160гр( 40 </a:t>
            </a:r>
            <a:r>
              <a:rPr lang="ru-RU" dirty="0" err="1" smtClean="0"/>
              <a:t>шт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8" name="Picture 1" descr="C:\Documents and Settings\User\Мои документы\Капитонов Е\Ноябрь 2013\2S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478514"/>
            <a:ext cx="2199162" cy="2164800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315314"/>
              </p:ext>
            </p:extLst>
          </p:nvPr>
        </p:nvGraphicFramePr>
        <p:xfrm>
          <a:off x="714347" y="3780583"/>
          <a:ext cx="6215107" cy="1094752"/>
        </p:xfrm>
        <a:graphic>
          <a:graphicData uri="http://schemas.openxmlformats.org/drawingml/2006/table">
            <a:tbl>
              <a:tblPr/>
              <a:tblGrid>
                <a:gridCol w="1502343"/>
                <a:gridCol w="673252"/>
                <a:gridCol w="673252"/>
                <a:gridCol w="673252"/>
                <a:gridCol w="673252"/>
                <a:gridCol w="673252"/>
                <a:gridCol w="673252"/>
                <a:gridCol w="673252"/>
              </a:tblGrid>
              <a:tr h="30862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Ингредиент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 активации, сек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46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ТУ П803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624664"/>
              </p:ext>
            </p:extLst>
          </p:nvPr>
        </p:nvGraphicFramePr>
        <p:xfrm>
          <a:off x="428596" y="5214950"/>
          <a:ext cx="3214710" cy="1097082"/>
        </p:xfrm>
        <a:graphic>
          <a:graphicData uri="http://schemas.openxmlformats.org/drawingml/2006/table">
            <a:tbl>
              <a:tblPr/>
              <a:tblGrid>
                <a:gridCol w="1071570"/>
                <a:gridCol w="1071570"/>
                <a:gridCol w="1071570"/>
              </a:tblGrid>
              <a:tr h="30013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Ингредиент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 активации, сек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6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ТУ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lang="ru-RU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774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r>
                        <a:rPr lang="ru-RU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1092096"/>
              </p:ext>
            </p:extLst>
          </p:nvPr>
        </p:nvGraphicFramePr>
        <p:xfrm>
          <a:off x="4143372" y="5214950"/>
          <a:ext cx="3214710" cy="1148615"/>
        </p:xfrm>
        <a:graphic>
          <a:graphicData uri="http://schemas.openxmlformats.org/drawingml/2006/table">
            <a:tbl>
              <a:tblPr/>
              <a:tblGrid>
                <a:gridCol w="1071570"/>
                <a:gridCol w="1071570"/>
                <a:gridCol w="1071570"/>
              </a:tblGrid>
              <a:tr h="29079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Ингредиент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Время активации, сек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76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ТУ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N550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r>
                        <a:rPr lang="ru-RU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436" marR="3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Ноябрь 2013\ТУ (акт и неакт)\неактив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142984"/>
            <a:ext cx="3714776" cy="2643206"/>
          </a:xfrm>
          <a:prstGeom prst="rect">
            <a:avLst/>
          </a:prstGeom>
          <a:noFill/>
          <a:extLst/>
        </p:spPr>
      </p:pic>
      <p:pic>
        <p:nvPicPr>
          <p:cNvPr id="7" name="Picture 2" descr="F:\Ноябрь 2013\ТУ (акт и неакт)\Активированный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143380"/>
            <a:ext cx="3714776" cy="2643206"/>
          </a:xfrm>
          <a:prstGeom prst="rect">
            <a:avLst/>
          </a:prstGeom>
          <a:noFill/>
          <a:extLst/>
        </p:spPr>
      </p:pic>
      <p:pic>
        <p:nvPicPr>
          <p:cNvPr id="8" name="Рисунок 7" descr="D:\Колины\Исследования\элетронный микроскоп (Jeol)\Shadrinov Kolya\Teh.uglerod neakt\3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олины\Исследования\элетронный микроскоп (Jeol)\Shadrinov Kolya\Teh.uglerod akt\3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142984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42976" y="3786190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неактивированный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3774048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активированный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226963" y="371475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П803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214546" y="571480"/>
            <a:ext cx="5614998" cy="511156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Изменение размера частиц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Капитонов Е\МАГИСТР\РАБОТА АКТИВИРОВАННЫЙ УГОЛЬ\Эл снимки ТУ (акт и неакт)\Эл снимки ТУ 774 550 (акт и неакт)\TU 774 na\2x2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94752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Капитонов Е\МАГИСТР\РАБОТА АКТИВИРОВАННЫЙ УГОЛЬ\Эл снимки ТУ (акт и неакт)\Эл снимки ТУ 774 550 (акт и неакт)\TU 774 A 90sek.akt\1x2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232" y="1194752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Капитонов Е\МАГИСТР\РАБОТА АКТИВИРОВАННЫЙ УГОЛЬ\Эл снимки ТУ (акт и неакт)\Эл снимки ТУ 774 550 (акт и неакт)\TU 774 na\1x15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142" y="4123710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Капитонов Е\МАГИСТР\РАБОТА АКТИВИРОВАННЫЙ УГОЛЬ\Эл снимки ТУ (акт и неакт)\Эл снимки ТУ 774 550 (акт и неакт)\TU 774 A 90sek.akt\2x15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0232" y="4123710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57413" y="3702610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неактивированный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40298" y="3702610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активированный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33261" y="361027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N774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214546" y="631828"/>
            <a:ext cx="5614998" cy="511156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Изменение размера частиц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Капитонов Е\МАГИСТР\РАБОТА АКТИВИРОВАННЫЙ УГОЛЬ\Эл снимки ТУ (акт и неакт)\Эл снимки ТУ 774 550 (акт и неакт)\TU 550 na\2x2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66190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Капитонов Е\МАГИСТР\РАБОТА АКТИВИРОВАННЫЙ УГОЛЬ\Эл снимки ТУ (акт и неакт)\Эл снимки ТУ 774 550 (акт и неакт)\TU 550 a\2x2000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311670" y="1337628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Капитонов Е\МАГИСТР\РАБОТА АКТИВИРОВАННЫЙ УГОЛЬ\Эл снимки ТУ (акт и неакт)\Эл снимки ТУ 774 550 (акт и неакт)\TU 550 na\2x15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266586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Капитонов Е\МАГИСТР\РАБОТА АКТИВИРОВАННЫЙ УГОЛЬ\Эл снимки ТУ (акт и неакт)\Эл снимки ТУ 774 550 (акт и неакт)\TU 550 a\3x15000.jpg"/>
          <p:cNvPicPr/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357818" y="4266586"/>
            <a:ext cx="32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6137" y="378619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N550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2189" y="378619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неактивированный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97488" y="3845486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активированный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14546" y="642918"/>
            <a:ext cx="5614998" cy="511156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Изменение размера частиц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Мои документы\Капитонов Е\МАГИСТР\РАБОТА АКТИВИРОВАННЫЙ УГОЛЬ\Эл снимки ТУ (акт и неакт)\Teh.uglerod akt\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8131" y="2214554"/>
            <a:ext cx="3750150" cy="3000396"/>
          </a:xfrm>
          <a:prstGeom prst="rect">
            <a:avLst/>
          </a:prstGeom>
          <a:noFill/>
        </p:spPr>
      </p:pic>
      <p:pic>
        <p:nvPicPr>
          <p:cNvPr id="1028" name="Picture 4" descr="C:\Documents and Settings\User\Мои документы\Капитонов Е\МАГИСТР\РАБОТА АКТИВИРОВАННЫЙ УГОЛЬ\Эл снимки ТУ (акт и неакт)\Teh.uglerod neakt\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3857652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5202808"/>
            <a:ext cx="432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до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29454" y="5214950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после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2917" y="363117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х60000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214546" y="703266"/>
            <a:ext cx="5614998" cy="511156"/>
          </a:xfrm>
          <a:solidFill>
            <a:srgbClr val="EDDF8B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Изменение размера частиц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631828"/>
            <a:ext cx="7572428" cy="725470"/>
          </a:xfrm>
          <a:solidFill>
            <a:srgbClr val="EDDF8B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Результаты исследования на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собтометре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ТУ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0912748"/>
              </p:ext>
            </p:extLst>
          </p:nvPr>
        </p:nvGraphicFramePr>
        <p:xfrm>
          <a:off x="500034" y="1484784"/>
          <a:ext cx="8215370" cy="4500599"/>
        </p:xfrm>
        <a:graphic>
          <a:graphicData uri="http://schemas.openxmlformats.org/drawingml/2006/table">
            <a:tbl>
              <a:tblPr/>
              <a:tblGrid>
                <a:gridCol w="1517766"/>
                <a:gridCol w="2060919"/>
                <a:gridCol w="2060919"/>
                <a:gridCol w="2575766"/>
              </a:tblGrid>
              <a:tr h="692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Марка ТУ</a:t>
                      </a: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Время активации, сек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Удельная поверхность, м2/г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Удельная поверхность, м2/г, по паспорту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6200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П803</a:t>
                      </a: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9,96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 </a:t>
                      </a: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- 18</a:t>
                      </a: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10,60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14,94</a:t>
                      </a:r>
                      <a:endParaRPr lang="ru-RU" sz="1800" b="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13,13</a:t>
                      </a:r>
                      <a:endParaRPr lang="ru-RU" sz="1800" b="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22,60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20,96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29,49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N774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14,66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28-32</a:t>
                      </a: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26,94</a:t>
                      </a:r>
                      <a:endParaRPr lang="ru-RU" sz="1800" b="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N550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33,00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39-43</a:t>
                      </a: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40,90</a:t>
                      </a:r>
                      <a:endParaRPr lang="ru-RU" sz="1800" b="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306" marR="61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1538" cy="94386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1946</TotalTime>
  <Words>1031</Words>
  <Application>Microsoft Office PowerPoint</Application>
  <PresentationFormat>Экран (4:3)</PresentationFormat>
  <Paragraphs>398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Городская</vt:lpstr>
      <vt:lpstr>Название модуля</vt:lpstr>
      <vt:lpstr>Слайд 2</vt:lpstr>
      <vt:lpstr>Структурная организация ТУ</vt:lpstr>
      <vt:lpstr>Механоактивация техуглерода</vt:lpstr>
      <vt:lpstr>Изменение размера частиц</vt:lpstr>
      <vt:lpstr>Изменение размера частиц</vt:lpstr>
      <vt:lpstr>Изменение размера частиц</vt:lpstr>
      <vt:lpstr>Изменение размера частиц</vt:lpstr>
      <vt:lpstr>Результаты исследования на собтометре ТУ</vt:lpstr>
      <vt:lpstr>ТУ N550 после механической активации в течение 90 секунд (х30000) </vt:lpstr>
      <vt:lpstr>Изготовление опытных образцов на основе БНКС-18</vt:lpstr>
      <vt:lpstr>Реограмма смешения БНКС-18 с ТУ</vt:lpstr>
      <vt:lpstr>Реограмма смешения БНКС-18 с ТУ</vt:lpstr>
      <vt:lpstr>Реограмма вулканизации образцов</vt:lpstr>
      <vt:lpstr>Слайд 15</vt:lpstr>
      <vt:lpstr>Слайд 16</vt:lpstr>
      <vt:lpstr>Физико-механические исследования</vt:lpstr>
      <vt:lpstr>Слайд 18</vt:lpstr>
      <vt:lpstr>Слайд 19</vt:lpstr>
      <vt:lpstr>Слайд 20</vt:lpstr>
      <vt:lpstr>Слайд 21</vt:lpstr>
      <vt:lpstr>Слайд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110</cp:revision>
  <dcterms:created xsi:type="dcterms:W3CDTF">2013-11-09T01:45:37Z</dcterms:created>
  <dcterms:modified xsi:type="dcterms:W3CDTF">2015-07-10T01:56:08Z</dcterms:modified>
</cp:coreProperties>
</file>