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5B9DCB-7F92-4648-9725-F2A1F6E92C0A}" type="datetimeFigureOut">
              <a:rPr lang="ru-RU" smtClean="0"/>
              <a:t>04.02.2019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527B0C-B284-4A09-B711-0A7FCB88A43A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методика </a:t>
            </a:r>
            <a:r>
              <a:rPr lang="ru-RU" dirty="0" smtClean="0"/>
              <a:t>обучения математике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8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7772400" cy="2160240"/>
          </a:xfrm>
        </p:spPr>
        <p:txBody>
          <a:bodyPr/>
          <a:lstStyle/>
          <a:p>
            <a:r>
              <a:rPr lang="ru-RU" sz="4800" dirty="0">
                <a:effectLst/>
              </a:rPr>
              <a:t>Цели обучения математике в средней школе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3212976"/>
            <a:ext cx="7772400" cy="187220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dirty="0"/>
              <a:t>Основные цели</a:t>
            </a:r>
            <a:r>
              <a:rPr lang="ru-RU" sz="3600" dirty="0"/>
              <a:t> </a:t>
            </a:r>
            <a:r>
              <a:rPr lang="ru-RU" sz="3600" i="1" dirty="0"/>
              <a:t>школьного математического образования: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овладение </a:t>
            </a:r>
            <a:r>
              <a:rPr lang="ru-RU" dirty="0"/>
              <a:t>всеми учащимися элементами мышления и деятельности, которые наиболее ярко проявляются в математической ветви человеческой культуры и которые необходимы каждому для полноценного развития в современном обществе;</a:t>
            </a:r>
          </a:p>
          <a:p>
            <a:pPr lvl="0"/>
            <a:r>
              <a:rPr lang="ru-RU" dirty="0"/>
              <a:t>создание условий для зарождения интереса к математике и развития математических способностей одаренных школьников.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93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Цели обучения математике: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600" dirty="0" smtClean="0"/>
              <a:t>общеобразовательные</a:t>
            </a:r>
            <a:r>
              <a:rPr lang="ru-RU" sz="3600" dirty="0"/>
              <a:t>;</a:t>
            </a:r>
          </a:p>
          <a:p>
            <a:pPr lvl="0"/>
            <a:r>
              <a:rPr lang="ru-RU" sz="3600" dirty="0"/>
              <a:t>воспитательные;</a:t>
            </a:r>
          </a:p>
          <a:p>
            <a:pPr lvl="0"/>
            <a:r>
              <a:rPr lang="ru-RU" sz="3600" dirty="0"/>
              <a:t>развивающие.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95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400" i="1" dirty="0"/>
              <a:t>Общеобразовательные цели</a:t>
            </a:r>
            <a:r>
              <a:rPr lang="ru-RU" sz="4000" i="1" dirty="0"/>
              <a:t>: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dirty="0" smtClean="0"/>
              <a:t>овладение </a:t>
            </a:r>
            <a:r>
              <a:rPr lang="ru-RU" sz="3200" dirty="0"/>
              <a:t>учащимися определенной системой математических знаний, умений и навыков (ЗУН);</a:t>
            </a:r>
          </a:p>
          <a:p>
            <a:pPr lvl="0"/>
            <a:r>
              <a:rPr lang="ru-RU" sz="3200" dirty="0"/>
              <a:t>овладение математическими методами познания реальной действительности.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77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i="1" dirty="0"/>
              <a:t>Воспитательные цели</a:t>
            </a:r>
            <a:r>
              <a:rPr lang="ru-RU" sz="4400" i="1" dirty="0"/>
              <a:t>: 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3200" dirty="0" smtClean="0"/>
              <a:t>воспитание </a:t>
            </a:r>
            <a:r>
              <a:rPr lang="ru-RU" sz="3200" dirty="0"/>
              <a:t>устойчивого интереса к изучению  математики;</a:t>
            </a:r>
          </a:p>
          <a:p>
            <a:pPr lvl="0"/>
            <a:r>
              <a:rPr lang="ru-RU" sz="3200" dirty="0"/>
              <a:t>воспитание активности, самостоятельности, ответственности;</a:t>
            </a:r>
          </a:p>
          <a:p>
            <a:pPr lvl="0"/>
            <a:r>
              <a:rPr lang="ru-RU" sz="3200" dirty="0"/>
              <a:t>воспитание нравственности, культуры общения;</a:t>
            </a:r>
          </a:p>
          <a:p>
            <a:pPr lvl="0"/>
            <a:r>
              <a:rPr lang="ru-RU" sz="3200" dirty="0"/>
              <a:t>воспитание эстетической культуры, графической культуры 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34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Развивающие цели: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/>
              <a:t>формирование </a:t>
            </a:r>
            <a:r>
              <a:rPr lang="ru-RU" sz="3200" dirty="0"/>
              <a:t>мировоззрения учащихся;</a:t>
            </a:r>
          </a:p>
          <a:p>
            <a:pPr lvl="0"/>
            <a:r>
              <a:rPr lang="ru-RU" sz="3200" dirty="0"/>
              <a:t>развитие логического мышления;</a:t>
            </a:r>
          </a:p>
          <a:p>
            <a:pPr lvl="0"/>
            <a:r>
              <a:rPr lang="ru-RU" sz="3200" dirty="0"/>
              <a:t>развитие алгоритмического мышления;</a:t>
            </a:r>
          </a:p>
          <a:p>
            <a:pPr lvl="0"/>
            <a:r>
              <a:rPr lang="ru-RU" sz="3200" dirty="0"/>
              <a:t>развитие пространственного воображения. 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91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916832"/>
            <a:ext cx="7772400" cy="2297544"/>
          </a:xfrm>
        </p:spPr>
        <p:txBody>
          <a:bodyPr>
            <a:normAutofit/>
          </a:bodyPr>
          <a:lstStyle/>
          <a:p>
            <a:r>
              <a:rPr lang="ru-RU" sz="4400" dirty="0"/>
              <a:t>Основные дидактические принципы обучения математике</a:t>
            </a:r>
          </a:p>
        </p:txBody>
      </p:sp>
    </p:spTree>
    <p:extLst>
      <p:ext uri="{BB962C8B-B14F-4D97-AF65-F5344CB8AC3E}">
        <p14:creationId xmlns:p14="http://schemas.microsoft.com/office/powerpoint/2010/main" val="7897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Дидактические принципы обучения математике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это </a:t>
            </a:r>
            <a:r>
              <a:rPr lang="ru-RU" sz="3600" dirty="0"/>
              <a:t>совокупность единых требований к организации процесса обучения математике, его содержанию, формам и методам.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7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sz="4900" i="1" dirty="0"/>
              <a:t>Система дидактических принципов</a:t>
            </a: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принцип </a:t>
            </a:r>
            <a:r>
              <a:rPr lang="ru-RU" dirty="0"/>
              <a:t>научности;</a:t>
            </a:r>
          </a:p>
          <a:p>
            <a:pPr lvl="0"/>
            <a:r>
              <a:rPr lang="ru-RU" dirty="0"/>
              <a:t>принцип воспитания;</a:t>
            </a:r>
          </a:p>
          <a:p>
            <a:pPr lvl="0"/>
            <a:r>
              <a:rPr lang="ru-RU" dirty="0"/>
              <a:t>принцип наглядности;</a:t>
            </a:r>
          </a:p>
          <a:p>
            <a:pPr lvl="0"/>
            <a:r>
              <a:rPr lang="ru-RU" dirty="0"/>
              <a:t>принцип сознательности, активности и самостоятельности;</a:t>
            </a:r>
          </a:p>
          <a:p>
            <a:pPr lvl="0"/>
            <a:r>
              <a:rPr lang="ru-RU" dirty="0"/>
              <a:t>принцип прочности знаний;</a:t>
            </a:r>
          </a:p>
          <a:p>
            <a:pPr lvl="0"/>
            <a:r>
              <a:rPr lang="ru-RU" dirty="0"/>
              <a:t>принцип систематичности и последовательности;</a:t>
            </a:r>
          </a:p>
          <a:p>
            <a:pPr lvl="0"/>
            <a:r>
              <a:rPr lang="ru-RU" dirty="0"/>
              <a:t>принцип доступности;</a:t>
            </a:r>
          </a:p>
          <a:p>
            <a:pPr lvl="0"/>
            <a:r>
              <a:rPr lang="ru-RU" dirty="0"/>
              <a:t>принцип индивидуального подхода к учащимся.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3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Принцип научности</a:t>
            </a:r>
            <a:r>
              <a:rPr lang="ru-RU" b="1" dirty="0"/>
              <a:t> </a:t>
            </a:r>
            <a:r>
              <a:rPr lang="ru-RU" dirty="0"/>
              <a:t>обучения в математике заключается в обязательности соответствия содержания и методов преподавания уровню и требованиям математики как науки в ее современном состоянии.</a:t>
            </a:r>
          </a:p>
          <a:p>
            <a:r>
              <a:rPr lang="ru-RU" dirty="0"/>
              <a:t>Под научностью содержания образования понимают такую его качественную характеристику, которая удовлетворяет трем признакам:</a:t>
            </a:r>
          </a:p>
          <a:p>
            <a:pPr lvl="0"/>
            <a:r>
              <a:rPr lang="ru-RU" dirty="0"/>
              <a:t>соответствие содержания образования уровню современной науки;</a:t>
            </a:r>
          </a:p>
          <a:p>
            <a:pPr lvl="0"/>
            <a:r>
              <a:rPr lang="ru-RU" dirty="0"/>
              <a:t>создание у учащихся верных представлений об общих методах научного познания;</a:t>
            </a:r>
          </a:p>
          <a:p>
            <a:pPr lvl="0"/>
            <a:r>
              <a:rPr lang="ru-RU" dirty="0"/>
              <a:t>показ важнейших закономерностей процесса познания.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16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Основная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Методика преподавания математики в средней школе. Общая методика: </a:t>
            </a:r>
            <a:r>
              <a:rPr lang="ru-RU" dirty="0" err="1" smtClean="0"/>
              <a:t>учеб.пособие</a:t>
            </a:r>
            <a:r>
              <a:rPr lang="ru-RU" dirty="0"/>
              <a:t> </a:t>
            </a:r>
            <a:r>
              <a:rPr lang="ru-RU" dirty="0" smtClean="0"/>
              <a:t>/ Ю.М. Колягин, Г.Л. </a:t>
            </a:r>
            <a:r>
              <a:rPr lang="ru-RU" dirty="0" err="1" smtClean="0"/>
              <a:t>Луканкин</a:t>
            </a:r>
            <a:r>
              <a:rPr lang="ru-RU" dirty="0" smtClean="0"/>
              <a:t>, Н.И. Мерлина и др. - Чебоксары: Изд-во Чуваш. Ун-та, 2009. – 732 с.</a:t>
            </a:r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ru-RU" sz="2400" dirty="0"/>
              <a:t>Методика преподавания математики в средней школе: Общая методика. Учеб. пособие для студентов </a:t>
            </a:r>
            <a:r>
              <a:rPr lang="ru-RU" sz="2400" dirty="0" err="1"/>
              <a:t>пед</a:t>
            </a:r>
            <a:r>
              <a:rPr lang="ru-RU" sz="2400" dirty="0"/>
              <a:t>. ин-</a:t>
            </a:r>
            <a:r>
              <a:rPr lang="ru-RU" sz="2400" dirty="0" err="1"/>
              <a:t>тов</a:t>
            </a:r>
            <a:r>
              <a:rPr lang="ru-RU" sz="2400" dirty="0"/>
              <a:t> по спец. «Математика» и «Физика» / А.Я. Блох, Е.С. Канин, Н.Г. </a:t>
            </a:r>
            <a:r>
              <a:rPr lang="ru-RU" sz="2400" dirty="0" err="1"/>
              <a:t>Килина</a:t>
            </a:r>
            <a:r>
              <a:rPr lang="ru-RU" sz="2400" dirty="0"/>
              <a:t> и др.; Сост. Р.С. Черкасов, А.А. Столяр. – М.: Просвещение, 1985. – 336 с.</a:t>
            </a:r>
            <a:endParaRPr lang="ru-RU" sz="2800" b="1" dirty="0"/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ru-RU" sz="2400" dirty="0" err="1"/>
              <a:t>Темербекова</a:t>
            </a:r>
            <a:r>
              <a:rPr lang="ru-RU" sz="2400" dirty="0"/>
              <a:t> А.А. Методика преподавания математики: Учеб. пособие для студ. </a:t>
            </a:r>
            <a:r>
              <a:rPr lang="ru-RU" sz="2400" dirty="0" err="1"/>
              <a:t>высш</a:t>
            </a:r>
            <a:r>
              <a:rPr lang="ru-RU" sz="2400" dirty="0"/>
              <a:t>. учеб. заведений. – М.: </a:t>
            </a:r>
            <a:r>
              <a:rPr lang="ru-RU" sz="2400" dirty="0" err="1"/>
              <a:t>Гуманит</a:t>
            </a:r>
            <a:r>
              <a:rPr lang="ru-RU" sz="2400" dirty="0"/>
              <a:t>. изд. центр ВЛАДОС, 2003. – 176 с.</a:t>
            </a:r>
          </a:p>
          <a:p>
            <a:r>
              <a:rPr lang="ru-RU" dirty="0" smtClean="0"/>
              <a:t>Методика обучения математике: вопросы теории и практики: </a:t>
            </a:r>
            <a:r>
              <a:rPr lang="ru-RU" dirty="0" err="1" smtClean="0"/>
              <a:t>учеб.пособие</a:t>
            </a:r>
            <a:r>
              <a:rPr lang="ru-RU" dirty="0" smtClean="0"/>
              <a:t> / А.И. Петрова, Е.П. Жирков, Н.В. </a:t>
            </a:r>
            <a:r>
              <a:rPr lang="ru-RU" dirty="0" err="1" smtClean="0"/>
              <a:t>Аргунова</a:t>
            </a:r>
            <a:r>
              <a:rPr lang="ru-RU" dirty="0" smtClean="0"/>
              <a:t>, С.М. Макарова, В.П. Ефремов. – Якутск: Изд-во СВФУ. – 168 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58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/>
          <a:lstStyle/>
          <a:p>
            <a:r>
              <a:rPr lang="ru-RU" sz="2800" b="1" dirty="0"/>
              <a:t>Для реализации принципа научности </a:t>
            </a:r>
            <a:r>
              <a:rPr lang="ru-RU" sz="2800" dirty="0"/>
              <a:t>учитель должен:</a:t>
            </a:r>
          </a:p>
          <a:p>
            <a:pPr lvl="0"/>
            <a:r>
              <a:rPr lang="ru-RU" sz="2800" dirty="0"/>
              <a:t>следить за корректностью формулировок при определении математических понятий и построении математических суждений;</a:t>
            </a:r>
          </a:p>
          <a:p>
            <a:pPr lvl="0"/>
            <a:r>
              <a:rPr lang="ru-RU" sz="2800" dirty="0"/>
              <a:t>приучать учащихся критически относиться к каждому суждению, не принимать за доказанное то, что не обосновано;</a:t>
            </a:r>
          </a:p>
          <a:p>
            <a:pPr lvl="0"/>
            <a:r>
              <a:rPr lang="ru-RU" sz="2800" dirty="0"/>
              <a:t>требовать от учащихся четко различать определения и теоремы.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698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r>
              <a:rPr lang="ru-RU" sz="3200" b="1" i="1" dirty="0"/>
              <a:t>Принцип воспитания</a:t>
            </a:r>
            <a:r>
              <a:rPr lang="ru-RU" sz="3200" b="1" dirty="0"/>
              <a:t> </a:t>
            </a:r>
            <a:r>
              <a:rPr lang="ru-RU" sz="3200" dirty="0"/>
              <a:t>заключается в формировании у учащихся интереса к этому предмету, выработке у них стремления к новым знаниям, к их полному и прочному усвоению, формировании умения пользоваться полученными знаниями и расширять их за счет самостоятельного изучения.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7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 smtClean="0"/>
              <a:t>Принцип </a:t>
            </a:r>
            <a:r>
              <a:rPr lang="ru-RU" b="1" i="1" dirty="0"/>
              <a:t>наглядности </a:t>
            </a:r>
            <a:r>
              <a:rPr lang="ru-RU" dirty="0"/>
              <a:t>вытекает из сущности процесса восприятия, осмысления и обобщения учащимися изучаемого материала. Он означает, что в обучении необходимо, следуя логике процесса усвоения знаний, на каждом этапе обучения найти его исходное начало в фактах и наблюдениях единичного или в аксиомах, научных понятиях и теориях, после чего определить закономерный переход от восприятия единичного, конкретного предмета к общему, абстрактному или, наоборот, от общего, абстрактного к единичному, конкретному.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012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7413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800" dirty="0"/>
              <a:t>Наглядность применяется как:</a:t>
            </a:r>
          </a:p>
          <a:p>
            <a:pPr lvl="0"/>
            <a:r>
              <a:rPr lang="ru-RU" sz="2800" dirty="0"/>
              <a:t>средство познания нового;</a:t>
            </a:r>
          </a:p>
          <a:p>
            <a:pPr lvl="0"/>
            <a:r>
              <a:rPr lang="ru-RU" sz="2800" dirty="0"/>
              <a:t>для иллюстрации мысли;</a:t>
            </a:r>
          </a:p>
          <a:p>
            <a:pPr lvl="0"/>
            <a:r>
              <a:rPr lang="ru-RU" sz="2800" dirty="0"/>
              <a:t>для развития наблюдательности;</a:t>
            </a:r>
          </a:p>
          <a:p>
            <a:pPr lvl="0"/>
            <a:r>
              <a:rPr lang="ru-RU" sz="2800" dirty="0"/>
              <a:t>для лучшего запоминания материала.</a:t>
            </a:r>
          </a:p>
          <a:p>
            <a:pPr marL="0" indent="0">
              <a:buNone/>
            </a:pPr>
            <a:r>
              <a:rPr lang="ru-RU" sz="2800" dirty="0"/>
              <a:t>Практикой обучения математике выработаны специальные средства наглядности, способствующие реализации принципа наглядности.</a:t>
            </a:r>
          </a:p>
          <a:p>
            <a:pPr marL="0" indent="0">
              <a:buNone/>
            </a:pPr>
            <a:endParaRPr lang="ru-RU" sz="2800" dirty="0" smtClean="0"/>
          </a:p>
          <a:p>
            <a:pPr marL="0" indent="0">
              <a:buNone/>
            </a:pPr>
            <a:r>
              <a:rPr lang="ru-RU" sz="2800" b="1" dirty="0" smtClean="0"/>
              <a:t>Применение </a:t>
            </a:r>
            <a:r>
              <a:rPr lang="ru-RU" sz="2800" b="1" dirty="0"/>
              <a:t>наглядных пособий в обучении подчинено ряду правил</a:t>
            </a:r>
            <a:r>
              <a:rPr lang="ru-RU" sz="2800" dirty="0"/>
              <a:t>:</a:t>
            </a:r>
          </a:p>
          <a:p>
            <a:pPr lvl="0"/>
            <a:r>
              <a:rPr lang="ru-RU" sz="2800" dirty="0"/>
              <a:t>ориентировать учащихся на всестороннее восприятие предмета с помощью разных органов чувств;</a:t>
            </a:r>
          </a:p>
          <a:p>
            <a:pPr lvl="0"/>
            <a:r>
              <a:rPr lang="ru-RU" sz="2800" dirty="0"/>
              <a:t>обращать внимание учащихся на самые важные, существенные признаки предмета;</a:t>
            </a:r>
          </a:p>
          <a:p>
            <a:pPr lvl="0"/>
            <a:r>
              <a:rPr lang="ru-RU" sz="2800" dirty="0"/>
              <a:t>показать предмет, по возможности, в развитии;</a:t>
            </a:r>
          </a:p>
          <a:p>
            <a:pPr lvl="0"/>
            <a:r>
              <a:rPr lang="ru-RU" sz="2800" dirty="0"/>
              <a:t>предоставить учащимся возможность проявлять максимум активности и самостоятельности при рассмотрении наглядных пособий;</a:t>
            </a:r>
          </a:p>
          <a:p>
            <a:pPr lvl="0"/>
            <a:r>
              <a:rPr lang="ru-RU" sz="2800" dirty="0"/>
              <a:t>использовать средства наглядности ровно столько, сколько это нужно, не допускать перегрузки обучения наглядными пособиями, не превращать наглядность в самоцель.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03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/>
              <a:t>Принцип сознательности, активности и самостоятельности </a:t>
            </a:r>
            <a:r>
              <a:rPr lang="ru-RU" dirty="0"/>
              <a:t>заключается в целенаправленном активном восприятии изучаемых явлений, их осмыслении, творческой переработке и применении.</a:t>
            </a:r>
          </a:p>
          <a:p>
            <a:r>
              <a:rPr lang="ru-RU" i="1" dirty="0"/>
              <a:t>Сознательность </a:t>
            </a:r>
            <a:r>
              <a:rPr lang="ru-RU" dirty="0"/>
              <a:t>понимается в дидактике как овладение учащимися данными науки, учебным материалом, глубокое осмысление его, умение пользоваться знаниями на практике в новых условиях, превращение знаний в убеждение, в руководство к действию.</a:t>
            </a:r>
          </a:p>
          <a:p>
            <a:r>
              <a:rPr lang="ru-RU" i="1" dirty="0"/>
              <a:t>Познавательная активность </a:t>
            </a:r>
            <a:r>
              <a:rPr lang="ru-RU" dirty="0"/>
              <a:t>есть деятельное состояние учащегося, которое характеризуется стремлением к учению, умственным напряжением и проявлением волевых усилий в процессе овладения знаниями.</a:t>
            </a:r>
          </a:p>
          <a:p>
            <a:r>
              <a:rPr lang="ru-RU" i="1" dirty="0"/>
              <a:t>Познавательная самостоятельность </a:t>
            </a:r>
            <a:r>
              <a:rPr lang="ru-RU" dirty="0"/>
              <a:t>является высшей формой активности и сознательности учащихся в процессе учения. Поэтому осуществление в обучении сознательного и активного процесса учения формирует такое качество личности, как познавательная самостоятельность.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85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Реализация принципа сознательности, активности и самостоятельности </a:t>
            </a:r>
            <a:r>
              <a:rPr lang="ru-RU" dirty="0"/>
              <a:t>в обучении предполагает выполнение следующих условий:</a:t>
            </a:r>
          </a:p>
          <a:p>
            <a:pPr lvl="0"/>
            <a:r>
              <a:rPr lang="ru-RU" dirty="0"/>
              <a:t>соответствие познавательной деятельности учащихся закономерностям процесса учения;</a:t>
            </a:r>
          </a:p>
          <a:p>
            <a:pPr lvl="0"/>
            <a:r>
              <a:rPr lang="ru-RU" dirty="0"/>
              <a:t>познавательная активность учащихся в процессе учения;</a:t>
            </a:r>
          </a:p>
          <a:p>
            <a:pPr lvl="0"/>
            <a:r>
              <a:rPr lang="ru-RU" dirty="0"/>
              <a:t>осознание школьниками процесса учения;</a:t>
            </a:r>
          </a:p>
          <a:p>
            <a:pPr lvl="0"/>
            <a:r>
              <a:rPr lang="ru-RU" dirty="0"/>
              <a:t>владение учащимися методами умственной работы в процессе познания нового.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11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ru-RU" b="1" i="1" dirty="0"/>
              <a:t>Принцип прочного усвоения</a:t>
            </a:r>
            <a:r>
              <a:rPr lang="ru-RU" b="1" dirty="0"/>
              <a:t> </a:t>
            </a:r>
            <a:r>
              <a:rPr lang="ru-RU" dirty="0"/>
              <a:t>учащимися знаний, умений и навыков обусловливается как задачами школы, так и закономерностями самого обучения. Он заключается в том, что опираться на приобретенные знания, умения и навыки на последующих этапах обучения и пользоваться ими в жизни можно лишь тогда, когда они усвоены твердо, длительное время удерживаются в памяти. В процессе обучения учащиеся не только приобретают ЗУН, но и закрепляют и совершенствуют их.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7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639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Для реализации этого принципа </a:t>
            </a:r>
            <a:r>
              <a:rPr lang="ru-RU" dirty="0"/>
              <a:t>учитель должен:</a:t>
            </a:r>
          </a:p>
          <a:p>
            <a:pPr lvl="0"/>
            <a:r>
              <a:rPr lang="ru-RU" dirty="0"/>
              <a:t>умело организовать повторение пройденного материала;</a:t>
            </a:r>
          </a:p>
          <a:p>
            <a:pPr lvl="0"/>
            <a:r>
              <a:rPr lang="ru-RU" dirty="0"/>
              <a:t>осуществлять своевременный контроль знаний и умений учащихся, предупреждение и устранение пробелов  в знаниях учащихся;</a:t>
            </a:r>
          </a:p>
          <a:p>
            <a:pPr lvl="0"/>
            <a:r>
              <a:rPr lang="ru-RU" dirty="0"/>
              <a:t>обращать особое внимание на систематический характер предлагаемых учащимся задач и упражнений.</a:t>
            </a:r>
          </a:p>
          <a:p>
            <a:pPr marL="0" indent="0">
              <a:buNone/>
            </a:pPr>
            <a:r>
              <a:rPr lang="ru-RU" b="1" dirty="0"/>
              <a:t>Реализацию данного принципа </a:t>
            </a:r>
            <a:r>
              <a:rPr lang="ru-RU" dirty="0"/>
              <a:t>характеризуют следующие моменты:</a:t>
            </a:r>
          </a:p>
          <a:p>
            <a:pPr lvl="0"/>
            <a:r>
              <a:rPr lang="ru-RU" dirty="0"/>
              <a:t>если учащиеся излагают учебный материал ясно и кратко, подкрепляя теоретические упражнения примерами практически реализуемых моделей;</a:t>
            </a:r>
          </a:p>
          <a:p>
            <a:pPr lvl="0"/>
            <a:r>
              <a:rPr lang="ru-RU" dirty="0"/>
              <a:t>успешно выполняют различные виды самостоятельной работы;</a:t>
            </a:r>
          </a:p>
          <a:p>
            <a:pPr lvl="0"/>
            <a:r>
              <a:rPr lang="ru-RU" dirty="0"/>
              <a:t>умеют четко и быстро воспроизвести в памяти определения основных понятий, теорем, формул и т.п.;</a:t>
            </a:r>
          </a:p>
          <a:p>
            <a:pPr lvl="0"/>
            <a:r>
              <a:rPr lang="ru-RU" dirty="0"/>
              <a:t>умеют применять теорию к решению простейших задач.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6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Принцип систематичности и последовательности </a:t>
            </a:r>
            <a:r>
              <a:rPr lang="ru-RU" dirty="0"/>
              <a:t>в обучении обусловливается и логикой самих наук, изучаемых в школе, и особенностями познавательной и практической деятельности учащихся, протекающей в соответствии с закономерностями их умственного и физического развития. Этот принцип лежит в основе построения учебных программ, определяет систему работы учителя и деятельность учащихся в процессе обучения.</a:t>
            </a:r>
          </a:p>
          <a:p>
            <a:r>
              <a:rPr lang="ru-RU" i="1" dirty="0"/>
              <a:t>Систематичность</a:t>
            </a:r>
            <a:r>
              <a:rPr lang="ru-RU" dirty="0"/>
              <a:t> в обучении математике предполагает соблюдение определенного порядка в рассмотрении и изучении фактов и постепенное овладение основными понятиями и положениями школьного курса математики.</a:t>
            </a:r>
          </a:p>
          <a:p>
            <a:r>
              <a:rPr lang="ru-RU" i="1" dirty="0"/>
              <a:t>Последовательность</a:t>
            </a:r>
            <a:r>
              <a:rPr lang="ru-RU" dirty="0"/>
              <a:t> в обучении математике означает, что обучение идет от простого к сложному, от представлений к понятиям, от известного к неизвестному, от знания к умению, а от него – к навыку.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607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/>
          </a:bodyPr>
          <a:lstStyle/>
          <a:p>
            <a:r>
              <a:rPr lang="ru-RU" b="1" dirty="0"/>
              <a:t>Учитель реализует этот принцип</a:t>
            </a:r>
            <a:r>
              <a:rPr lang="ru-RU" dirty="0"/>
              <a:t>, если обучение математике представляет собой цепочку последовательных шагов, каждый из которых последовательно дополняет известные учащимся ЗУН разумной дозой новых ЗУН.</a:t>
            </a:r>
          </a:p>
          <a:p>
            <a:r>
              <a:rPr lang="ru-RU" b="1" dirty="0"/>
              <a:t>Успешная реализация этого принципа </a:t>
            </a:r>
            <a:r>
              <a:rPr lang="ru-RU" dirty="0"/>
              <a:t>во многом зависит от того, какое значение придается учителем </a:t>
            </a:r>
            <a:r>
              <a:rPr lang="ru-RU" dirty="0" err="1"/>
              <a:t>межпредметным</a:t>
            </a:r>
            <a:r>
              <a:rPr lang="ru-RU" dirty="0"/>
              <a:t> связям в обучении, как скоординированы требования к учащимся между преподавателями различных учебных предметов, соблюдается ли преемственность в изучении отдельных тем и учебных предметов.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31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/>
              <a:t>Предмет </a:t>
            </a:r>
            <a:r>
              <a:rPr lang="ru-RU" smtClean="0"/>
              <a:t>методики </a:t>
            </a:r>
            <a:r>
              <a:rPr lang="ru-RU" dirty="0"/>
              <a:t>обучения математике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2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/>
          </a:bodyPr>
          <a:lstStyle/>
          <a:p>
            <a:r>
              <a:rPr lang="ru-RU" b="1" i="1" dirty="0"/>
              <a:t>Принцип доступности</a:t>
            </a:r>
            <a:r>
              <a:rPr lang="ru-RU" b="1" dirty="0"/>
              <a:t> </a:t>
            </a:r>
            <a:r>
              <a:rPr lang="ru-RU" dirty="0"/>
              <a:t>в обучении вытекает из требований учета возрастных особенностей учащихся. Он требует, чтобы объем и содержание учебного материала были по силам учащихся, соответствовали уровню их умственного развития и имеющемуся запасу ЗУН.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Реализация </a:t>
            </a:r>
            <a:r>
              <a:rPr lang="ru-RU" b="1" dirty="0"/>
              <a:t>принципа доступности </a:t>
            </a:r>
            <a:r>
              <a:rPr lang="ru-RU" dirty="0"/>
              <a:t>предполагает выполнение следующих условий – дидактических правил:</a:t>
            </a:r>
          </a:p>
          <a:p>
            <a:pPr lvl="0"/>
            <a:r>
              <a:rPr lang="ru-RU" dirty="0"/>
              <a:t>следовать в обучении от простого к сложному;</a:t>
            </a:r>
          </a:p>
          <a:p>
            <a:pPr lvl="0"/>
            <a:r>
              <a:rPr lang="ru-RU" dirty="0"/>
              <a:t>от легкого к трудному;</a:t>
            </a:r>
          </a:p>
          <a:p>
            <a:pPr lvl="0"/>
            <a:r>
              <a:rPr lang="ru-RU" dirty="0"/>
              <a:t>от известного к неизвестному.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413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lnSpcReduction="10000"/>
          </a:bodyPr>
          <a:lstStyle/>
          <a:p>
            <a:r>
              <a:rPr lang="ru-RU" b="1" i="1" dirty="0"/>
              <a:t>Принцип дифференцированного (индивидуального) подхода</a:t>
            </a:r>
            <a:r>
              <a:rPr lang="ru-RU" b="1" dirty="0"/>
              <a:t> </a:t>
            </a:r>
            <a:r>
              <a:rPr lang="ru-RU" dirty="0"/>
              <a:t>к учащимся обусловливается особенностями индивидуального развития детей, типов высшей нервной деятельности, а также – стремлением наилучшим образом развивать творческие силы и способности учащихся.</a:t>
            </a:r>
          </a:p>
          <a:p>
            <a:r>
              <a:rPr lang="ru-RU" dirty="0"/>
              <a:t>Этот принцип предполагает оптимальное приспособление учебного материала и методов обучения к индивидуальным способностям каждого школьника. </a:t>
            </a:r>
          </a:p>
          <a:p>
            <a:r>
              <a:rPr lang="ru-RU" dirty="0"/>
              <a:t>Основным средством реализации принципа индивидуального подхода являются индивидуальные самостоятельные работы, предназначенные для учащихся.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89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Методика обучения математике –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z="2800" dirty="0" smtClean="0"/>
              <a:t>наука </a:t>
            </a:r>
            <a:r>
              <a:rPr lang="ru-RU" sz="2800" dirty="0"/>
              <a:t>о математике как учебном предмете и закономерностях процесса обучения математике учащихся различных возрастных групп. </a:t>
            </a:r>
          </a:p>
          <a:p>
            <a:pPr lvl="0"/>
            <a:r>
              <a:rPr lang="ru-RU" sz="2800" dirty="0"/>
              <a:t>раздел педагогики, исследующий закономерности обучения математике на определенном уровне ее развития в соответствии с целями обучения, поставленными обществом.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8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Цель методики обучения математике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исследование </a:t>
            </a:r>
            <a:r>
              <a:rPr lang="ru-RU" sz="3200" dirty="0"/>
              <a:t>основных компонентов системы обучения математике в школе - целей, содержания, методов, форм и средств - и связей между ними.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9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8448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400" i="1" dirty="0" smtClean="0"/>
              <a:t>Основные </a:t>
            </a:r>
            <a:r>
              <a:rPr lang="ru-RU" sz="4400" i="1" dirty="0"/>
              <a:t>задачи методики обучения математике: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определить </a:t>
            </a:r>
            <a:r>
              <a:rPr lang="ru-RU" dirty="0"/>
              <a:t>конкретные цели изучения математики и содержание учебного предмета средней школы;</a:t>
            </a:r>
          </a:p>
          <a:p>
            <a:pPr lvl="0"/>
            <a:r>
              <a:rPr lang="ru-RU" dirty="0"/>
              <a:t>разработать наиболее рациональные методы и организационные формы обучения, направленные на достижение поставленных целей;</a:t>
            </a:r>
          </a:p>
          <a:p>
            <a:pPr lvl="0"/>
            <a:r>
              <a:rPr lang="ru-RU" dirty="0"/>
              <a:t>рассмотреть необходимые средства обучения и разработать рекомендации по их применению в практике работы учителя.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8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i="1" dirty="0"/>
              <a:t>Составные части методики обучения математике: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97776"/>
          </a:xfrm>
        </p:spPr>
        <p:txBody>
          <a:bodyPr/>
          <a:lstStyle/>
          <a:p>
            <a:pPr lvl="0"/>
            <a:r>
              <a:rPr lang="ru-RU" sz="2800" dirty="0" smtClean="0"/>
              <a:t>Общая </a:t>
            </a:r>
            <a:r>
              <a:rPr lang="ru-RU" sz="2800" dirty="0"/>
              <a:t>методика (вопросы общих теоретических основ);</a:t>
            </a:r>
          </a:p>
          <a:p>
            <a:pPr lvl="0"/>
            <a:r>
              <a:rPr lang="ru-RU" sz="2800" dirty="0"/>
              <a:t>Частная методика (вопросы изучения отдельных разделов).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2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ru-RU" sz="2800" i="1" dirty="0"/>
              <a:t>Общая методика</a:t>
            </a:r>
            <a:r>
              <a:rPr lang="ru-RU" sz="2800" b="1" dirty="0"/>
              <a:t> –</a:t>
            </a:r>
            <a:r>
              <a:rPr lang="ru-RU" sz="2800" dirty="0"/>
              <a:t> конкретизация дидактики с учетом специфики математики как учебного предмета. Общая методика вырабатывает на психолого-педагогической основе общие методические идеи, положения, рекомендации. </a:t>
            </a:r>
          </a:p>
          <a:p>
            <a:r>
              <a:rPr lang="ru-RU" sz="2800" i="1" dirty="0"/>
              <a:t>Частная методика</a:t>
            </a:r>
            <a:r>
              <a:rPr lang="ru-RU" sz="2800" dirty="0"/>
              <a:t> – применение общей методики к изучению конкретных тем школьного курса математики.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7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/>
              <a:t>Актуальные проблемы методики обучения математике: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стандартизация </a:t>
            </a:r>
            <a:r>
              <a:rPr lang="ru-RU" dirty="0"/>
              <a:t>образования;</a:t>
            </a:r>
          </a:p>
          <a:p>
            <a:pPr lvl="0"/>
            <a:r>
              <a:rPr lang="ru-RU" dirty="0"/>
              <a:t>дифференциация содержания образования;</a:t>
            </a:r>
          </a:p>
          <a:p>
            <a:pPr lvl="0"/>
            <a:r>
              <a:rPr lang="ru-RU" dirty="0"/>
              <a:t>методическое обеспечение преподавания математики в связи с постоянным обновлением содержания школьного математического образования;</a:t>
            </a:r>
          </a:p>
          <a:p>
            <a:pPr lvl="0"/>
            <a:r>
              <a:rPr lang="ru-RU" dirty="0"/>
              <a:t>нарушение </a:t>
            </a:r>
            <a:r>
              <a:rPr lang="ru-RU" dirty="0" err="1"/>
              <a:t>межпредметных</a:t>
            </a:r>
            <a:r>
              <a:rPr lang="ru-RU" dirty="0"/>
              <a:t> связей;</a:t>
            </a:r>
          </a:p>
          <a:p>
            <a:pPr lvl="0"/>
            <a:r>
              <a:rPr lang="ru-RU" dirty="0"/>
              <a:t>контроль и оценка знаний учащихся при обучении математике;</a:t>
            </a:r>
          </a:p>
          <a:p>
            <a:pPr lvl="0"/>
            <a:r>
              <a:rPr lang="ru-RU" dirty="0"/>
              <a:t>кадровое обеспечение учебного процесса;</a:t>
            </a:r>
          </a:p>
          <a:p>
            <a:pPr lvl="0"/>
            <a:r>
              <a:rPr lang="ru-RU" dirty="0"/>
              <a:t>региональные особенности математического образования и др.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9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1588</Words>
  <Application>Microsoft Office PowerPoint</Application>
  <PresentationFormat>Экран (4:3)</PresentationFormat>
  <Paragraphs>120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Calibri</vt:lpstr>
      <vt:lpstr>Constantia</vt:lpstr>
      <vt:lpstr>Wingdings 2</vt:lpstr>
      <vt:lpstr>Поток</vt:lpstr>
      <vt:lpstr>методика обучения математике</vt:lpstr>
      <vt:lpstr>Основная литература</vt:lpstr>
      <vt:lpstr>Предмет методики обучения математике</vt:lpstr>
      <vt:lpstr> Методика обучения математике – </vt:lpstr>
      <vt:lpstr>Цель методики обучения математике </vt:lpstr>
      <vt:lpstr>          Основные задачи методики обучения математике: </vt:lpstr>
      <vt:lpstr>Составные части методики обучения математике: </vt:lpstr>
      <vt:lpstr>Презентация PowerPoint</vt:lpstr>
      <vt:lpstr>Актуальные проблемы методики обучения математике: </vt:lpstr>
      <vt:lpstr>Цели обучения математике в средней школе </vt:lpstr>
      <vt:lpstr>Основные цели школьного математического образования: </vt:lpstr>
      <vt:lpstr>Цели обучения математике: </vt:lpstr>
      <vt:lpstr>Общеобразовательные цели: </vt:lpstr>
      <vt:lpstr>Воспитательные цели:  </vt:lpstr>
      <vt:lpstr>Развивающие цели: </vt:lpstr>
      <vt:lpstr> </vt:lpstr>
      <vt:lpstr>Дидактические принципы обучения математике </vt:lpstr>
      <vt:lpstr>: Система дидактических принципов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методика обучения математике</dc:title>
  <dc:creator>User</dc:creator>
  <cp:lastModifiedBy>Konstantin</cp:lastModifiedBy>
  <cp:revision>6</cp:revision>
  <dcterms:created xsi:type="dcterms:W3CDTF">2012-01-09T19:03:24Z</dcterms:created>
  <dcterms:modified xsi:type="dcterms:W3CDTF">2019-02-04T08:38:31Z</dcterms:modified>
</cp:coreProperties>
</file>