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47A41-52CF-4BCB-9C00-295682537BCF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A36D4-F189-43FE-B952-EF2502B56A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310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3D7FC-2CB3-43DF-91B3-E7874AAD22DF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154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154628" name="スライド番号プレースホルダー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44563" eaLnBrk="1" hangingPunct="1">
              <a:spcBef>
                <a:spcPct val="0"/>
              </a:spcBef>
            </a:pPr>
            <a:fld id="{A6CEB2F9-0F69-453C-896A-03BE8CFB141E}" type="slidenum">
              <a:rPr lang="en-US" altLang="ja-JP" sz="1200" b="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rPr>
              <a:pPr algn="r" defTabSz="944563" eaLnBrk="1" hangingPunct="1">
                <a:spcBef>
                  <a:spcPct val="0"/>
                </a:spcBef>
              </a:pPr>
              <a:t>4</a:t>
            </a:fld>
            <a:endParaRPr lang="en-US" altLang="ja-JP" sz="1200" b="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C09F9F-9B1F-4C34-89E5-2199DDCB8798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7DEF262-FEDD-449C-878E-4B217274C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14.png"/><Relationship Id="rId4" Type="http://schemas.openxmlformats.org/officeDocument/2006/relationships/image" Target="../media/image5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3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avangard-semi.ru/img/jsm7800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93096"/>
            <a:ext cx="2952328" cy="23777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6172200" cy="189436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резиновых смесей методом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электронной микроскопии. Каучуки.</a:t>
            </a:r>
          </a:p>
        </p:txBody>
      </p:sp>
      <p:pic>
        <p:nvPicPr>
          <p:cNvPr id="5" name="Picture 2" descr="C:\Users\PC\Desktop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836712"/>
            <a:ext cx="2088232" cy="1835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3" descr="http://fan-5.ru/better/images/430306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437112"/>
            <a:ext cx="309231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ФИЗИЧЕСКИЕ ОСНОВЫ РАСТРОВОЙ ЭЛЕКТРОННОЙ МИКРОСКОПИИ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4752528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Принцип действия основан на использовании эффектов, возникающих при облучении поверхности объектов тонко сфокусированным пучком электронов – зондом. в результате взаимодействия электронов 1 с образцом (веществом) 2 генерируются различные сигналы. Основными из них являются поток электронов: отраженных 3, вторичных 4,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-электронов 5, поглощенных 6, прошедших через образец 7, а также излучений: катодолюминесцентного 8 и рентгеновского 9.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Lens1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556792"/>
            <a:ext cx="2253114" cy="2830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PC\Desktop\Рисунок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 descr="http://fan-5.ru/better/images/430306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56992"/>
            <a:ext cx="3452107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4474840" cy="2664296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Области генерации: 1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Оже-электронов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 – вторичных электронов, 3 – отраженных электронов, 4 – характеристического рентгеновского излучения, 5 – тормозного рентгеновского излучения, 6 – флуоресценции</a:t>
            </a:r>
          </a:p>
          <a:p>
            <a:endParaRPr lang="ru-RU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844824"/>
            <a:ext cx="3456384" cy="180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5364088" y="3999015"/>
            <a:ext cx="1368203" cy="798137"/>
            <a:chOff x="3035" y="1785"/>
            <a:chExt cx="1920" cy="766"/>
          </a:xfrm>
        </p:grpSpPr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3128" y="1876"/>
              <a:ext cx="1737" cy="675"/>
            </a:xfrm>
            <a:custGeom>
              <a:avLst/>
              <a:gdLst/>
              <a:ahLst/>
              <a:cxnLst>
                <a:cxn ang="0">
                  <a:pos x="0" y="658"/>
                </a:cxn>
                <a:cxn ang="0">
                  <a:pos x="257" y="579"/>
                </a:cxn>
                <a:cxn ang="0">
                  <a:pos x="540" y="83"/>
                </a:cxn>
                <a:cxn ang="0">
                  <a:pos x="1196" y="83"/>
                </a:cxn>
                <a:cxn ang="0">
                  <a:pos x="1492" y="395"/>
                </a:cxn>
                <a:cxn ang="0">
                  <a:pos x="1559" y="597"/>
                </a:cxn>
                <a:cxn ang="0">
                  <a:pos x="1737" y="658"/>
                </a:cxn>
              </a:cxnLst>
              <a:rect l="0" t="0" r="r" b="b"/>
              <a:pathLst>
                <a:path w="1737" h="675">
                  <a:moveTo>
                    <a:pt x="0" y="658"/>
                  </a:moveTo>
                  <a:cubicBezTo>
                    <a:pt x="43" y="645"/>
                    <a:pt x="167" y="675"/>
                    <a:pt x="257" y="579"/>
                  </a:cubicBezTo>
                  <a:cubicBezTo>
                    <a:pt x="347" y="483"/>
                    <a:pt x="384" y="166"/>
                    <a:pt x="540" y="83"/>
                  </a:cubicBezTo>
                  <a:cubicBezTo>
                    <a:pt x="696" y="0"/>
                    <a:pt x="1037" y="31"/>
                    <a:pt x="1196" y="83"/>
                  </a:cubicBezTo>
                  <a:cubicBezTo>
                    <a:pt x="1355" y="135"/>
                    <a:pt x="1432" y="309"/>
                    <a:pt x="1492" y="395"/>
                  </a:cubicBezTo>
                  <a:cubicBezTo>
                    <a:pt x="1552" y="481"/>
                    <a:pt x="1518" y="553"/>
                    <a:pt x="1559" y="597"/>
                  </a:cubicBezTo>
                  <a:cubicBezTo>
                    <a:pt x="1600" y="641"/>
                    <a:pt x="1700" y="645"/>
                    <a:pt x="1737" y="65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3314" y="1976"/>
              <a:ext cx="1427" cy="567"/>
            </a:xfrm>
            <a:custGeom>
              <a:avLst/>
              <a:gdLst/>
              <a:ahLst/>
              <a:cxnLst>
                <a:cxn ang="0">
                  <a:pos x="0" y="567"/>
                </a:cxn>
                <a:cxn ang="0">
                  <a:pos x="195" y="479"/>
                </a:cxn>
                <a:cxn ang="0">
                  <a:pos x="394" y="68"/>
                </a:cxn>
                <a:cxn ang="0">
                  <a:pos x="969" y="68"/>
                </a:cxn>
                <a:cxn ang="0">
                  <a:pos x="1228" y="341"/>
                </a:cxn>
                <a:cxn ang="0">
                  <a:pos x="1286" y="518"/>
                </a:cxn>
                <a:cxn ang="0">
                  <a:pos x="1427" y="567"/>
                </a:cxn>
              </a:cxnLst>
              <a:rect l="0" t="0" r="r" b="b"/>
              <a:pathLst>
                <a:path w="1427" h="567">
                  <a:moveTo>
                    <a:pt x="0" y="567"/>
                  </a:moveTo>
                  <a:cubicBezTo>
                    <a:pt x="33" y="552"/>
                    <a:pt x="129" y="562"/>
                    <a:pt x="195" y="479"/>
                  </a:cubicBezTo>
                  <a:cubicBezTo>
                    <a:pt x="261" y="396"/>
                    <a:pt x="265" y="136"/>
                    <a:pt x="394" y="68"/>
                  </a:cubicBezTo>
                  <a:cubicBezTo>
                    <a:pt x="523" y="0"/>
                    <a:pt x="829" y="23"/>
                    <a:pt x="969" y="68"/>
                  </a:cubicBezTo>
                  <a:cubicBezTo>
                    <a:pt x="1108" y="114"/>
                    <a:pt x="1175" y="266"/>
                    <a:pt x="1228" y="341"/>
                  </a:cubicBezTo>
                  <a:cubicBezTo>
                    <a:pt x="1280" y="417"/>
                    <a:pt x="1253" y="480"/>
                    <a:pt x="1286" y="518"/>
                  </a:cubicBezTo>
                  <a:cubicBezTo>
                    <a:pt x="1319" y="556"/>
                    <a:pt x="1398" y="557"/>
                    <a:pt x="1427" y="56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3035" y="1785"/>
              <a:ext cx="1920" cy="765"/>
            </a:xfrm>
            <a:custGeom>
              <a:avLst/>
              <a:gdLst/>
              <a:ahLst/>
              <a:cxnLst>
                <a:cxn ang="0">
                  <a:pos x="0" y="681"/>
                </a:cxn>
                <a:cxn ang="0">
                  <a:pos x="195" y="610"/>
                </a:cxn>
                <a:cxn ang="0">
                  <a:pos x="452" y="87"/>
                </a:cxn>
                <a:cxn ang="0">
                  <a:pos x="1108" y="87"/>
                </a:cxn>
                <a:cxn ang="0">
                  <a:pos x="1404" y="399"/>
                </a:cxn>
                <a:cxn ang="0">
                  <a:pos x="1471" y="601"/>
                </a:cxn>
                <a:cxn ang="0">
                  <a:pos x="1644" y="687"/>
                </a:cxn>
              </a:cxnLst>
              <a:rect l="0" t="0" r="r" b="b"/>
              <a:pathLst>
                <a:path w="1644" h="709">
                  <a:moveTo>
                    <a:pt x="0" y="681"/>
                  </a:moveTo>
                  <a:cubicBezTo>
                    <a:pt x="32" y="669"/>
                    <a:pt x="120" y="709"/>
                    <a:pt x="195" y="610"/>
                  </a:cubicBezTo>
                  <a:cubicBezTo>
                    <a:pt x="270" y="511"/>
                    <a:pt x="300" y="174"/>
                    <a:pt x="452" y="87"/>
                  </a:cubicBezTo>
                  <a:cubicBezTo>
                    <a:pt x="604" y="0"/>
                    <a:pt x="949" y="35"/>
                    <a:pt x="1108" y="87"/>
                  </a:cubicBezTo>
                  <a:cubicBezTo>
                    <a:pt x="1267" y="139"/>
                    <a:pt x="1344" y="313"/>
                    <a:pt x="1404" y="399"/>
                  </a:cubicBezTo>
                  <a:cubicBezTo>
                    <a:pt x="1464" y="485"/>
                    <a:pt x="1431" y="553"/>
                    <a:pt x="1471" y="601"/>
                  </a:cubicBezTo>
                  <a:cubicBezTo>
                    <a:pt x="1511" y="649"/>
                    <a:pt x="1608" y="669"/>
                    <a:pt x="1644" y="68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7" name="Group 66"/>
            <p:cNvGrpSpPr>
              <a:grpSpLocks/>
            </p:cNvGrpSpPr>
            <p:nvPr/>
          </p:nvGrpSpPr>
          <p:grpSpPr bwMode="auto">
            <a:xfrm>
              <a:off x="3577" y="2029"/>
              <a:ext cx="942" cy="516"/>
              <a:chOff x="3577" y="2029"/>
              <a:chExt cx="942" cy="516"/>
            </a:xfrm>
          </p:grpSpPr>
          <p:sp>
            <p:nvSpPr>
              <p:cNvPr id="18" name="Freeform 52" descr="25%"/>
              <p:cNvSpPr>
                <a:spLocks/>
              </p:cNvSpPr>
              <p:nvPr/>
            </p:nvSpPr>
            <p:spPr bwMode="auto">
              <a:xfrm>
                <a:off x="3577" y="2029"/>
                <a:ext cx="887" cy="516"/>
              </a:xfrm>
              <a:custGeom>
                <a:avLst/>
                <a:gdLst/>
                <a:ahLst/>
                <a:cxnLst>
                  <a:cxn ang="0">
                    <a:pos x="198" y="100"/>
                  </a:cxn>
                  <a:cxn ang="0">
                    <a:pos x="641" y="56"/>
                  </a:cxn>
                  <a:cxn ang="0">
                    <a:pos x="836" y="198"/>
                  </a:cxn>
                  <a:cxn ang="0">
                    <a:pos x="868" y="354"/>
                  </a:cxn>
                  <a:cxn ang="0">
                    <a:pos x="733" y="470"/>
                  </a:cxn>
                  <a:cxn ang="0">
                    <a:pos x="109" y="393"/>
                  </a:cxn>
                  <a:cxn ang="0">
                    <a:pos x="198" y="100"/>
                  </a:cxn>
                </a:cxnLst>
                <a:rect l="0" t="0" r="r" b="b"/>
                <a:pathLst>
                  <a:path w="887" h="516">
                    <a:moveTo>
                      <a:pt x="198" y="100"/>
                    </a:moveTo>
                    <a:cubicBezTo>
                      <a:pt x="365" y="106"/>
                      <a:pt x="487" y="0"/>
                      <a:pt x="641" y="56"/>
                    </a:cubicBezTo>
                    <a:cubicBezTo>
                      <a:pt x="710" y="80"/>
                      <a:pt x="836" y="198"/>
                      <a:pt x="836" y="198"/>
                    </a:cubicBezTo>
                    <a:cubicBezTo>
                      <a:pt x="864" y="233"/>
                      <a:pt x="852" y="313"/>
                      <a:pt x="868" y="354"/>
                    </a:cubicBezTo>
                    <a:cubicBezTo>
                      <a:pt x="887" y="406"/>
                      <a:pt x="733" y="470"/>
                      <a:pt x="733" y="470"/>
                    </a:cubicBezTo>
                    <a:cubicBezTo>
                      <a:pt x="343" y="457"/>
                      <a:pt x="334" y="516"/>
                      <a:pt x="109" y="393"/>
                    </a:cubicBezTo>
                    <a:cubicBezTo>
                      <a:pt x="0" y="335"/>
                      <a:pt x="118" y="139"/>
                      <a:pt x="198" y="100"/>
                    </a:cubicBezTo>
                    <a:close/>
                  </a:path>
                </a:pathLst>
              </a:custGeom>
              <a:pattFill prst="pct25">
                <a:fgClr>
                  <a:srgbClr val="D60093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Text Box 65"/>
              <p:cNvSpPr txBox="1">
                <a:spLocks noChangeArrowheads="1"/>
              </p:cNvSpPr>
              <p:nvPr/>
            </p:nvSpPr>
            <p:spPr bwMode="auto">
              <a:xfrm>
                <a:off x="3744" y="2208"/>
                <a:ext cx="775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1000" dirty="0">
                    <a:latin typeface="Times New Roman" pitchFamily="18" charset="0"/>
                  </a:rPr>
                  <a:t>charged</a:t>
                </a:r>
              </a:p>
            </p:txBody>
          </p:sp>
        </p:grpSp>
      </p:grpSp>
      <p:grpSp>
        <p:nvGrpSpPr>
          <p:cNvPr id="20" name="Group 64"/>
          <p:cNvGrpSpPr>
            <a:grpSpLocks/>
          </p:cNvGrpSpPr>
          <p:nvPr/>
        </p:nvGrpSpPr>
        <p:grpSpPr bwMode="auto">
          <a:xfrm>
            <a:off x="5319216" y="3966592"/>
            <a:ext cx="2997200" cy="1676400"/>
            <a:chOff x="1056" y="2544"/>
            <a:chExt cx="1888" cy="1056"/>
          </a:xfrm>
        </p:grpSpPr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1056" y="2544"/>
              <a:ext cx="1888" cy="10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1056" y="2544"/>
              <a:ext cx="1888" cy="9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3" name="Freeform 22"/>
          <p:cNvSpPr>
            <a:spLocks/>
          </p:cNvSpPr>
          <p:nvPr/>
        </p:nvSpPr>
        <p:spPr bwMode="auto">
          <a:xfrm>
            <a:off x="6012160" y="4005064"/>
            <a:ext cx="1546870" cy="1571625"/>
          </a:xfrm>
          <a:custGeom>
            <a:avLst/>
            <a:gdLst/>
            <a:ahLst/>
            <a:cxnLst>
              <a:cxn ang="0">
                <a:pos x="1431" y="846"/>
              </a:cxn>
              <a:cxn ang="0">
                <a:pos x="1174" y="288"/>
              </a:cxn>
              <a:cxn ang="0">
                <a:pos x="702" y="1"/>
              </a:cxn>
              <a:cxn ang="0">
                <a:pos x="243" y="279"/>
              </a:cxn>
              <a:cxn ang="0">
                <a:pos x="4" y="837"/>
              </a:cxn>
              <a:cxn ang="0">
                <a:pos x="217" y="1298"/>
              </a:cxn>
              <a:cxn ang="0">
                <a:pos x="695" y="1484"/>
              </a:cxn>
              <a:cxn ang="0">
                <a:pos x="1226" y="1298"/>
              </a:cxn>
              <a:cxn ang="0">
                <a:pos x="1431" y="846"/>
              </a:cxn>
            </a:cxnLst>
            <a:rect l="0" t="0" r="r" b="b"/>
            <a:pathLst>
              <a:path w="1440" h="1484">
                <a:moveTo>
                  <a:pt x="1431" y="846"/>
                </a:moveTo>
                <a:cubicBezTo>
                  <a:pt x="1422" y="678"/>
                  <a:pt x="1295" y="429"/>
                  <a:pt x="1174" y="288"/>
                </a:cubicBezTo>
                <a:cubicBezTo>
                  <a:pt x="1053" y="147"/>
                  <a:pt x="857" y="2"/>
                  <a:pt x="702" y="1"/>
                </a:cubicBezTo>
                <a:cubicBezTo>
                  <a:pt x="547" y="0"/>
                  <a:pt x="359" y="140"/>
                  <a:pt x="243" y="279"/>
                </a:cubicBezTo>
                <a:cubicBezTo>
                  <a:pt x="127" y="418"/>
                  <a:pt x="8" y="667"/>
                  <a:pt x="4" y="837"/>
                </a:cubicBezTo>
                <a:cubicBezTo>
                  <a:pt x="0" y="1007"/>
                  <a:pt x="102" y="1190"/>
                  <a:pt x="217" y="1298"/>
                </a:cubicBezTo>
                <a:cubicBezTo>
                  <a:pt x="332" y="1406"/>
                  <a:pt x="527" y="1484"/>
                  <a:pt x="695" y="1484"/>
                </a:cubicBezTo>
                <a:cubicBezTo>
                  <a:pt x="863" y="1484"/>
                  <a:pt x="1103" y="1404"/>
                  <a:pt x="1226" y="1298"/>
                </a:cubicBezTo>
                <a:cubicBezTo>
                  <a:pt x="1349" y="1192"/>
                  <a:pt x="1440" y="1014"/>
                  <a:pt x="1431" y="846"/>
                </a:cubicBezTo>
                <a:close/>
              </a:path>
            </a:pathLst>
          </a:custGeom>
          <a:solidFill>
            <a:srgbClr val="FF99CC">
              <a:alpha val="50000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4" name="Freeform 40"/>
          <p:cNvSpPr>
            <a:spLocks/>
          </p:cNvSpPr>
          <p:nvPr/>
        </p:nvSpPr>
        <p:spPr bwMode="auto">
          <a:xfrm flipH="1">
            <a:off x="6084168" y="3791390"/>
            <a:ext cx="693440" cy="310710"/>
          </a:xfrm>
          <a:custGeom>
            <a:avLst/>
            <a:gdLst/>
            <a:ahLst/>
            <a:cxnLst>
              <a:cxn ang="0">
                <a:pos x="0" y="1404"/>
              </a:cxn>
              <a:cxn ang="0">
                <a:pos x="2218" y="0"/>
              </a:cxn>
            </a:cxnLst>
            <a:rect l="0" t="0" r="r" b="b"/>
            <a:pathLst>
              <a:path w="2218" h="1404">
                <a:moveTo>
                  <a:pt x="0" y="1404"/>
                </a:moveTo>
                <a:lnTo>
                  <a:pt x="2218" y="0"/>
                </a:lnTo>
              </a:path>
            </a:pathLst>
          </a:custGeom>
          <a:noFill/>
          <a:ln w="57150" cmpd="sng">
            <a:solidFill>
              <a:srgbClr val="0000CC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" name="Freeform 41"/>
          <p:cNvSpPr>
            <a:spLocks/>
          </p:cNvSpPr>
          <p:nvPr/>
        </p:nvSpPr>
        <p:spPr bwMode="auto">
          <a:xfrm>
            <a:off x="6777608" y="3789040"/>
            <a:ext cx="763937" cy="313060"/>
          </a:xfrm>
          <a:custGeom>
            <a:avLst/>
            <a:gdLst/>
            <a:ahLst/>
            <a:cxnLst>
              <a:cxn ang="0">
                <a:pos x="0" y="1404"/>
              </a:cxn>
              <a:cxn ang="0">
                <a:pos x="2218" y="0"/>
              </a:cxn>
            </a:cxnLst>
            <a:rect l="0" t="0" r="r" b="b"/>
            <a:pathLst>
              <a:path w="2218" h="1404">
                <a:moveTo>
                  <a:pt x="0" y="1404"/>
                </a:moveTo>
                <a:lnTo>
                  <a:pt x="2218" y="0"/>
                </a:lnTo>
              </a:path>
            </a:pathLst>
          </a:custGeom>
          <a:noFill/>
          <a:ln w="57150" cmpd="sng">
            <a:solidFill>
              <a:srgbClr val="0000CC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 flipV="1">
            <a:off x="6777608" y="1628800"/>
            <a:ext cx="170656" cy="3315320"/>
          </a:xfrm>
          <a:prstGeom prst="line">
            <a:avLst/>
          </a:prstGeom>
          <a:noFill/>
          <a:ln w="57150">
            <a:solidFill>
              <a:srgbClr val="FFC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H="1" flipV="1">
            <a:off x="6660232" y="1628800"/>
            <a:ext cx="117376" cy="3315320"/>
          </a:xfrm>
          <a:prstGeom prst="line">
            <a:avLst/>
          </a:prstGeom>
          <a:noFill/>
          <a:ln w="57150">
            <a:solidFill>
              <a:srgbClr val="FFC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Freeform 23"/>
          <p:cNvSpPr>
            <a:spLocks/>
          </p:cNvSpPr>
          <p:nvPr/>
        </p:nvSpPr>
        <p:spPr bwMode="auto">
          <a:xfrm flipH="1">
            <a:off x="5652120" y="4653136"/>
            <a:ext cx="1125488" cy="303684"/>
          </a:xfrm>
          <a:custGeom>
            <a:avLst/>
            <a:gdLst/>
            <a:ahLst/>
            <a:cxnLst>
              <a:cxn ang="0">
                <a:pos x="0" y="1404"/>
              </a:cxn>
              <a:cxn ang="0">
                <a:pos x="2218" y="0"/>
              </a:cxn>
            </a:cxnLst>
            <a:rect l="0" t="0" r="r" b="b"/>
            <a:pathLst>
              <a:path w="2218" h="1404">
                <a:moveTo>
                  <a:pt x="0" y="1404"/>
                </a:moveTo>
                <a:lnTo>
                  <a:pt x="2218" y="0"/>
                </a:lnTo>
              </a:path>
            </a:pathLst>
          </a:custGeom>
          <a:noFill/>
          <a:ln w="57150" cmpd="sng">
            <a:solidFill>
              <a:srgbClr val="0000CC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Freeform 25"/>
          <p:cNvSpPr>
            <a:spLocks/>
          </p:cNvSpPr>
          <p:nvPr/>
        </p:nvSpPr>
        <p:spPr bwMode="auto">
          <a:xfrm>
            <a:off x="6777608" y="4653136"/>
            <a:ext cx="1106760" cy="303684"/>
          </a:xfrm>
          <a:custGeom>
            <a:avLst/>
            <a:gdLst/>
            <a:ahLst/>
            <a:cxnLst>
              <a:cxn ang="0">
                <a:pos x="0" y="1404"/>
              </a:cxn>
              <a:cxn ang="0">
                <a:pos x="2218" y="0"/>
              </a:cxn>
            </a:cxnLst>
            <a:rect l="0" t="0" r="r" b="b"/>
            <a:pathLst>
              <a:path w="2218" h="1404">
                <a:moveTo>
                  <a:pt x="0" y="1404"/>
                </a:moveTo>
                <a:lnTo>
                  <a:pt x="2218" y="0"/>
                </a:lnTo>
              </a:path>
            </a:pathLst>
          </a:custGeom>
          <a:noFill/>
          <a:ln w="57150" cmpd="sng">
            <a:solidFill>
              <a:srgbClr val="0000CC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72"/>
          <p:cNvSpPr>
            <a:spLocks noChangeShapeType="1"/>
          </p:cNvSpPr>
          <p:nvPr/>
        </p:nvSpPr>
        <p:spPr bwMode="auto">
          <a:xfrm>
            <a:off x="6804248" y="3429000"/>
            <a:ext cx="0" cy="97383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Freeform 41"/>
          <p:cNvSpPr>
            <a:spLocks/>
          </p:cNvSpPr>
          <p:nvPr/>
        </p:nvSpPr>
        <p:spPr bwMode="auto">
          <a:xfrm>
            <a:off x="6876256" y="3861048"/>
            <a:ext cx="936104" cy="241052"/>
          </a:xfrm>
          <a:custGeom>
            <a:avLst/>
            <a:gdLst/>
            <a:ahLst/>
            <a:cxnLst>
              <a:cxn ang="0">
                <a:pos x="0" y="1404"/>
              </a:cxn>
              <a:cxn ang="0">
                <a:pos x="2218" y="0"/>
              </a:cxn>
            </a:cxnLst>
            <a:rect l="0" t="0" r="r" b="b"/>
            <a:pathLst>
              <a:path w="2218" h="1404">
                <a:moveTo>
                  <a:pt x="0" y="1404"/>
                </a:moveTo>
                <a:lnTo>
                  <a:pt x="2218" y="0"/>
                </a:lnTo>
              </a:path>
            </a:pathLst>
          </a:custGeom>
          <a:noFill/>
          <a:ln w="57150" cmpd="sng">
            <a:solidFill>
              <a:srgbClr val="0000CC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32" name="Picture 21" descr="Lens_5_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93185" y="3429000"/>
            <a:ext cx="10191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1" descr="Lens_5_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5073" y="3429000"/>
            <a:ext cx="10191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5" descr="Lens_5_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3501008"/>
            <a:ext cx="1080120" cy="51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 descr="C:\Users\PC\Desktop\Рисунок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  <p:sp>
        <p:nvSpPr>
          <p:cNvPr id="37" name="Заголовок 1"/>
          <p:cNvSpPr txBox="1">
            <a:spLocks/>
          </p:cNvSpPr>
          <p:nvPr/>
        </p:nvSpPr>
        <p:spPr>
          <a:xfrm>
            <a:off x="1259632" y="18864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ФИЗИЧЕСКИЕ ОСНОВЫ РАСТРОВОЙ ЭЛЕКТРОННОЙ МИКРОСКОПИИ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2" name="Picture 22" descr="Lens4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6150" y="2208213"/>
            <a:ext cx="22383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22" name="Picture 2" descr="Lens1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1268760"/>
            <a:ext cx="4201738" cy="527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492D9D46-5B2C-4355-9A0B-A5E22BCE1B54}" type="slidenum">
              <a:rPr lang="en-US" altLang="ja-JP"/>
              <a:pPr>
                <a:defRPr/>
              </a:pPr>
              <a:t>4</a:t>
            </a:fld>
            <a:endParaRPr lang="en-US" altLang="ja-JP"/>
          </a:p>
        </p:txBody>
      </p:sp>
      <p:pic>
        <p:nvPicPr>
          <p:cNvPr id="184324" name="Picture 4" descr="Lens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7144" y="1244073"/>
            <a:ext cx="45719" cy="493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25" name="Picture 5" descr="Lens_2_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3463" y="5737225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6" name="Arc 6"/>
          <p:cNvSpPr>
            <a:spLocks/>
          </p:cNvSpPr>
          <p:nvPr/>
        </p:nvSpPr>
        <p:spPr bwMode="auto">
          <a:xfrm rot="10800000" flipV="1">
            <a:off x="3825875" y="6107113"/>
            <a:ext cx="557213" cy="307975"/>
          </a:xfrm>
          <a:custGeom>
            <a:avLst/>
            <a:gdLst>
              <a:gd name="T0" fmla="*/ 0 w 20525"/>
              <a:gd name="T1" fmla="*/ 0 h 21600"/>
              <a:gd name="T2" fmla="*/ 557213 w 20525"/>
              <a:gd name="T3" fmla="*/ 212018 h 21600"/>
              <a:gd name="T4" fmla="*/ 0 w 20525"/>
              <a:gd name="T5" fmla="*/ 307975 h 21600"/>
              <a:gd name="T6" fmla="*/ 0 60000 65536"/>
              <a:gd name="T7" fmla="*/ 0 60000 65536"/>
              <a:gd name="T8" fmla="*/ 0 60000 65536"/>
              <a:gd name="T9" fmla="*/ 0 w 20525"/>
              <a:gd name="T10" fmla="*/ 0 h 21600"/>
              <a:gd name="T11" fmla="*/ 20525 w 2052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25" h="21600" fill="none" extrusionOk="0">
                <a:moveTo>
                  <a:pt x="-1" y="0"/>
                </a:moveTo>
                <a:cubicBezTo>
                  <a:pt x="9336" y="0"/>
                  <a:pt x="17615" y="5998"/>
                  <a:pt x="20524" y="14870"/>
                </a:cubicBezTo>
              </a:path>
              <a:path w="20525" h="21600" stroke="0" extrusionOk="0">
                <a:moveTo>
                  <a:pt x="-1" y="0"/>
                </a:moveTo>
                <a:cubicBezTo>
                  <a:pt x="9336" y="0"/>
                  <a:pt x="17615" y="5998"/>
                  <a:pt x="20524" y="1487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505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pic>
        <p:nvPicPr>
          <p:cNvPr id="184341" name="Picture 21" descr="Lens_5_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98900" y="5403850"/>
            <a:ext cx="10191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5" name="Picture 25" descr="Lens_5_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40200" y="5614988"/>
            <a:ext cx="17526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716016" y="4797152"/>
            <a:ext cx="4076700" cy="935925"/>
            <a:chOff x="3011" y="2696"/>
            <a:chExt cx="2568" cy="577"/>
          </a:xfrm>
        </p:grpSpPr>
        <p:pic>
          <p:nvPicPr>
            <p:cNvPr id="153627" name="Picture 35" descr="waku_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011" y="2696"/>
              <a:ext cx="254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56" name="Text Box 36"/>
            <p:cNvSpPr txBox="1">
              <a:spLocks noChangeArrowheads="1"/>
            </p:cNvSpPr>
            <p:nvPr/>
          </p:nvSpPr>
          <p:spPr bwMode="auto">
            <a:xfrm>
              <a:off x="4236" y="2699"/>
              <a:ext cx="864" cy="3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A3200"/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altLang="ja-JP" sz="2600" dirty="0" smtClean="0">
                  <a:solidFill>
                    <a:schemeClr val="bg1"/>
                  </a:solidFill>
                  <a:latin typeface="+mn-lt"/>
                  <a:cs typeface="ＭＳ Ｐゴシック" pitchFamily="50" charset="-128"/>
                </a:rPr>
                <a:t>BED-C</a:t>
              </a:r>
              <a:endParaRPr lang="en-US" altLang="ja-JP" sz="2600" dirty="0">
                <a:solidFill>
                  <a:schemeClr val="bg1"/>
                </a:solidFill>
                <a:latin typeface="+mn-lt"/>
                <a:cs typeface="ＭＳ Ｐゴシック" pitchFamily="50" charset="-128"/>
              </a:endParaRPr>
            </a:p>
          </p:txBody>
        </p:sp>
        <p:sp>
          <p:nvSpPr>
            <p:cNvPr id="184357" name="Text Box 37"/>
            <p:cNvSpPr txBox="1">
              <a:spLocks noChangeArrowheads="1"/>
            </p:cNvSpPr>
            <p:nvPr/>
          </p:nvSpPr>
          <p:spPr bwMode="auto">
            <a:xfrm>
              <a:off x="3827" y="2942"/>
              <a:ext cx="1752" cy="1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A3200"/>
              </a:outerShdw>
            </a:effectLst>
          </p:spPr>
          <p:txBody>
            <a:bodyPr wrap="square">
              <a:spAutoFit/>
            </a:bodyPr>
            <a:lstStyle/>
            <a:p>
              <a:pPr algn="ctr" eaLnBrk="1" hangingPunct="1">
                <a:defRPr/>
              </a:pPr>
              <a:r>
                <a:rPr lang="ru-RU" altLang="ja-JP" sz="1200" dirty="0" smtClean="0">
                  <a:solidFill>
                    <a:schemeClr val="bg1"/>
                  </a:solidFill>
                  <a:latin typeface="+mn-lt"/>
                  <a:cs typeface="ＭＳ Ｐゴシック" pitchFamily="50" charset="-128"/>
                </a:rPr>
                <a:t>Детектор отраженных электронов</a:t>
              </a:r>
              <a:endParaRPr lang="ja-JP" altLang="en-US" sz="1200" dirty="0">
                <a:solidFill>
                  <a:schemeClr val="bg1"/>
                </a:solidFill>
                <a:latin typeface="+mn-lt"/>
                <a:cs typeface="ＭＳ Ｐゴシック" pitchFamily="50" charset="-128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508625" y="5426075"/>
            <a:ext cx="3635375" cy="1133475"/>
            <a:chOff x="3512" y="3344"/>
            <a:chExt cx="2290" cy="714"/>
          </a:xfrm>
        </p:grpSpPr>
        <p:pic>
          <p:nvPicPr>
            <p:cNvPr id="153624" name="Picture 39" descr="waku_4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512" y="3344"/>
              <a:ext cx="2226" cy="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0" name="Text Box 40"/>
            <p:cNvSpPr txBox="1">
              <a:spLocks noChangeArrowheads="1"/>
            </p:cNvSpPr>
            <p:nvPr/>
          </p:nvSpPr>
          <p:spPr bwMode="auto">
            <a:xfrm>
              <a:off x="4367" y="3479"/>
              <a:ext cx="864" cy="3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5C2100"/>
              </a:outerShdw>
            </a:effec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ja-JP" sz="2600" dirty="0">
                  <a:solidFill>
                    <a:schemeClr val="bg1"/>
                  </a:solidFill>
                </a:rPr>
                <a:t>LED</a:t>
              </a:r>
            </a:p>
          </p:txBody>
        </p:sp>
        <p:sp>
          <p:nvSpPr>
            <p:cNvPr id="184361" name="Text Box 41"/>
            <p:cNvSpPr txBox="1">
              <a:spLocks noChangeArrowheads="1"/>
            </p:cNvSpPr>
            <p:nvPr/>
          </p:nvSpPr>
          <p:spPr bwMode="auto">
            <a:xfrm>
              <a:off x="3873" y="3719"/>
              <a:ext cx="1929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5C2100"/>
              </a:outerShdw>
            </a:effectLst>
          </p:spPr>
          <p:txBody>
            <a:bodyPr wrap="square">
              <a:spAutoFit/>
            </a:bodyPr>
            <a:lstStyle/>
            <a:p>
              <a:pPr algn="ctr" eaLnBrk="1" hangingPunct="1">
                <a:defRPr/>
              </a:pPr>
              <a:r>
                <a:rPr lang="ru-RU" altLang="ja-JP" sz="1400" dirty="0" smtClean="0">
                  <a:solidFill>
                    <a:schemeClr val="bg1"/>
                  </a:solidFill>
                  <a:latin typeface="+mn-lt"/>
                  <a:cs typeface="ＭＳ Ｐゴシック" pitchFamily="50" charset="-128"/>
                </a:rPr>
                <a:t>Детектор вторичных электронов</a:t>
              </a:r>
              <a:endParaRPr lang="ja-JP" altLang="en-US" sz="1400" dirty="0">
                <a:solidFill>
                  <a:schemeClr val="bg1"/>
                </a:solidFill>
                <a:latin typeface="+mn-lt"/>
                <a:cs typeface="ＭＳ Ｐゴシック" pitchFamily="50" charset="-128"/>
              </a:endParaRPr>
            </a:p>
          </p:txBody>
        </p:sp>
      </p:grpSp>
      <p:grpSp>
        <p:nvGrpSpPr>
          <p:cNvPr id="4" name="グループ化 54"/>
          <p:cNvGrpSpPr/>
          <p:nvPr/>
        </p:nvGrpSpPr>
        <p:grpSpPr>
          <a:xfrm>
            <a:off x="179512" y="4671101"/>
            <a:ext cx="3170440" cy="1566211"/>
            <a:chOff x="179512" y="4671101"/>
            <a:chExt cx="3170440" cy="1566211"/>
          </a:xfrm>
        </p:grpSpPr>
        <p:pic>
          <p:nvPicPr>
            <p:cNvPr id="43" name="Picture 23" descr="Lens_5_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13192524">
              <a:off x="1006182" y="4671101"/>
              <a:ext cx="2343770" cy="73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グループ化 53"/>
            <p:cNvGrpSpPr/>
            <p:nvPr/>
          </p:nvGrpSpPr>
          <p:grpSpPr>
            <a:xfrm>
              <a:off x="179512" y="5532338"/>
              <a:ext cx="2520280" cy="704974"/>
              <a:chOff x="179512" y="5532338"/>
              <a:chExt cx="2520280" cy="704974"/>
            </a:xfrm>
          </p:grpSpPr>
          <p:sp>
            <p:nvSpPr>
              <p:cNvPr id="52" name="四角形吹き出し 51"/>
              <p:cNvSpPr/>
              <p:nvPr/>
            </p:nvSpPr>
            <p:spPr bwMode="auto">
              <a:xfrm>
                <a:off x="467544" y="5589240"/>
                <a:ext cx="2016224" cy="648072"/>
              </a:xfrm>
              <a:prstGeom prst="wedgeRectCallout">
                <a:avLst>
                  <a:gd name="adj1" fmla="val 37588"/>
                  <a:gd name="adj2" fmla="val -78595"/>
                </a:avLst>
              </a:prstGeom>
              <a:gradFill>
                <a:gsLst>
                  <a:gs pos="100000">
                    <a:srgbClr val="0A38FC">
                      <a:alpha val="65000"/>
                    </a:srgb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0">
                    <a:schemeClr val="accent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Text Box 28"/>
              <p:cNvSpPr txBox="1">
                <a:spLocks noChangeArrowheads="1"/>
              </p:cNvSpPr>
              <p:nvPr/>
            </p:nvSpPr>
            <p:spPr bwMode="auto">
              <a:xfrm>
                <a:off x="755576" y="5532338"/>
                <a:ext cx="1371600" cy="488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rgbClr val="5C2100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ja-JP" sz="2600" dirty="0" smtClean="0">
                    <a:solidFill>
                      <a:schemeClr val="bg1"/>
                    </a:solidFill>
                    <a:latin typeface="+mn-lt"/>
                    <a:cs typeface="ＭＳ Ｐゴシック" pitchFamily="50" charset="-128"/>
                  </a:rPr>
                  <a:t>EDS</a:t>
                </a:r>
                <a:endParaRPr lang="en-US" altLang="ja-JP" sz="2600" dirty="0">
                  <a:solidFill>
                    <a:schemeClr val="bg1"/>
                  </a:solidFill>
                  <a:latin typeface="+mn-lt"/>
                  <a:cs typeface="ＭＳ Ｐゴシック" pitchFamily="50" charset="-128"/>
                </a:endParaRPr>
              </a:p>
            </p:txBody>
          </p:sp>
          <p:sp>
            <p:nvSpPr>
              <p:cNvPr id="53" name="Text Box 37"/>
              <p:cNvSpPr txBox="1">
                <a:spLocks noChangeArrowheads="1"/>
              </p:cNvSpPr>
              <p:nvPr/>
            </p:nvSpPr>
            <p:spPr bwMode="auto">
              <a:xfrm>
                <a:off x="179512" y="5877272"/>
                <a:ext cx="252028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rgbClr val="0A32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ru-RU" altLang="ja-JP" sz="1400" dirty="0" smtClean="0">
                    <a:solidFill>
                      <a:schemeClr val="bg1"/>
                    </a:solidFill>
                    <a:latin typeface="+mn-lt"/>
                    <a:cs typeface="ＭＳ Ｐゴシック" pitchFamily="50" charset="-128"/>
                  </a:rPr>
                  <a:t>Рентгеновское излучение</a:t>
                </a:r>
                <a:endParaRPr lang="ja-JP" altLang="en-US" sz="1400" dirty="0">
                  <a:solidFill>
                    <a:schemeClr val="bg1"/>
                  </a:solidFill>
                  <a:latin typeface="+mn-lt"/>
                  <a:cs typeface="ＭＳ Ｐゴシック" pitchFamily="50" charset="-128"/>
                </a:endParaRPr>
              </a:p>
            </p:txBody>
          </p:sp>
        </p:grpSp>
      </p:grpSp>
      <p:cxnSp>
        <p:nvCxnSpPr>
          <p:cNvPr id="58" name="曲線コネクタ 57"/>
          <p:cNvCxnSpPr/>
          <p:nvPr/>
        </p:nvCxnSpPr>
        <p:spPr bwMode="auto">
          <a:xfrm rot="5400000" flipH="1" flipV="1">
            <a:off x="3059832" y="5949280"/>
            <a:ext cx="360040" cy="72008"/>
          </a:xfrm>
          <a:prstGeom prst="curvedConnector3">
            <a:avLst>
              <a:gd name="adj1" fmla="val 5886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フリーフォーム 61"/>
          <p:cNvSpPr/>
          <p:nvPr/>
        </p:nvSpPr>
        <p:spPr bwMode="auto">
          <a:xfrm>
            <a:off x="2764465" y="5497033"/>
            <a:ext cx="1052623" cy="808074"/>
          </a:xfrm>
          <a:custGeom>
            <a:avLst/>
            <a:gdLst>
              <a:gd name="connsiteX0" fmla="*/ 1052623 w 1052623"/>
              <a:gd name="connsiteY0" fmla="*/ 808074 h 808074"/>
              <a:gd name="connsiteX1" fmla="*/ 925033 w 1052623"/>
              <a:gd name="connsiteY1" fmla="*/ 531627 h 808074"/>
              <a:gd name="connsiteX2" fmla="*/ 574158 w 1052623"/>
              <a:gd name="connsiteY2" fmla="*/ 542260 h 808074"/>
              <a:gd name="connsiteX3" fmla="*/ 499730 w 1052623"/>
              <a:gd name="connsiteY3" fmla="*/ 244548 h 808074"/>
              <a:gd name="connsiteX4" fmla="*/ 159488 w 1052623"/>
              <a:gd name="connsiteY4" fmla="*/ 180753 h 808074"/>
              <a:gd name="connsiteX5" fmla="*/ 0 w 1052623"/>
              <a:gd name="connsiteY5" fmla="*/ 0 h 808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2623" h="808074">
                <a:moveTo>
                  <a:pt x="1052623" y="808074"/>
                </a:moveTo>
                <a:cubicBezTo>
                  <a:pt x="1028700" y="692001"/>
                  <a:pt x="1004777" y="575929"/>
                  <a:pt x="925033" y="531627"/>
                </a:cubicBezTo>
                <a:cubicBezTo>
                  <a:pt x="845289" y="487325"/>
                  <a:pt x="645042" y="590106"/>
                  <a:pt x="574158" y="542260"/>
                </a:cubicBezTo>
                <a:cubicBezTo>
                  <a:pt x="503274" y="494414"/>
                  <a:pt x="568842" y="304799"/>
                  <a:pt x="499730" y="244548"/>
                </a:cubicBezTo>
                <a:cubicBezTo>
                  <a:pt x="430618" y="184297"/>
                  <a:pt x="242776" y="221511"/>
                  <a:pt x="159488" y="180753"/>
                </a:cubicBezTo>
                <a:cubicBezTo>
                  <a:pt x="76200" y="139995"/>
                  <a:pt x="44302" y="40758"/>
                  <a:pt x="0" y="0"/>
                </a:cubicBezTo>
              </a:path>
            </a:pathLst>
          </a:cu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300" b="1" i="0" u="none" strike="noStrike" cap="none" normalizeH="0" baseline="0" smtClean="0">
              <a:ln>
                <a:noFill/>
              </a:ln>
              <a:solidFill>
                <a:srgbClr val="292929"/>
              </a:solidFill>
              <a:effectLst/>
              <a:latin typeface="メイリオ" pitchFamily="50" charset="-128"/>
              <a:ea typeface="メイリオ" pitchFamily="50" charset="-128"/>
              <a:cs typeface="ＭＳ Ｐゴシック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 bwMode="auto">
          <a:xfrm flipV="1">
            <a:off x="3851920" y="6165304"/>
            <a:ext cx="504056" cy="144016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1" name="Picture 2" descr="C:\Users\PC\Desktop\Рисунок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  <p:sp>
        <p:nvSpPr>
          <p:cNvPr id="34" name="Заголовок 1"/>
          <p:cNvSpPr txBox="1">
            <a:spLocks/>
          </p:cNvSpPr>
          <p:nvPr/>
        </p:nvSpPr>
        <p:spPr>
          <a:xfrm>
            <a:off x="1259632" y="332656"/>
            <a:ext cx="8229600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ФИЗИЧЕСКИЕ ОСНОВЫ РАСТРОВОЙ ЭЛЕКТРОННОЙ МИКРОСКОПИИ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6" grpId="0" animBg="1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ibkro.ru/assets/page/1lnn9/p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21088"/>
            <a:ext cx="2963346" cy="22825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67600" cy="63408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КАУЧУКИ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824"/>
            <a:ext cx="5148064" cy="4320480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Каучуки — натуральные или синтетические полимеры, характеризующиеся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высокоэластичностью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из которых путём вулканизации получают резины и эбониты. При взаимодействии каучука с серой, хлористой серой, органическими пероксидами происходит соединение макромолекул каучука с образованием сетчатых структур.</a:t>
            </a:r>
            <a:endParaRPr lang="ru-RU" dirty="0"/>
          </a:p>
        </p:txBody>
      </p:sp>
      <p:pic>
        <p:nvPicPr>
          <p:cNvPr id="4100" name="Picture 4" descr="http://i01.i.aliimg.com/photo/v1/118547705/Natural_Rubb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556792"/>
            <a:ext cx="2808312" cy="2106235"/>
          </a:xfrm>
          <a:prstGeom prst="rect">
            <a:avLst/>
          </a:prstGeom>
          <a:noFill/>
        </p:spPr>
      </p:pic>
      <p:pic>
        <p:nvPicPr>
          <p:cNvPr id="6" name="Picture 2" descr="C:\Users\PC\Desktop\Рисунок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s.bizorg.su/goods/207/547/207547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780928"/>
            <a:ext cx="1704975" cy="25622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8229600" cy="1066800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НАТУРАЛЬНЫЙ КАУЧУК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4149080"/>
          <a:ext cx="6457950" cy="2109749"/>
        </p:xfrm>
        <a:graphic>
          <a:graphicData uri="http://schemas.openxmlformats.org/drawingml/2006/table">
            <a:tbl>
              <a:tblPr/>
              <a:tblGrid>
                <a:gridCol w="2138684"/>
                <a:gridCol w="2249142"/>
                <a:gridCol w="2070124"/>
              </a:tblGrid>
              <a:tr h="3143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×500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×2000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×20000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3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3" name="image132.jpg" descr="https://lh6.googleusercontent.com/JrlwDRW5BseEDTHTlkpEEqNhvE6GziDqP8jnEoRBDEVZI6JVxjUfC_8ctk8POjGHSDUdJkj8r5824GQ1NjUaWUPKfs3mGCACIwtseoGD0gYmr8x215MLAAyO_btBgm3pa0BF2s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653136"/>
            <a:ext cx="1962150" cy="1466850"/>
          </a:xfrm>
          <a:prstGeom prst="rect">
            <a:avLst/>
          </a:prstGeom>
          <a:noFill/>
        </p:spPr>
      </p:pic>
      <p:pic>
        <p:nvPicPr>
          <p:cNvPr id="5122" name="image151.jpg" descr="https://lh3.googleusercontent.com/PYsRnLnnydd6eqij-lrWXyBQ53XM3cmtL5jN4flBWSiY_bx6wGTEpZYwnQE_1s5J2jkxM_Iyi5FdUB1DmpGivRZm5L0vsA7X3wvuW3aN71KomKZpmXEy53-fMbyqfkyiN5VSBb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653136"/>
            <a:ext cx="1952625" cy="1466850"/>
          </a:xfrm>
          <a:prstGeom prst="rect">
            <a:avLst/>
          </a:prstGeom>
          <a:noFill/>
        </p:spPr>
      </p:pic>
      <p:pic>
        <p:nvPicPr>
          <p:cNvPr id="5121" name="image76.jpg" descr="https://lh3.googleusercontent.com/fDDW27hQ2SDnQdi4ASvILYHiEPw8V_2TWgL5SB68LYiNQJB03LYT6xu1bSbF9Ebspeys0dcyOhXHggUxD7yefFtqnQ4i0su_l1MgNK-KZwhdFRuHZN01n8mBLJbbn0NgOReGqH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653136"/>
            <a:ext cx="1952625" cy="1466850"/>
          </a:xfrm>
          <a:prstGeom prst="rect">
            <a:avLst/>
          </a:prstGeom>
          <a:noFill/>
        </p:spPr>
      </p:pic>
      <p:pic>
        <p:nvPicPr>
          <p:cNvPr id="5124" name="image114.png" descr="Природный каучук. Строение и свойства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1700808"/>
            <a:ext cx="3240360" cy="124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220072" y="1124744"/>
            <a:ext cx="3024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Химическая формула: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51520" y="1196752"/>
            <a:ext cx="43924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-полиизопрен, из которого состоит натуральный каучук, является стереорегулярным полимером. На рисунке представлены микрофотографии натурального каучука. Из-за высокой плотности и ненасыщенности каучука невозможно идентифицировать надмолекулярные образования.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PC\Desktop\Рисунок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39552" y="4077072"/>
          <a:ext cx="7272809" cy="2376264"/>
        </p:xfrm>
        <a:graphic>
          <a:graphicData uri="http://schemas.openxmlformats.org/drawingml/2006/table">
            <a:tbl>
              <a:tblPr/>
              <a:tblGrid>
                <a:gridCol w="2408542"/>
                <a:gridCol w="2532937"/>
                <a:gridCol w="2331330"/>
              </a:tblGrid>
              <a:tr h="3540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×500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×2000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×20000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http://www.ua.all.biz/img/ua/catalog/middle/2252455.jpeg?rrr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1" y="2204864"/>
            <a:ext cx="2664296" cy="17693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67600" cy="7060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СИНТЕТИЧЕСКИЕ КАУЧУКИ.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БУТИЛКАУЧУК  БК-1675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image123.jpg" descr="https://lh6.googleusercontent.com/EWKM9ddPSmxeEFOuGVD53o880FGcIMKYqzEHZzg5nWbLB6IcZTaLJVl9DTwspCWY82cxQud3SGbZN8Jj6Aopcws5FmfYK1h7IpPMuNJyBJJkf2_596L7X06bVz4UNqcw3PEbJ4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581128"/>
            <a:ext cx="2280253" cy="1710190"/>
          </a:xfrm>
          <a:prstGeom prst="rect">
            <a:avLst/>
          </a:prstGeom>
          <a:noFill/>
        </p:spPr>
      </p:pic>
      <p:pic>
        <p:nvPicPr>
          <p:cNvPr id="4098" name="image120.jpg" descr="https://lh6.googleusercontent.com/59OcCmgnlnXFu2lh09-xuRu7O-CwOSqxIs9RRXLma9tARsUyxj1n24vhyxsUzhtcm7ENAHzVxtkXeeuqKM0MdvaeN6PG7PWpY7NiIzy1Qufkjz8d64_Twt04Egi6pWXstNxMZP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3" y="4581128"/>
            <a:ext cx="2376264" cy="1728192"/>
          </a:xfrm>
          <a:prstGeom prst="rect">
            <a:avLst/>
          </a:prstGeom>
          <a:noFill/>
        </p:spPr>
      </p:pic>
      <p:pic>
        <p:nvPicPr>
          <p:cNvPr id="4097" name="image129.jpg" descr="https://lh3.googleusercontent.com/x1UUf504J6-lfV24eEuIbzPx40XBHI80nBell7361_6bfpbMOW8epdvplp7-K9yJA9hv0wCIkAVwXtIsQSSnYEn5KAq8YuLhIs8Yt06stTH_p0BQ5vB6ejp9FHlURzpYriC_2O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581128"/>
            <a:ext cx="2160240" cy="1728191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44008" y="1412776"/>
            <a:ext cx="4339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Химическая формула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[-С(СН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-СН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-]</a:t>
            </a:r>
            <a:r>
              <a:rPr kumimoji="0" lang="ru-RU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-[-СН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С(СН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)=СН-СН,-]</a:t>
            </a:r>
            <a:r>
              <a:rPr kumimoji="0" lang="ru-RU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340768"/>
            <a:ext cx="43924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Продукт является насыщенным полимером карбоцепного строения благодаря чему обладает высокой устойчивостью к действию кислорода, озона, растворов кислот, щелочей и солей, а также выдерживает действие таких окислителей, как хлорная известь, перманганат и дихромат калия.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PC\Desktop\Рисунок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2b.sibur.ru/pages_new_ru/catalog/catalog_docs.jsp?table=CA_LEVEL_TREES&amp;id=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564904"/>
            <a:ext cx="2398698" cy="15864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67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СИНТЕТИЧЕСКИЕ КАУЧУКИ.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БУТАДИЕН-НИТРИЛЬНЫЙ КАУЧУК БНКС-18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580112" y="1412776"/>
            <a:ext cx="30598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Химическая формула: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image16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916832"/>
            <a:ext cx="3384376" cy="648072"/>
          </a:xfrm>
          <a:prstGeom prst="rect">
            <a:avLst/>
          </a:prstGeom>
          <a:noFill/>
        </p:spPr>
      </p:pic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251520" y="4293096"/>
          <a:ext cx="7632848" cy="2304257"/>
        </p:xfrm>
        <a:graphic>
          <a:graphicData uri="http://schemas.openxmlformats.org/drawingml/2006/table">
            <a:tbl>
              <a:tblPr/>
              <a:tblGrid>
                <a:gridCol w="2527776"/>
                <a:gridCol w="2658330"/>
                <a:gridCol w="2446742"/>
              </a:tblGrid>
              <a:tr h="3433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×500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×2000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</a:rPr>
                        <a:t>×20000</a:t>
                      </a:r>
                      <a:endParaRPr lang="ru-RU" sz="110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8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image130.jpg" descr="https://lh6.googleusercontent.com/tQEa9oY7rlh6lDoAxz8dlTcDjpjp7KN7r8G0XGBO_Y-m2uBdAKFDG4EmtvYjqNGiQkRPrKqiFjJS0jKVQL0hAiOCP0NXL8WwifapHxwklEAcYB9N-Q1iBMscpSjzL7sHrPdXbr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725144"/>
            <a:ext cx="2232248" cy="175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image117.jpg" descr="https://lh5.googleusercontent.com/152P9iLBhWHjBH8PtvM8PnDWapZq7HW_Y0Q5oI7q3jUHbj48Ryp6PzXrqF2WO9U8-EAw9wL4no0v8-J7bnw739GB6qLcGFfP4HV7-HUfSaU2_jS3X8sg8VdxO_D6owMw3RlPK6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725144"/>
            <a:ext cx="24233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image126.jpg" descr="https://lh3.googleusercontent.com/r7Q4C1K5cO1261Zqbu3FeddHt6gPkruoOR65SUFTSLq3WC6vk0TiLw7b3xN5W-Yiqm5vzog1b9DcCBPO2DVlk7ZNGQp4riRZKLgLpJg2Z2fcCLELW5QstJUuK7NiMxYDjxwzqc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725144"/>
            <a:ext cx="2304256" cy="1722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79512" y="1196753"/>
            <a:ext cx="56886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Бутадиен-нитрильные каучуки хорошо растворяются в кетонах, ароматических и хлорированных углеводородах, сложных эфирах и плохо в алифатических углеводородах и спиртах.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увеличением содержания в полимере связанного НАК увеличивается межмолекулярное взаимодействие, плотность, повышается температура стеклования, снижаются диэлектрические свойства, уменьшается растворимость в ароматических растворителях и увеличивается стойкость к набуханию в алифатических углеводородах.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PC\Desktop\Рисунок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3112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306</TotalTime>
  <Words>187</Words>
  <Application>Microsoft Office PowerPoint</Application>
  <PresentationFormat>Экран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Исследование  резиновых смесей методом электронной микроскопии. Каучуки.</vt:lpstr>
      <vt:lpstr>ФИЗИЧЕСКИЕ ОСНОВЫ РАСТРОВОЙ ЭЛЕКТРОННОЙ МИКРОСКОПИИ </vt:lpstr>
      <vt:lpstr>Слайд 3</vt:lpstr>
      <vt:lpstr>Слайд 4</vt:lpstr>
      <vt:lpstr>КАУЧУКИ</vt:lpstr>
      <vt:lpstr>НАТУРАЛЬНЫЙ КАУЧУК </vt:lpstr>
      <vt:lpstr>СИНТЕТИЧЕСКИЕ КАУЧУКИ.  БУТИЛКАУЧУК  БК-1675</vt:lpstr>
      <vt:lpstr>СИНТЕТИЧЕСКИЕ КАУЧУКИ.  БУТАДИЕН-НИТРИЛЬНЫЙ КАУЧУК БНКС-18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 резиновых смесей методом электронной микроскопии. Каучуки.</dc:title>
  <dc:creator>PC</dc:creator>
  <cp:lastModifiedBy>PC</cp:lastModifiedBy>
  <cp:revision>31</cp:revision>
  <dcterms:created xsi:type="dcterms:W3CDTF">2015-06-29T00:25:23Z</dcterms:created>
  <dcterms:modified xsi:type="dcterms:W3CDTF">2015-07-06T01:40:24Z</dcterms:modified>
</cp:coreProperties>
</file>