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43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440" r:id="rId14"/>
    <p:sldId id="441" r:id="rId15"/>
  </p:sldIdLst>
  <p:sldSz cx="7556500" cy="10693400"/>
  <p:notesSz cx="7556500" cy="10693400"/>
  <p:embeddedFontLst>
    <p:embeddedFont>
      <p:font typeface="Times New Roman" panose="020206030504050203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ymbol" panose="05050102010706020507" pitchFamily="18" charset="2"/>
      <p:regular r:id="rId24"/>
      <p: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40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1502" y="691114"/>
            <a:ext cx="1218564" cy="478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248" y="4777206"/>
            <a:ext cx="6588353" cy="2141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17792" y="9825847"/>
            <a:ext cx="344804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25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094536" y="667359"/>
            <a:ext cx="6006465" cy="9127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68580" indent="359410" algn="just">
              <a:lnSpc>
                <a:spcPct val="110400"/>
              </a:lnSpc>
              <a:spcBef>
                <a:spcPts val="105"/>
              </a:spcBef>
              <a:buAutoNum type="arabicPeriod"/>
              <a:tabLst>
                <a:tab pos="648970" algn="l"/>
              </a:tabLst>
            </a:pPr>
            <a:r>
              <a:rPr sz="1400" spc="-5" dirty="0">
                <a:latin typeface="Times New Roman"/>
                <a:cs typeface="Times New Roman"/>
              </a:rPr>
              <a:t>Наилучшая освещённость помещения достигается при </a:t>
            </a:r>
            <a:r>
              <a:rPr sz="1400" dirty="0">
                <a:latin typeface="Times New Roman"/>
                <a:cs typeface="Times New Roman"/>
              </a:rPr>
              <a:t>использова-  </a:t>
            </a:r>
            <a:r>
              <a:rPr sz="1400" spc="-5" dirty="0">
                <a:latin typeface="Times New Roman"/>
                <a:cs typeface="Times New Roman"/>
              </a:rPr>
              <a:t>нии галогеновых ламп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10" dirty="0">
                <a:latin typeface="Times New Roman"/>
                <a:cs typeface="Times New Roman"/>
              </a:rPr>
              <a:t>Еср </a:t>
            </a:r>
            <a:r>
              <a:rPr sz="1400" spc="-5" dirty="0">
                <a:latin typeface="Times New Roman"/>
                <a:cs typeface="Times New Roman"/>
              </a:rPr>
              <a:t>лк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1093 </a:t>
            </a:r>
            <a:r>
              <a:rPr sz="1400" dirty="0">
                <a:latin typeface="Times New Roman"/>
                <a:cs typeface="Times New Roman"/>
              </a:rPr>
              <a:t>лк, при </a:t>
            </a:r>
            <a:r>
              <a:rPr sz="1400" spc="-5" dirty="0">
                <a:latin typeface="Times New Roman"/>
                <a:cs typeface="Times New Roman"/>
              </a:rPr>
              <a:t>нормированном значении  освещённости Ен лк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100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лк.</a:t>
            </a:r>
            <a:endParaRPr sz="1400">
              <a:latin typeface="Times New Roman"/>
              <a:cs typeface="Times New Roman"/>
            </a:endParaRPr>
          </a:p>
          <a:p>
            <a:pPr marL="76200" indent="359410" algn="just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679450" algn="l"/>
              </a:tabLst>
            </a:pPr>
            <a:r>
              <a:rPr sz="1400" spc="-5" dirty="0">
                <a:latin typeface="Times New Roman"/>
                <a:cs typeface="Times New Roman"/>
              </a:rPr>
              <a:t>Коэффициент использования галогеновых ламп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учётом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пульсации</a:t>
            </a:r>
            <a:endParaRPr sz="1400">
              <a:latin typeface="Times New Roman"/>
              <a:cs typeface="Times New Roman"/>
            </a:endParaRPr>
          </a:p>
          <a:p>
            <a:pPr marL="76200" marR="67945" algn="just">
              <a:lnSpc>
                <a:spcPct val="110000"/>
              </a:lnSpc>
              <a:spcBef>
                <a:spcPts val="10"/>
              </a:spcBef>
            </a:pPr>
            <a:r>
              <a:rPr sz="1400" spc="-5" dirty="0">
                <a:latin typeface="Times New Roman"/>
                <a:cs typeface="Times New Roman"/>
              </a:rPr>
              <a:t>освещенности </a:t>
            </a:r>
            <a:r>
              <a:rPr sz="1400" dirty="0">
                <a:latin typeface="Times New Roman"/>
                <a:cs typeface="Times New Roman"/>
              </a:rPr>
              <a:t>η = </a:t>
            </a:r>
            <a:r>
              <a:rPr sz="1400" spc="-5" dirty="0">
                <a:latin typeface="Times New Roman"/>
                <a:cs typeface="Times New Roman"/>
              </a:rPr>
              <a:t>2,64,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порядок выше люминесцентных ламп (0,162),  </a:t>
            </a:r>
            <a:r>
              <a:rPr sz="1400" dirty="0">
                <a:latin typeface="Times New Roman"/>
                <a:cs typeface="Times New Roman"/>
              </a:rPr>
              <a:t>ламп </a:t>
            </a:r>
            <a:r>
              <a:rPr sz="1400" spc="-5" dirty="0">
                <a:latin typeface="Times New Roman"/>
                <a:cs typeface="Times New Roman"/>
              </a:rPr>
              <a:t>накаливания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(0,569).</a:t>
            </a:r>
            <a:endParaRPr sz="1400">
              <a:latin typeface="Times New Roman"/>
              <a:cs typeface="Times New Roman"/>
            </a:endParaRPr>
          </a:p>
          <a:p>
            <a:pPr marL="76200" marR="68580" indent="359410" algn="just">
              <a:lnSpc>
                <a:spcPct val="110000"/>
              </a:lnSpc>
              <a:buAutoNum type="arabicPeriod" startAt="3"/>
              <a:tabLst>
                <a:tab pos="648970" algn="l"/>
              </a:tabLst>
            </a:pPr>
            <a:r>
              <a:rPr sz="1400" spc="-5" dirty="0">
                <a:latin typeface="Times New Roman"/>
                <a:cs typeface="Times New Roman"/>
              </a:rPr>
              <a:t>Световой поток </a:t>
            </a:r>
            <a:r>
              <a:rPr sz="1400" dirty="0">
                <a:latin typeface="Times New Roman"/>
                <a:cs typeface="Times New Roman"/>
              </a:rPr>
              <a:t>галогеновых ламп Fф., </a:t>
            </a:r>
            <a:r>
              <a:rPr sz="1400" spc="-5" dirty="0">
                <a:latin typeface="Times New Roman"/>
                <a:cs typeface="Times New Roman"/>
              </a:rPr>
              <a:t>лм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1093 </a:t>
            </a:r>
            <a:r>
              <a:rPr sz="1400" dirty="0">
                <a:latin typeface="Times New Roman"/>
                <a:cs typeface="Times New Roman"/>
              </a:rPr>
              <a:t>лм, на </a:t>
            </a:r>
            <a:r>
              <a:rPr sz="1400" spc="-5" dirty="0">
                <a:latin typeface="Times New Roman"/>
                <a:cs typeface="Times New Roman"/>
              </a:rPr>
              <a:t>порядок  превышает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этот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показатель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люминесцентных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ламп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(54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лм),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ламп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накалива-</a:t>
            </a:r>
            <a:endParaRPr sz="1400">
              <a:latin typeface="Times New Roman"/>
              <a:cs typeface="Times New Roman"/>
            </a:endParaRPr>
          </a:p>
          <a:p>
            <a:pPr marL="76200" algn="just">
              <a:lnSpc>
                <a:spcPct val="100000"/>
              </a:lnSpc>
              <a:spcBef>
                <a:spcPts val="180"/>
              </a:spcBef>
            </a:pPr>
            <a:r>
              <a:rPr sz="1400" dirty="0">
                <a:latin typeface="Times New Roman"/>
                <a:cs typeface="Times New Roman"/>
              </a:rPr>
              <a:t>ния –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(170лм).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435609" algn="just">
              <a:lnSpc>
                <a:spcPct val="100000"/>
              </a:lnSpc>
            </a:pPr>
            <a:r>
              <a:rPr sz="1400" i="1" spc="-5" dirty="0">
                <a:latin typeface="Times New Roman"/>
                <a:cs typeface="Times New Roman"/>
              </a:rPr>
              <a:t>Пример расчёта </a:t>
            </a:r>
            <a:r>
              <a:rPr sz="1400" i="1" dirty="0">
                <a:latin typeface="Times New Roman"/>
                <a:cs typeface="Times New Roman"/>
              </a:rPr>
              <a:t>№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435609" algn="just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Расчёт фактической </a:t>
            </a:r>
            <a:r>
              <a:rPr sz="1400" dirty="0">
                <a:latin typeface="Times New Roman"/>
                <a:cs typeface="Times New Roman"/>
              </a:rPr>
              <a:t>искусственной </a:t>
            </a:r>
            <a:r>
              <a:rPr sz="1400" spc="-5" dirty="0">
                <a:latin typeface="Times New Roman"/>
                <a:cs typeface="Times New Roman"/>
              </a:rPr>
              <a:t>освещенности помещения</a:t>
            </a:r>
            <a:endParaRPr sz="1400">
              <a:latin typeface="Times New Roman"/>
              <a:cs typeface="Times New Roman"/>
            </a:endParaRPr>
          </a:p>
          <a:p>
            <a:pPr marL="474980" algn="just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Для освещения производственного помещения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размерами </a:t>
            </a:r>
            <a:r>
              <a:rPr sz="1400" dirty="0">
                <a:latin typeface="Times New Roman"/>
                <a:cs typeface="Times New Roman"/>
              </a:rPr>
              <a:t>А = </a:t>
            </a:r>
            <a:r>
              <a:rPr sz="1400" spc="-5" dirty="0">
                <a:latin typeface="Times New Roman"/>
                <a:cs typeface="Times New Roman"/>
              </a:rPr>
              <a:t>20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м,</a:t>
            </a:r>
            <a:endParaRPr sz="1400">
              <a:latin typeface="Times New Roman"/>
              <a:cs typeface="Times New Roman"/>
            </a:endParaRPr>
          </a:p>
          <a:p>
            <a:pPr marL="76200" algn="just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Times New Roman"/>
                <a:cs typeface="Times New Roman"/>
              </a:rPr>
              <a:t>В = </a:t>
            </a:r>
            <a:r>
              <a:rPr sz="1400" spc="-5" dirty="0">
                <a:latin typeface="Times New Roman"/>
                <a:cs typeface="Times New Roman"/>
              </a:rPr>
              <a:t>12 </a:t>
            </a:r>
            <a:r>
              <a:rPr sz="1400" dirty="0">
                <a:latin typeface="Times New Roman"/>
                <a:cs typeface="Times New Roman"/>
              </a:rPr>
              <a:t>м и </a:t>
            </a:r>
            <a:r>
              <a:rPr sz="1400" spc="-5" dirty="0">
                <a:latin typeface="Times New Roman"/>
                <a:cs typeface="Times New Roman"/>
              </a:rPr>
              <a:t>высотой </a:t>
            </a:r>
            <a:r>
              <a:rPr sz="1400" dirty="0">
                <a:latin typeface="Times New Roman"/>
                <a:cs typeface="Times New Roman"/>
              </a:rPr>
              <a:t>Н = 3 м </a:t>
            </a:r>
            <a:r>
              <a:rPr sz="1400" spc="-5" dirty="0">
                <a:latin typeface="Times New Roman"/>
                <a:cs typeface="Times New Roman"/>
              </a:rPr>
              <a:t>используются 30 светильников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двумя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люми-</a:t>
            </a:r>
            <a:endParaRPr sz="1400">
              <a:latin typeface="Times New Roman"/>
              <a:cs typeface="Times New Roman"/>
            </a:endParaRPr>
          </a:p>
          <a:p>
            <a:pPr marL="76200" marR="67945" algn="just">
              <a:lnSpc>
                <a:spcPct val="1102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несцентными лампами типа ЛБ-40. Коэффициенты отражения светового </a:t>
            </a:r>
            <a:r>
              <a:rPr sz="1400" spc="5" dirty="0">
                <a:latin typeface="Times New Roman"/>
                <a:cs typeface="Times New Roman"/>
              </a:rPr>
              <a:t>по-  </a:t>
            </a:r>
            <a:r>
              <a:rPr sz="1400" dirty="0">
                <a:latin typeface="Times New Roman"/>
                <a:cs typeface="Times New Roman"/>
              </a:rPr>
              <a:t>тока от </a:t>
            </a:r>
            <a:r>
              <a:rPr sz="1400" spc="-5" dirty="0">
                <a:latin typeface="Times New Roman"/>
                <a:cs typeface="Times New Roman"/>
              </a:rPr>
              <a:t>потолка, стен </a:t>
            </a:r>
            <a:r>
              <a:rPr sz="1400" dirty="0">
                <a:latin typeface="Times New Roman"/>
                <a:cs typeface="Times New Roman"/>
              </a:rPr>
              <a:t>и пола </a:t>
            </a:r>
            <a:r>
              <a:rPr sz="1400" spc="-5" dirty="0">
                <a:latin typeface="Times New Roman"/>
                <a:cs typeface="Times New Roman"/>
              </a:rPr>
              <a:t>соответственно равны 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350" spc="7" baseline="-12345" dirty="0">
                <a:latin typeface="Times New Roman"/>
                <a:cs typeface="Times New Roman"/>
              </a:rPr>
              <a:t>пот </a:t>
            </a:r>
            <a:r>
              <a:rPr sz="1400" spc="-10" dirty="0">
                <a:latin typeface="Times New Roman"/>
                <a:cs typeface="Times New Roman"/>
              </a:rPr>
              <a:t>=70 </a:t>
            </a:r>
            <a:r>
              <a:rPr sz="1400" spc="-5" dirty="0">
                <a:latin typeface="Times New Roman"/>
                <a:cs typeface="Times New Roman"/>
              </a:rPr>
              <a:t>%,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350" baseline="-12345" dirty="0">
                <a:latin typeface="Times New Roman"/>
                <a:cs typeface="Times New Roman"/>
              </a:rPr>
              <a:t>ст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50 %,  р</a:t>
            </a:r>
            <a:r>
              <a:rPr sz="1350" spc="-7" baseline="-12345" dirty="0">
                <a:latin typeface="Times New Roman"/>
                <a:cs typeface="Times New Roman"/>
              </a:rPr>
              <a:t>пола </a:t>
            </a:r>
            <a:r>
              <a:rPr sz="1400" dirty="0">
                <a:latin typeface="Times New Roman"/>
                <a:cs typeface="Times New Roman"/>
              </a:rPr>
              <a:t>= 10 </a:t>
            </a:r>
            <a:r>
              <a:rPr sz="1400" spc="-5" dirty="0">
                <a:latin typeface="Times New Roman"/>
                <a:cs typeface="Times New Roman"/>
              </a:rPr>
              <a:t>%. Затенение рабочих </a:t>
            </a:r>
            <a:r>
              <a:rPr sz="1400" dirty="0">
                <a:latin typeface="Times New Roman"/>
                <a:cs typeface="Times New Roman"/>
              </a:rPr>
              <a:t>мест </a:t>
            </a:r>
            <a:r>
              <a:rPr sz="1400" spc="-5" dirty="0">
                <a:latin typeface="Times New Roman"/>
                <a:cs typeface="Times New Roman"/>
              </a:rPr>
              <a:t>нет. </a:t>
            </a:r>
            <a:r>
              <a:rPr sz="1400" dirty="0">
                <a:latin typeface="Times New Roman"/>
                <a:cs typeface="Times New Roman"/>
              </a:rPr>
              <a:t>Высота </a:t>
            </a:r>
            <a:r>
              <a:rPr sz="1400" spc="-5" dirty="0">
                <a:latin typeface="Times New Roman"/>
                <a:cs typeface="Times New Roman"/>
              </a:rPr>
              <a:t>свеса светильника </a:t>
            </a: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350" baseline="-12345" dirty="0">
                <a:latin typeface="Times New Roman"/>
                <a:cs typeface="Times New Roman"/>
              </a:rPr>
              <a:t>с </a:t>
            </a:r>
            <a:r>
              <a:rPr sz="1400" dirty="0">
                <a:latin typeface="Times New Roman"/>
                <a:cs typeface="Times New Roman"/>
              </a:rPr>
              <a:t>= 0,  </a:t>
            </a:r>
            <a:r>
              <a:rPr sz="1400" spc="-5" dirty="0">
                <a:latin typeface="Times New Roman"/>
                <a:cs typeface="Times New Roman"/>
              </a:rPr>
              <a:t>высота рабочей поверхности </a:t>
            </a:r>
            <a:r>
              <a:rPr sz="1400" dirty="0">
                <a:latin typeface="Times New Roman"/>
                <a:cs typeface="Times New Roman"/>
              </a:rPr>
              <a:t>над </a:t>
            </a:r>
            <a:r>
              <a:rPr sz="1400" spc="-5" dirty="0">
                <a:latin typeface="Times New Roman"/>
                <a:cs typeface="Times New Roman"/>
              </a:rPr>
              <a:t>уровнем пола h</a:t>
            </a:r>
            <a:r>
              <a:rPr sz="1350" spc="-7" baseline="-12345" dirty="0">
                <a:latin typeface="Times New Roman"/>
                <a:cs typeface="Times New Roman"/>
              </a:rPr>
              <a:t>р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0,8 </a:t>
            </a:r>
            <a:r>
              <a:rPr sz="1400" dirty="0">
                <a:latin typeface="Times New Roman"/>
                <a:cs typeface="Times New Roman"/>
              </a:rPr>
              <a:t>м. </a:t>
            </a:r>
            <a:r>
              <a:rPr sz="1400" spc="-5" dirty="0">
                <a:latin typeface="Times New Roman"/>
                <a:cs typeface="Times New Roman"/>
              </a:rPr>
              <a:t>Определить </a:t>
            </a:r>
            <a:r>
              <a:rPr sz="1400" dirty="0">
                <a:latin typeface="Times New Roman"/>
                <a:cs typeface="Times New Roman"/>
              </a:rPr>
              <a:t>фак-  </a:t>
            </a:r>
            <a:r>
              <a:rPr sz="1400" spc="-5" dirty="0">
                <a:latin typeface="Times New Roman"/>
                <a:cs typeface="Times New Roman"/>
              </a:rPr>
              <a:t>тическую </a:t>
            </a:r>
            <a:r>
              <a:rPr sz="1400" dirty="0">
                <a:latin typeface="Times New Roman"/>
                <a:cs typeface="Times New Roman"/>
              </a:rPr>
              <a:t>освещенность </a:t>
            </a:r>
            <a:r>
              <a:rPr sz="1400" spc="-5" dirty="0">
                <a:latin typeface="Times New Roman"/>
                <a:cs typeface="Times New Roman"/>
              </a:rPr>
              <a:t>помещения при общем равномерном освещении </a:t>
            </a:r>
            <a:r>
              <a:rPr sz="1400" dirty="0">
                <a:latin typeface="Times New Roman"/>
                <a:cs typeface="Times New Roman"/>
              </a:rPr>
              <a:t>и  сравнить с </a:t>
            </a:r>
            <a:r>
              <a:rPr sz="1400" spc="-5" dirty="0">
                <a:latin typeface="Times New Roman"/>
                <a:cs typeface="Times New Roman"/>
              </a:rPr>
              <a:t>нормативной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величиной.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76200" marR="68580" indent="359410" algn="just">
              <a:lnSpc>
                <a:spcPct val="110200"/>
              </a:lnSpc>
            </a:pPr>
            <a:r>
              <a:rPr sz="1400" i="1" dirty="0">
                <a:latin typeface="Times New Roman"/>
                <a:cs typeface="Times New Roman"/>
              </a:rPr>
              <a:t>Решение. </a:t>
            </a:r>
            <a:r>
              <a:rPr sz="1400" spc="-5" dirty="0">
                <a:latin typeface="Times New Roman"/>
                <a:cs typeface="Times New Roman"/>
              </a:rPr>
              <a:t>По СанПиН 2.2.2.542-96 найдем нормативную </a:t>
            </a:r>
            <a:r>
              <a:rPr sz="1400" dirty="0">
                <a:latin typeface="Times New Roman"/>
                <a:cs typeface="Times New Roman"/>
              </a:rPr>
              <a:t>величину </a:t>
            </a:r>
            <a:r>
              <a:rPr sz="1400" spc="5" dirty="0">
                <a:latin typeface="Times New Roman"/>
                <a:cs typeface="Times New Roman"/>
              </a:rPr>
              <a:t>ос-  </a:t>
            </a:r>
            <a:r>
              <a:rPr sz="1400" spc="-5" dirty="0">
                <a:latin typeface="Times New Roman"/>
                <a:cs typeface="Times New Roman"/>
              </a:rPr>
              <a:t>вещенности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помещения видеодисплейных терминалов </a:t>
            </a:r>
            <a:r>
              <a:rPr sz="1400" spc="5" dirty="0">
                <a:latin typeface="Times New Roman"/>
                <a:cs typeface="Times New Roman"/>
              </a:rPr>
              <a:t>Е</a:t>
            </a:r>
            <a:r>
              <a:rPr sz="1350" spc="7" baseline="-12345" dirty="0">
                <a:latin typeface="Times New Roman"/>
                <a:cs typeface="Times New Roman"/>
              </a:rPr>
              <a:t>н </a:t>
            </a:r>
            <a:r>
              <a:rPr sz="1350" baseline="-12345" dirty="0">
                <a:latin typeface="Times New Roman"/>
                <a:cs typeface="Times New Roman"/>
              </a:rPr>
              <a:t>ср</a:t>
            </a:r>
            <a:r>
              <a:rPr sz="1400" dirty="0">
                <a:latin typeface="Times New Roman"/>
                <a:cs typeface="Times New Roman"/>
              </a:rPr>
              <a:t>= 400 лк.  </a:t>
            </a:r>
            <a:r>
              <a:rPr sz="1400" spc="-5" dirty="0">
                <a:latin typeface="Times New Roman"/>
                <a:cs typeface="Times New Roman"/>
              </a:rPr>
              <a:t>При проверке соответствия освещенности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помещении нормативному  уровню, когда известно количество светильников, ламп, </a:t>
            </a:r>
            <a:r>
              <a:rPr sz="1400" dirty="0">
                <a:latin typeface="Times New Roman"/>
                <a:cs typeface="Times New Roman"/>
              </a:rPr>
              <a:t>их тип и </a:t>
            </a:r>
            <a:r>
              <a:rPr sz="1400" spc="-5" dirty="0">
                <a:latin typeface="Times New Roman"/>
                <a:cs typeface="Times New Roman"/>
              </a:rPr>
              <a:t>мощность,  фактическую </a:t>
            </a:r>
            <a:r>
              <a:rPr sz="1400" dirty="0">
                <a:latin typeface="Times New Roman"/>
                <a:cs typeface="Times New Roman"/>
              </a:rPr>
              <a:t>освещенность </a:t>
            </a:r>
            <a:r>
              <a:rPr sz="1400" spc="-5" dirty="0">
                <a:latin typeface="Times New Roman"/>
                <a:cs typeface="Times New Roman"/>
              </a:rPr>
              <a:t>помещении </a:t>
            </a:r>
            <a:r>
              <a:rPr sz="1400" dirty="0">
                <a:latin typeface="Times New Roman"/>
                <a:cs typeface="Times New Roman"/>
              </a:rPr>
              <a:t>определяем по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формуле:</a:t>
            </a:r>
            <a:endParaRPr sz="1400">
              <a:latin typeface="Times New Roman"/>
              <a:cs typeface="Times New Roman"/>
            </a:endParaRPr>
          </a:p>
          <a:p>
            <a:pPr marL="435609" marR="1290955" indent="1222375" algn="just">
              <a:lnSpc>
                <a:spcPct val="206400"/>
              </a:lnSpc>
              <a:spcBef>
                <a:spcPts val="225"/>
              </a:spcBef>
              <a:tabLst>
                <a:tab pos="4365625" algn="l"/>
              </a:tabLst>
            </a:pPr>
            <a:r>
              <a:rPr sz="1400" spc="-10" dirty="0">
                <a:latin typeface="Times New Roman"/>
                <a:cs typeface="Times New Roman"/>
              </a:rPr>
              <a:t>Е</a:t>
            </a:r>
            <a:r>
              <a:rPr sz="1350" baseline="-12345" dirty="0">
                <a:latin typeface="Times New Roman"/>
                <a:cs typeface="Times New Roman"/>
              </a:rPr>
              <a:t>ф </a:t>
            </a:r>
            <a:r>
              <a:rPr sz="1350" spc="-150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*</a:t>
            </a:r>
            <a:r>
              <a:rPr sz="1400" spc="-5" dirty="0">
                <a:latin typeface="Times New Roman"/>
                <a:cs typeface="Times New Roman"/>
              </a:rPr>
              <a:t>F</a:t>
            </a:r>
            <a:r>
              <a:rPr sz="1400" spc="-10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Times New Roman"/>
                <a:cs typeface="Times New Roman"/>
              </a:rPr>
              <a:t>n*η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400" spc="-10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Times New Roman"/>
                <a:cs typeface="Times New Roman"/>
              </a:rPr>
              <a:t>z</a:t>
            </a:r>
            <a:r>
              <a:rPr sz="1400" spc="-10" dirty="0">
                <a:latin typeface="Times New Roman"/>
                <a:cs typeface="Times New Roman"/>
              </a:rPr>
              <a:t>*</a:t>
            </a:r>
            <a:r>
              <a:rPr sz="1400" spc="15" dirty="0">
                <a:latin typeface="Times New Roman"/>
                <a:cs typeface="Times New Roman"/>
              </a:rPr>
              <a:t>k</a:t>
            </a:r>
            <a:r>
              <a:rPr sz="1350" baseline="-12345" dirty="0">
                <a:latin typeface="Times New Roman"/>
                <a:cs typeface="Times New Roman"/>
              </a:rPr>
              <a:t>з	</a:t>
            </a:r>
            <a:r>
              <a:rPr sz="1400" spc="-15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2.8)  где N = </a:t>
            </a:r>
            <a:r>
              <a:rPr sz="1400" spc="-5" dirty="0">
                <a:latin typeface="Times New Roman"/>
                <a:cs typeface="Times New Roman"/>
              </a:rPr>
              <a:t>30 </a:t>
            </a:r>
            <a:r>
              <a:rPr sz="1400" dirty="0">
                <a:latin typeface="Times New Roman"/>
                <a:cs typeface="Times New Roman"/>
              </a:rPr>
              <a:t>– число </a:t>
            </a:r>
            <a:r>
              <a:rPr sz="1400" spc="-5" dirty="0">
                <a:latin typeface="Times New Roman"/>
                <a:cs typeface="Times New Roman"/>
              </a:rPr>
              <a:t>светильников,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шт;</a:t>
            </a:r>
            <a:endParaRPr sz="1400">
              <a:latin typeface="Times New Roman"/>
              <a:cs typeface="Times New Roman"/>
            </a:endParaRPr>
          </a:p>
          <a:p>
            <a:pPr marL="435609">
              <a:lnSpc>
                <a:spcPts val="1570"/>
              </a:lnSpc>
            </a:pPr>
            <a:r>
              <a:rPr sz="1400" dirty="0">
                <a:latin typeface="Times New Roman"/>
                <a:cs typeface="Times New Roman"/>
              </a:rPr>
              <a:t>F = </a:t>
            </a:r>
            <a:r>
              <a:rPr sz="1400" spc="-5" dirty="0">
                <a:latin typeface="Times New Roman"/>
                <a:cs typeface="Times New Roman"/>
              </a:rPr>
              <a:t>2480 лм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световой поток лампы </a:t>
            </a:r>
            <a:r>
              <a:rPr sz="1400" dirty="0">
                <a:latin typeface="Times New Roman"/>
                <a:cs typeface="Times New Roman"/>
              </a:rPr>
              <a:t>(Каталог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электрооборудования.</a:t>
            </a:r>
            <a:endParaRPr sz="1400">
              <a:latin typeface="Times New Roman"/>
              <a:cs typeface="Times New Roman"/>
            </a:endParaRPr>
          </a:p>
          <a:p>
            <a:pPr marL="435609" marR="1783080" indent="-360045">
              <a:lnSpc>
                <a:spcPts val="161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Низковольтная аппаратура. Лампы. Интернет-ресурс);  </a:t>
            </a:r>
            <a:r>
              <a:rPr sz="1400" dirty="0">
                <a:latin typeface="Times New Roman"/>
                <a:cs typeface="Times New Roman"/>
              </a:rPr>
              <a:t>n = 2 – число </a:t>
            </a:r>
            <a:r>
              <a:rPr sz="1400" spc="-5" dirty="0">
                <a:latin typeface="Times New Roman"/>
                <a:cs typeface="Times New Roman"/>
              </a:rPr>
              <a:t>ламп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светильнике;</a:t>
            </a:r>
            <a:endParaRPr sz="1400">
              <a:latin typeface="Times New Roman"/>
              <a:cs typeface="Times New Roman"/>
            </a:endParaRPr>
          </a:p>
          <a:p>
            <a:pPr marL="435609">
              <a:lnSpc>
                <a:spcPts val="1535"/>
              </a:lnSpc>
            </a:pPr>
            <a:r>
              <a:rPr sz="1400" dirty="0">
                <a:latin typeface="Times New Roman"/>
                <a:cs typeface="Times New Roman"/>
              </a:rPr>
              <a:t>S – площадь </a:t>
            </a:r>
            <a:r>
              <a:rPr sz="1400" spc="-5" dirty="0">
                <a:latin typeface="Times New Roman"/>
                <a:cs typeface="Times New Roman"/>
              </a:rPr>
              <a:t>освещаемого </a:t>
            </a:r>
            <a:r>
              <a:rPr sz="1400" dirty="0">
                <a:latin typeface="Times New Roman"/>
                <a:cs typeface="Times New Roman"/>
              </a:rPr>
              <a:t>помещения, S =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A*B;</a:t>
            </a:r>
            <a:endParaRPr sz="1400">
              <a:latin typeface="Times New Roman"/>
              <a:cs typeface="Times New Roman"/>
            </a:endParaRPr>
          </a:p>
          <a:p>
            <a:pPr marL="76200" marR="68580" indent="359410">
              <a:lnSpc>
                <a:spcPts val="1610"/>
              </a:lnSpc>
              <a:spcBef>
                <a:spcPts val="80"/>
              </a:spcBef>
            </a:pPr>
            <a:r>
              <a:rPr sz="1400" dirty="0">
                <a:latin typeface="Times New Roman"/>
                <a:cs typeface="Times New Roman"/>
              </a:rPr>
              <a:t>z = </a:t>
            </a:r>
            <a:r>
              <a:rPr sz="1400" spc="-5" dirty="0">
                <a:latin typeface="Times New Roman"/>
                <a:cs typeface="Times New Roman"/>
              </a:rPr>
              <a:t>1,1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 неравномерности освещения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люминесцент-  ных ламп (отношение E</a:t>
            </a:r>
            <a:r>
              <a:rPr sz="1350" spc="-7" baseline="-12345" dirty="0">
                <a:latin typeface="Times New Roman"/>
                <a:cs typeface="Times New Roman"/>
              </a:rPr>
              <a:t>ср </a:t>
            </a:r>
            <a:r>
              <a:rPr sz="1400" dirty="0">
                <a:latin typeface="Times New Roman"/>
                <a:cs typeface="Times New Roman"/>
              </a:rPr>
              <a:t>/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E</a:t>
            </a:r>
            <a:r>
              <a:rPr sz="1350" spc="-7" baseline="-12345" dirty="0">
                <a:latin typeface="Times New Roman"/>
                <a:cs typeface="Times New Roman"/>
              </a:rPr>
              <a:t>мин</a:t>
            </a:r>
            <a:r>
              <a:rPr sz="1400" spc="-5" dirty="0">
                <a:latin typeface="Times New Roman"/>
                <a:cs typeface="Times New Roman"/>
              </a:rPr>
              <a:t>);</a:t>
            </a:r>
            <a:endParaRPr sz="1400">
              <a:latin typeface="Times New Roman"/>
              <a:cs typeface="Times New Roman"/>
            </a:endParaRPr>
          </a:p>
          <a:p>
            <a:pPr marL="435609"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1350" baseline="-12345" dirty="0">
                <a:latin typeface="Times New Roman"/>
                <a:cs typeface="Times New Roman"/>
              </a:rPr>
              <a:t>з</a:t>
            </a:r>
            <a:r>
              <a:rPr sz="1350" spc="52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коэффициент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запаса,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учитывающий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снижение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освещенности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из-за</a:t>
            </a:r>
            <a:endParaRPr sz="1400">
              <a:latin typeface="Times New Roman"/>
              <a:cs typeface="Times New Roman"/>
            </a:endParaRPr>
          </a:p>
          <a:p>
            <a:pPr marL="435609" marR="99695" indent="-360045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загрязнения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старения лампы, значение </a:t>
            </a: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1350" baseline="-12345" dirty="0">
                <a:latin typeface="Times New Roman"/>
                <a:cs typeface="Times New Roman"/>
              </a:rPr>
              <a:t>з </a:t>
            </a:r>
            <a:r>
              <a:rPr sz="1400" dirty="0">
                <a:latin typeface="Times New Roman"/>
                <a:cs typeface="Times New Roman"/>
              </a:rPr>
              <a:t>= 1,5 для </a:t>
            </a:r>
            <a:r>
              <a:rPr sz="1400" spc="-5" dirty="0">
                <a:latin typeface="Times New Roman"/>
                <a:cs typeface="Times New Roman"/>
              </a:rPr>
              <a:t>люминесцентных ламп;  </a:t>
            </a:r>
            <a:r>
              <a:rPr sz="1400" dirty="0">
                <a:latin typeface="Times New Roman"/>
                <a:cs typeface="Times New Roman"/>
              </a:rPr>
              <a:t>η – </a:t>
            </a:r>
            <a:r>
              <a:rPr sz="1400" spc="-5" dirty="0">
                <a:latin typeface="Times New Roman"/>
                <a:cs typeface="Times New Roman"/>
              </a:rPr>
              <a:t>коэффициент использования осветительной установки.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043736" y="689863"/>
            <a:ext cx="6109970" cy="903287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0" marR="119380" indent="359410" algn="just">
              <a:lnSpc>
                <a:spcPct val="959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Для определения </a:t>
            </a:r>
            <a:r>
              <a:rPr sz="1400" dirty="0">
                <a:latin typeface="Times New Roman"/>
                <a:cs typeface="Times New Roman"/>
              </a:rPr>
              <a:t>η </a:t>
            </a:r>
            <a:r>
              <a:rPr sz="1400" spc="-5" dirty="0">
                <a:latin typeface="Times New Roman"/>
                <a:cs typeface="Times New Roman"/>
              </a:rPr>
              <a:t>необходимо знать </a:t>
            </a:r>
            <a:r>
              <a:rPr sz="1400" dirty="0">
                <a:latin typeface="Times New Roman"/>
                <a:cs typeface="Times New Roman"/>
              </a:rPr>
              <a:t>тип </a:t>
            </a:r>
            <a:r>
              <a:rPr sz="1400" spc="-5" dirty="0">
                <a:latin typeface="Times New Roman"/>
                <a:cs typeface="Times New Roman"/>
              </a:rPr>
              <a:t>светильника, индекс </a:t>
            </a:r>
            <a:r>
              <a:rPr sz="1400" spc="5" dirty="0">
                <a:latin typeface="Times New Roman"/>
                <a:cs typeface="Times New Roman"/>
              </a:rPr>
              <a:t>помеще-  </a:t>
            </a:r>
            <a:r>
              <a:rPr sz="1400" dirty="0">
                <a:latin typeface="Times New Roman"/>
                <a:cs typeface="Times New Roman"/>
              </a:rPr>
              <a:t>ния и </a:t>
            </a:r>
            <a:r>
              <a:rPr sz="1400" spc="-5" dirty="0">
                <a:latin typeface="Times New Roman"/>
                <a:cs typeface="Times New Roman"/>
              </a:rPr>
              <a:t>коэффициента отражения светового потока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потолка стен </a:t>
            </a:r>
            <a:r>
              <a:rPr sz="1400" dirty="0">
                <a:latin typeface="Times New Roman"/>
                <a:cs typeface="Times New Roman"/>
              </a:rPr>
              <a:t>и пола.  </a:t>
            </a:r>
            <a:r>
              <a:rPr sz="1400" spc="-5" dirty="0">
                <a:latin typeface="Times New Roman"/>
                <a:cs typeface="Times New Roman"/>
              </a:rPr>
              <a:t>Так </a:t>
            </a:r>
            <a:r>
              <a:rPr sz="1400" dirty="0">
                <a:latin typeface="Times New Roman"/>
                <a:cs typeface="Times New Roman"/>
              </a:rPr>
              <a:t>как </a:t>
            </a:r>
            <a:r>
              <a:rPr sz="1400" spc="-5" dirty="0">
                <a:latin typeface="Times New Roman"/>
                <a:cs typeface="Times New Roman"/>
              </a:rPr>
              <a:t>тип светильника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коэффициенты отражения светового потока </a:t>
            </a:r>
            <a:r>
              <a:rPr sz="1400" spc="15" dirty="0">
                <a:latin typeface="Times New Roman"/>
                <a:cs typeface="Times New Roman"/>
              </a:rPr>
              <a:t>из-  </a:t>
            </a:r>
            <a:r>
              <a:rPr sz="1400" spc="-5" dirty="0">
                <a:latin typeface="Times New Roman"/>
                <a:cs typeface="Times New Roman"/>
              </a:rPr>
              <a:t>вестны, </a:t>
            </a:r>
            <a:r>
              <a:rPr sz="1400" dirty="0">
                <a:latin typeface="Times New Roman"/>
                <a:cs typeface="Times New Roman"/>
              </a:rPr>
              <a:t>то для </a:t>
            </a:r>
            <a:r>
              <a:rPr sz="1400" spc="-5" dirty="0">
                <a:latin typeface="Times New Roman"/>
                <a:cs typeface="Times New Roman"/>
              </a:rPr>
              <a:t>нахождения </a:t>
            </a:r>
            <a:r>
              <a:rPr sz="1400" dirty="0">
                <a:latin typeface="Times New Roman"/>
                <a:cs typeface="Times New Roman"/>
              </a:rPr>
              <a:t>η </a:t>
            </a:r>
            <a:r>
              <a:rPr sz="1400" spc="-5" dirty="0">
                <a:latin typeface="Times New Roman"/>
                <a:cs typeface="Times New Roman"/>
              </a:rPr>
              <a:t>необходимо определить значение индекса </a:t>
            </a:r>
            <a:r>
              <a:rPr sz="1400" spc="15" dirty="0">
                <a:latin typeface="Times New Roman"/>
                <a:cs typeface="Times New Roman"/>
              </a:rPr>
              <a:t>по-  </a:t>
            </a:r>
            <a:r>
              <a:rPr sz="1400" dirty="0">
                <a:latin typeface="Times New Roman"/>
                <a:cs typeface="Times New Roman"/>
              </a:rPr>
              <a:t>мещения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i.</a:t>
            </a:r>
            <a:endParaRPr sz="1400">
              <a:latin typeface="Times New Roman"/>
              <a:cs typeface="Times New Roman"/>
            </a:endParaRPr>
          </a:p>
          <a:p>
            <a:pPr marL="486409" algn="just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Индекс помещения </a:t>
            </a:r>
            <a:r>
              <a:rPr sz="1400" dirty="0">
                <a:latin typeface="Times New Roman"/>
                <a:cs typeface="Times New Roman"/>
              </a:rPr>
              <a:t>i </a:t>
            </a:r>
            <a:r>
              <a:rPr sz="1400" spc="-5" dirty="0">
                <a:latin typeface="Times New Roman"/>
                <a:cs typeface="Times New Roman"/>
              </a:rPr>
              <a:t>определяется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уравнением:</a:t>
            </a:r>
            <a:endParaRPr sz="1400">
              <a:latin typeface="Times New Roman"/>
              <a:cs typeface="Times New Roman"/>
            </a:endParaRPr>
          </a:p>
          <a:p>
            <a:pPr marL="486409" marR="1059180" indent="1595755" algn="just">
              <a:lnSpc>
                <a:spcPct val="191400"/>
              </a:lnSpc>
              <a:spcBef>
                <a:spcPts val="15"/>
              </a:spcBef>
              <a:tabLst>
                <a:tab pos="4699635" algn="l"/>
              </a:tabLst>
            </a:pPr>
            <a:r>
              <a:rPr sz="1400" dirty="0">
                <a:latin typeface="Times New Roman"/>
                <a:cs typeface="Times New Roman"/>
              </a:rPr>
              <a:t>i =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 </a:t>
            </a:r>
            <a:r>
              <a:rPr sz="1400" spc="5" dirty="0">
                <a:latin typeface="Times New Roman"/>
                <a:cs typeface="Times New Roman"/>
              </a:rPr>
              <a:t>h</a:t>
            </a:r>
            <a:r>
              <a:rPr sz="1350" spc="-22" baseline="-12345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*(А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В)	(</a:t>
            </a: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.9)  где А и В – </a:t>
            </a:r>
            <a:r>
              <a:rPr sz="1400" spc="-5" dirty="0">
                <a:latin typeface="Times New Roman"/>
                <a:cs typeface="Times New Roman"/>
              </a:rPr>
              <a:t>соответственно длина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ширина помещения,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м,</a:t>
            </a:r>
            <a:endParaRPr sz="1400">
              <a:latin typeface="Times New Roman"/>
              <a:cs typeface="Times New Roman"/>
            </a:endParaRPr>
          </a:p>
          <a:p>
            <a:pPr marL="127000" indent="359410" algn="just">
              <a:lnSpc>
                <a:spcPts val="1575"/>
              </a:lnSpc>
            </a:pP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350" baseline="-12345" dirty="0">
                <a:latin typeface="Times New Roman"/>
                <a:cs typeface="Times New Roman"/>
              </a:rPr>
              <a:t>п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высота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рабочей поверхности до светильника,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определяется</a:t>
            </a:r>
            <a:endParaRPr sz="1400">
              <a:latin typeface="Times New Roman"/>
              <a:cs typeface="Times New Roman"/>
            </a:endParaRPr>
          </a:p>
          <a:p>
            <a:pPr marL="127000" marR="121285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высотой помещения (Н, </a:t>
            </a:r>
            <a:r>
              <a:rPr sz="1400" spc="5" dirty="0">
                <a:latin typeface="Times New Roman"/>
                <a:cs typeface="Times New Roman"/>
              </a:rPr>
              <a:t>м), </a:t>
            </a:r>
            <a:r>
              <a:rPr sz="1400" spc="-5" dirty="0">
                <a:latin typeface="Times New Roman"/>
                <a:cs typeface="Times New Roman"/>
              </a:rPr>
              <a:t>высотой свеса </a:t>
            </a:r>
            <a:r>
              <a:rPr sz="1400" dirty="0">
                <a:latin typeface="Times New Roman"/>
                <a:cs typeface="Times New Roman"/>
              </a:rPr>
              <a:t>светильника </a:t>
            </a:r>
            <a:r>
              <a:rPr sz="1400" spc="-10" dirty="0">
                <a:latin typeface="Times New Roman"/>
                <a:cs typeface="Times New Roman"/>
              </a:rPr>
              <a:t>(h</a:t>
            </a:r>
            <a:r>
              <a:rPr sz="1350" spc="-15" baseline="-12345" dirty="0">
                <a:latin typeface="Times New Roman"/>
                <a:cs typeface="Times New Roman"/>
              </a:rPr>
              <a:t>c</a:t>
            </a:r>
            <a:r>
              <a:rPr sz="1400" spc="-10" dirty="0">
                <a:latin typeface="Times New Roman"/>
                <a:cs typeface="Times New Roman"/>
              </a:rPr>
              <a:t>)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высотой ус-  ловной рабочей поверхности </a:t>
            </a:r>
            <a:r>
              <a:rPr sz="1400" dirty="0">
                <a:latin typeface="Times New Roman"/>
                <a:cs typeface="Times New Roman"/>
              </a:rPr>
              <a:t>(h</a:t>
            </a:r>
            <a:r>
              <a:rPr sz="1350" baseline="-12345" dirty="0">
                <a:latin typeface="Times New Roman"/>
                <a:cs typeface="Times New Roman"/>
              </a:rPr>
              <a:t>р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0,8 </a:t>
            </a:r>
            <a:r>
              <a:rPr sz="1400" spc="-10" dirty="0">
                <a:latin typeface="Times New Roman"/>
                <a:cs typeface="Times New Roman"/>
              </a:rPr>
              <a:t>м)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формуле: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356870" algn="ctr">
              <a:lnSpc>
                <a:spcPct val="100000"/>
              </a:lnSpc>
              <a:tabLst>
                <a:tab pos="3524885" algn="l"/>
              </a:tabLst>
            </a:pP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350" baseline="-12345" dirty="0">
                <a:latin typeface="Times New Roman"/>
                <a:cs typeface="Times New Roman"/>
              </a:rPr>
              <a:t>п </a:t>
            </a:r>
            <a:r>
              <a:rPr sz="1400" dirty="0">
                <a:latin typeface="Times New Roman"/>
                <a:cs typeface="Times New Roman"/>
              </a:rPr>
              <a:t>= H – h</a:t>
            </a:r>
            <a:r>
              <a:rPr sz="1350" baseline="-12345" dirty="0">
                <a:latin typeface="Times New Roman"/>
                <a:cs typeface="Times New Roman"/>
              </a:rPr>
              <a:t>с 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h</a:t>
            </a:r>
            <a:r>
              <a:rPr sz="1350" spc="-7" baseline="-12345" dirty="0">
                <a:latin typeface="Times New Roman"/>
                <a:cs typeface="Times New Roman"/>
              </a:rPr>
              <a:t>р </a:t>
            </a:r>
            <a:r>
              <a:rPr sz="1400" dirty="0">
                <a:latin typeface="Times New Roman"/>
                <a:cs typeface="Times New Roman"/>
              </a:rPr>
              <a:t>= 3 – 0 – 0,8 =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2,2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	(2.10)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0" marR="122555" indent="802640" algn="just">
              <a:lnSpc>
                <a:spcPts val="1610"/>
              </a:lnSpc>
              <a:spcBef>
                <a:spcPts val="1415"/>
              </a:spcBef>
            </a:pPr>
            <a:r>
              <a:rPr sz="1400" dirty="0">
                <a:latin typeface="Times New Roman"/>
                <a:cs typeface="Times New Roman"/>
              </a:rPr>
              <a:t>Подставляем </a:t>
            </a:r>
            <a:r>
              <a:rPr sz="1400" spc="-5" dirty="0">
                <a:latin typeface="Times New Roman"/>
                <a:cs typeface="Times New Roman"/>
              </a:rPr>
              <a:t>полученное значение </a:t>
            </a: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350" baseline="-12345" dirty="0">
                <a:latin typeface="Times New Roman"/>
                <a:cs typeface="Times New Roman"/>
              </a:rPr>
              <a:t>п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формулу </a:t>
            </a:r>
            <a:r>
              <a:rPr sz="1400" dirty="0">
                <a:latin typeface="Times New Roman"/>
                <a:cs typeface="Times New Roman"/>
              </a:rPr>
              <a:t>(2.2) и </a:t>
            </a:r>
            <a:r>
              <a:rPr sz="1400" spc="-5" dirty="0">
                <a:latin typeface="Times New Roman"/>
                <a:cs typeface="Times New Roman"/>
              </a:rPr>
              <a:t>находим  </a:t>
            </a:r>
            <a:r>
              <a:rPr sz="1400" dirty="0">
                <a:latin typeface="Times New Roman"/>
                <a:cs typeface="Times New Roman"/>
              </a:rPr>
              <a:t>индекс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помещения: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1666239">
              <a:lnSpc>
                <a:spcPct val="100000"/>
              </a:lnSpc>
              <a:spcBef>
                <a:spcPts val="5"/>
              </a:spcBef>
              <a:tabLst>
                <a:tab pos="4674870" algn="l"/>
              </a:tabLst>
            </a:pPr>
            <a:r>
              <a:rPr sz="1400" dirty="0">
                <a:latin typeface="Times New Roman"/>
                <a:cs typeface="Times New Roman"/>
              </a:rPr>
              <a:t>i = 12*18 / </a:t>
            </a:r>
            <a:r>
              <a:rPr sz="1400" spc="-5" dirty="0">
                <a:latin typeface="Times New Roman"/>
                <a:cs typeface="Times New Roman"/>
              </a:rPr>
              <a:t>2.2*(12 </a:t>
            </a:r>
            <a:r>
              <a:rPr sz="1400" dirty="0">
                <a:latin typeface="Times New Roman"/>
                <a:cs typeface="Times New Roman"/>
              </a:rPr>
              <a:t>+ 18) 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3.27	</a:t>
            </a:r>
            <a:r>
              <a:rPr sz="1400" dirty="0">
                <a:latin typeface="Times New Roman"/>
                <a:cs typeface="Times New Roman"/>
              </a:rPr>
              <a:t>(2.11)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0" marR="121920" indent="802640" algn="just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Светильник </a:t>
            </a:r>
            <a:r>
              <a:rPr sz="1400" dirty="0">
                <a:latin typeface="Times New Roman"/>
                <a:cs typeface="Times New Roman"/>
              </a:rPr>
              <a:t>имеет </a:t>
            </a:r>
            <a:r>
              <a:rPr sz="1400" spc="-10" dirty="0">
                <a:latin typeface="Times New Roman"/>
                <a:cs typeface="Times New Roman"/>
              </a:rPr>
              <a:t>кривую </a:t>
            </a:r>
            <a:r>
              <a:rPr sz="1400" dirty="0">
                <a:latin typeface="Times New Roman"/>
                <a:cs typeface="Times New Roman"/>
              </a:rPr>
              <a:t>силы света </a:t>
            </a:r>
            <a:r>
              <a:rPr sz="1400" spc="5" dirty="0">
                <a:latin typeface="Times New Roman"/>
                <a:cs typeface="Times New Roman"/>
              </a:rPr>
              <a:t>Г-1. </a:t>
            </a:r>
            <a:r>
              <a:rPr sz="1400" spc="-5" dirty="0">
                <a:latin typeface="Times New Roman"/>
                <a:cs typeface="Times New Roman"/>
              </a:rPr>
              <a:t>Коэффициент исполь-  </a:t>
            </a:r>
            <a:r>
              <a:rPr sz="1400" dirty="0">
                <a:latin typeface="Times New Roman"/>
                <a:cs typeface="Times New Roman"/>
              </a:rPr>
              <a:t>зования </a:t>
            </a:r>
            <a:r>
              <a:rPr sz="1400" spc="-5" dirty="0">
                <a:latin typeface="Times New Roman"/>
                <a:cs typeface="Times New Roman"/>
              </a:rPr>
              <a:t>осветительной установки равен 89%. Подставляем все найденные  величины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формулу </a:t>
            </a:r>
            <a:r>
              <a:rPr sz="1400" dirty="0">
                <a:latin typeface="Times New Roman"/>
                <a:cs typeface="Times New Roman"/>
              </a:rPr>
              <a:t>2.8: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125920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ф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30*2480*2*0,89 </a:t>
            </a:r>
            <a:r>
              <a:rPr sz="1400" dirty="0">
                <a:latin typeface="Times New Roman"/>
                <a:cs typeface="Times New Roman"/>
              </a:rPr>
              <a:t>/ </a:t>
            </a:r>
            <a:r>
              <a:rPr sz="1400" spc="-5" dirty="0">
                <a:latin typeface="Times New Roman"/>
                <a:cs typeface="Times New Roman"/>
              </a:rPr>
              <a:t>18*12*1,1*1,5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371,6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лк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0" marR="121920" indent="758825" algn="just">
              <a:lnSpc>
                <a:spcPct val="95800"/>
              </a:lnSpc>
            </a:pPr>
            <a:r>
              <a:rPr sz="1400" spc="-5" dirty="0">
                <a:latin typeface="Times New Roman"/>
                <a:cs typeface="Times New Roman"/>
              </a:rPr>
              <a:t>Так </a:t>
            </a:r>
            <a:r>
              <a:rPr sz="1400" dirty="0">
                <a:latin typeface="Times New Roman"/>
                <a:cs typeface="Times New Roman"/>
              </a:rPr>
              <a:t>как </a:t>
            </a:r>
            <a:r>
              <a:rPr sz="1400" spc="-5" dirty="0">
                <a:latin typeface="Times New Roman"/>
                <a:cs typeface="Times New Roman"/>
              </a:rPr>
              <a:t>полученная величина E</a:t>
            </a:r>
            <a:r>
              <a:rPr sz="1350" spc="-7" baseline="-12345" dirty="0">
                <a:latin typeface="Times New Roman"/>
                <a:cs typeface="Times New Roman"/>
              </a:rPr>
              <a:t>ф </a:t>
            </a:r>
            <a:r>
              <a:rPr sz="1400" dirty="0">
                <a:latin typeface="Times New Roman"/>
                <a:cs typeface="Times New Roman"/>
              </a:rPr>
              <a:t>&lt; </a:t>
            </a:r>
            <a:r>
              <a:rPr sz="1400" spc="-5" dirty="0">
                <a:latin typeface="Times New Roman"/>
                <a:cs typeface="Times New Roman"/>
              </a:rPr>
              <a:t>E</a:t>
            </a:r>
            <a:r>
              <a:rPr sz="1350" spc="-7" baseline="-12345" dirty="0">
                <a:latin typeface="Times New Roman"/>
                <a:cs typeface="Times New Roman"/>
              </a:rPr>
              <a:t>н </a:t>
            </a:r>
            <a:r>
              <a:rPr sz="1400" dirty="0">
                <a:latin typeface="Times New Roman"/>
                <a:cs typeface="Times New Roman"/>
              </a:rPr>
              <a:t>, для </a:t>
            </a:r>
            <a:r>
              <a:rPr sz="1400" spc="-5" dirty="0">
                <a:latin typeface="Times New Roman"/>
                <a:cs typeface="Times New Roman"/>
              </a:rPr>
              <a:t>достижения норматив-  ной освещенности необходимо либо увеличить количество светильников,  либо увеличить </a:t>
            </a:r>
            <a:r>
              <a:rPr sz="1400" dirty="0">
                <a:latin typeface="Times New Roman"/>
                <a:cs typeface="Times New Roman"/>
              </a:rPr>
              <a:t>мощность </a:t>
            </a:r>
            <a:r>
              <a:rPr sz="1400" spc="-5" dirty="0">
                <a:latin typeface="Times New Roman"/>
                <a:cs typeface="Times New Roman"/>
              </a:rPr>
              <a:t>ламп. Посчитаем степень увеличения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181100">
              <a:lnSpc>
                <a:spcPct val="100000"/>
              </a:lnSpc>
              <a:spcBef>
                <a:spcPts val="5"/>
              </a:spcBef>
              <a:tabLst>
                <a:tab pos="4803140" algn="l"/>
              </a:tabLst>
            </a:pPr>
            <a:r>
              <a:rPr sz="1400" dirty="0">
                <a:latin typeface="Times New Roman"/>
                <a:cs typeface="Times New Roman"/>
              </a:rPr>
              <a:t>W = </a:t>
            </a:r>
            <a:r>
              <a:rPr sz="1400" spc="-5" dirty="0">
                <a:latin typeface="Times New Roman"/>
                <a:cs typeface="Times New Roman"/>
              </a:rPr>
              <a:t>E</a:t>
            </a:r>
            <a:r>
              <a:rPr sz="1350" spc="-7" baseline="-12345" dirty="0">
                <a:latin typeface="Times New Roman"/>
                <a:cs typeface="Times New Roman"/>
              </a:rPr>
              <a:t>н </a:t>
            </a:r>
            <a:r>
              <a:rPr sz="1400" dirty="0">
                <a:latin typeface="Times New Roman"/>
                <a:cs typeface="Times New Roman"/>
              </a:rPr>
              <a:t>/ 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ф  </a:t>
            </a:r>
            <a:r>
              <a:rPr sz="1400" dirty="0">
                <a:latin typeface="Times New Roman"/>
                <a:cs typeface="Times New Roman"/>
              </a:rPr>
              <a:t>= 400 / </a:t>
            </a:r>
            <a:r>
              <a:rPr sz="1400" spc="-5" dirty="0">
                <a:latin typeface="Times New Roman"/>
                <a:cs typeface="Times New Roman"/>
              </a:rPr>
              <a:t>371,6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1,076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раза.	</a:t>
            </a:r>
            <a:r>
              <a:rPr sz="1400" dirty="0">
                <a:latin typeface="Times New Roman"/>
                <a:cs typeface="Times New Roman"/>
              </a:rPr>
              <a:t>(2.12)</a:t>
            </a:r>
            <a:endParaRPr sz="1400">
              <a:latin typeface="Times New Roman"/>
              <a:cs typeface="Times New Roman"/>
            </a:endParaRPr>
          </a:p>
          <a:p>
            <a:pPr marL="1463675" marR="251460" indent="-622300">
              <a:lnSpc>
                <a:spcPct val="191400"/>
              </a:lnSpc>
              <a:spcBef>
                <a:spcPts val="10"/>
              </a:spcBef>
              <a:tabLst>
                <a:tab pos="4890135" algn="l"/>
              </a:tabLst>
            </a:pPr>
            <a:r>
              <a:rPr sz="1400" dirty="0">
                <a:latin typeface="Times New Roman"/>
                <a:cs typeface="Times New Roman"/>
              </a:rPr>
              <a:t>Теперь </a:t>
            </a:r>
            <a:r>
              <a:rPr sz="1400" spc="-5" dirty="0">
                <a:latin typeface="Times New Roman"/>
                <a:cs typeface="Times New Roman"/>
              </a:rPr>
              <a:t>можно вычислить необходимое количество светильников:  N</a:t>
            </a:r>
            <a:r>
              <a:rPr sz="1350" spc="-7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= N*W  = 30*1,076 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32.3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шт.	</a:t>
            </a:r>
            <a:r>
              <a:rPr sz="1400" dirty="0">
                <a:latin typeface="Times New Roman"/>
                <a:cs typeface="Times New Roman"/>
              </a:rPr>
              <a:t>(2.13)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840105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Увеличим </a:t>
            </a:r>
            <a:r>
              <a:rPr sz="1400" spc="-5" dirty="0">
                <a:latin typeface="Times New Roman"/>
                <a:cs typeface="Times New Roman"/>
              </a:rPr>
              <a:t>количество светильников </a:t>
            </a:r>
            <a:r>
              <a:rPr sz="1400" dirty="0">
                <a:latin typeface="Times New Roman"/>
                <a:cs typeface="Times New Roman"/>
              </a:rPr>
              <a:t>до 33 шт.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Тогда: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tabLst>
                <a:tab pos="4919345" algn="l"/>
              </a:tabLst>
            </a:pP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ф 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33*2480*2*0,89 </a:t>
            </a:r>
            <a:r>
              <a:rPr sz="1400" dirty="0">
                <a:latin typeface="Times New Roman"/>
                <a:cs typeface="Times New Roman"/>
              </a:rPr>
              <a:t>/ </a:t>
            </a:r>
            <a:r>
              <a:rPr sz="1400" spc="-5" dirty="0">
                <a:latin typeface="Times New Roman"/>
                <a:cs typeface="Times New Roman"/>
              </a:rPr>
              <a:t>18*12*1,1*1,5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408,7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лк.	</a:t>
            </a:r>
            <a:r>
              <a:rPr sz="1400" spc="-5" dirty="0">
                <a:latin typeface="Times New Roman"/>
                <a:cs typeface="Times New Roman"/>
              </a:rPr>
              <a:t>(2.14)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0" marR="121920" indent="359410" algn="just">
              <a:lnSpc>
                <a:spcPts val="161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Таким </a:t>
            </a:r>
            <a:r>
              <a:rPr sz="1400" spc="-5" dirty="0">
                <a:latin typeface="Times New Roman"/>
                <a:cs typeface="Times New Roman"/>
              </a:rPr>
              <a:t>образом, при увеличении количества светильников </a:t>
            </a:r>
            <a:r>
              <a:rPr sz="1400" dirty="0">
                <a:latin typeface="Times New Roman"/>
                <a:cs typeface="Times New Roman"/>
              </a:rPr>
              <a:t>на 3 </a:t>
            </a:r>
            <a:r>
              <a:rPr sz="1400" spc="-5" dirty="0">
                <a:latin typeface="Times New Roman"/>
                <a:cs typeface="Times New Roman"/>
              </a:rPr>
              <a:t>штуки  </a:t>
            </a:r>
            <a:r>
              <a:rPr sz="1400" dirty="0">
                <a:latin typeface="Times New Roman"/>
                <a:cs typeface="Times New Roman"/>
              </a:rPr>
              <a:t>фактическая </a:t>
            </a:r>
            <a:r>
              <a:rPr sz="1400" spc="-5" dirty="0">
                <a:latin typeface="Times New Roman"/>
                <a:cs typeface="Times New Roman"/>
              </a:rPr>
              <a:t>освещенность E</a:t>
            </a:r>
            <a:r>
              <a:rPr sz="1350" spc="-7" baseline="-12345" dirty="0">
                <a:latin typeface="Times New Roman"/>
                <a:cs typeface="Times New Roman"/>
              </a:rPr>
              <a:t>ф </a:t>
            </a:r>
            <a:r>
              <a:rPr sz="1400" spc="-5" dirty="0">
                <a:latin typeface="Times New Roman"/>
                <a:cs typeface="Times New Roman"/>
              </a:rPr>
              <a:t>приведена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соответствие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нормативным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31583" y="9825847"/>
            <a:ext cx="2057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spc="5" dirty="0">
                <a:latin typeface="Times New Roman"/>
                <a:cs typeface="Times New Roman"/>
              </a:rPr>
              <a:t>25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8336" y="689863"/>
            <a:ext cx="6158230" cy="566116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52400" marR="144780" algn="just">
              <a:lnSpc>
                <a:spcPct val="961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значением освещённости E</a:t>
            </a:r>
            <a:r>
              <a:rPr sz="1350" spc="-7" baseline="-12345" dirty="0">
                <a:latin typeface="Times New Roman"/>
                <a:cs typeface="Times New Roman"/>
              </a:rPr>
              <a:t>н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400 </a:t>
            </a:r>
            <a:r>
              <a:rPr sz="1400" dirty="0">
                <a:latin typeface="Times New Roman"/>
                <a:cs typeface="Times New Roman"/>
              </a:rPr>
              <a:t>лк. </a:t>
            </a:r>
            <a:r>
              <a:rPr sz="1400" spc="-5" dirty="0">
                <a:latin typeface="Times New Roman"/>
                <a:cs typeface="Times New Roman"/>
              </a:rPr>
              <a:t>Такой </a:t>
            </a:r>
            <a:r>
              <a:rPr sz="1400" dirty="0">
                <a:latin typeface="Times New Roman"/>
                <a:cs typeface="Times New Roman"/>
              </a:rPr>
              <a:t>же </a:t>
            </a:r>
            <a:r>
              <a:rPr sz="1400" spc="-5" dirty="0">
                <a:latin typeface="Times New Roman"/>
                <a:cs typeface="Times New Roman"/>
              </a:rPr>
              <a:t>эффект может быть получен  при замене лампы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большим световым потоком. Посчитаем требуемый </a:t>
            </a:r>
            <a:r>
              <a:rPr sz="1400" spc="10" dirty="0">
                <a:latin typeface="Times New Roman"/>
                <a:cs typeface="Times New Roman"/>
              </a:rPr>
              <a:t>све-  </a:t>
            </a:r>
            <a:r>
              <a:rPr sz="1400" spc="-5" dirty="0">
                <a:latin typeface="Times New Roman"/>
                <a:cs typeface="Times New Roman"/>
              </a:rPr>
              <a:t>товой поток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лампы: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398905">
              <a:lnSpc>
                <a:spcPct val="100000"/>
              </a:lnSpc>
              <a:tabLst>
                <a:tab pos="4991735" algn="l"/>
              </a:tabLst>
            </a:pPr>
            <a:r>
              <a:rPr sz="1400" spc="-5" dirty="0">
                <a:latin typeface="Times New Roman"/>
                <a:cs typeface="Times New Roman"/>
              </a:rPr>
              <a:t>F</a:t>
            </a:r>
            <a:r>
              <a:rPr sz="1350" spc="-7" baseline="-12345" dirty="0">
                <a:latin typeface="Times New Roman"/>
                <a:cs typeface="Times New Roman"/>
              </a:rPr>
              <a:t>1  </a:t>
            </a:r>
            <a:r>
              <a:rPr sz="1400" dirty="0">
                <a:latin typeface="Times New Roman"/>
                <a:cs typeface="Times New Roman"/>
              </a:rPr>
              <a:t>= F * W = 2480 * </a:t>
            </a:r>
            <a:r>
              <a:rPr sz="1400" spc="-5" dirty="0">
                <a:latin typeface="Times New Roman"/>
                <a:cs typeface="Times New Roman"/>
              </a:rPr>
              <a:t>1,076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2668,5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лм.	(2.15)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52400" marR="144780" indent="802640">
              <a:lnSpc>
                <a:spcPts val="1620"/>
              </a:lnSpc>
            </a:pPr>
            <a:r>
              <a:rPr sz="1400" spc="-5" dirty="0">
                <a:latin typeface="Times New Roman"/>
                <a:cs typeface="Times New Roman"/>
              </a:rPr>
              <a:t>Так, </a:t>
            </a:r>
            <a:r>
              <a:rPr sz="1400" dirty="0">
                <a:latin typeface="Times New Roman"/>
                <a:cs typeface="Times New Roman"/>
              </a:rPr>
              <a:t>если </a:t>
            </a:r>
            <a:r>
              <a:rPr sz="1400" spc="-5" dirty="0">
                <a:latin typeface="Times New Roman"/>
                <a:cs typeface="Times New Roman"/>
              </a:rPr>
              <a:t>все </a:t>
            </a:r>
            <a:r>
              <a:rPr sz="1400" dirty="0">
                <a:latin typeface="Times New Roman"/>
                <a:cs typeface="Times New Roman"/>
              </a:rPr>
              <a:t>лампы </a:t>
            </a:r>
            <a:r>
              <a:rPr sz="1400" spc="-5" dirty="0">
                <a:latin typeface="Times New Roman"/>
                <a:cs typeface="Times New Roman"/>
              </a:rPr>
              <a:t>типа ЛБ-40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компьютерном зале </a:t>
            </a:r>
            <a:r>
              <a:rPr sz="1400" dirty="0">
                <a:latin typeface="Times New Roman"/>
                <a:cs typeface="Times New Roman"/>
              </a:rPr>
              <a:t>заменить  на </a:t>
            </a:r>
            <a:r>
              <a:rPr sz="1400" spc="-5" dirty="0">
                <a:latin typeface="Times New Roman"/>
                <a:cs typeface="Times New Roman"/>
              </a:rPr>
              <a:t>лампы типа ЛДЦ-80 </a:t>
            </a:r>
            <a:r>
              <a:rPr sz="1400" dirty="0">
                <a:latin typeface="Times New Roman"/>
                <a:cs typeface="Times New Roman"/>
              </a:rPr>
              <a:t>с F = </a:t>
            </a:r>
            <a:r>
              <a:rPr sz="1400" spc="-5" dirty="0">
                <a:latin typeface="Times New Roman"/>
                <a:cs typeface="Times New Roman"/>
              </a:rPr>
              <a:t>2720 лм </a:t>
            </a:r>
            <a:r>
              <a:rPr sz="1400" dirty="0">
                <a:latin typeface="Times New Roman"/>
                <a:cs typeface="Times New Roman"/>
              </a:rPr>
              <a:t>то 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ф </a:t>
            </a:r>
            <a:r>
              <a:rPr sz="1400" spc="-5" dirty="0">
                <a:latin typeface="Times New Roman"/>
                <a:cs typeface="Times New Roman"/>
              </a:rPr>
              <a:t>будет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равно: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ф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33*2720*2*0,89 </a:t>
            </a:r>
            <a:r>
              <a:rPr sz="1400" dirty="0">
                <a:latin typeface="Times New Roman"/>
                <a:cs typeface="Times New Roman"/>
              </a:rPr>
              <a:t>/ </a:t>
            </a:r>
            <a:r>
              <a:rPr sz="1400" spc="-5" dirty="0">
                <a:latin typeface="Times New Roman"/>
                <a:cs typeface="Times New Roman"/>
              </a:rPr>
              <a:t>18*12*1,1*1,5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448,3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лк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52400" marR="143510" indent="802640">
              <a:lnSpc>
                <a:spcPts val="1610"/>
              </a:lnSpc>
            </a:pPr>
            <a:r>
              <a:rPr sz="1400" dirty="0">
                <a:latin typeface="Times New Roman"/>
                <a:cs typeface="Times New Roman"/>
              </a:rPr>
              <a:t>И в </a:t>
            </a:r>
            <a:r>
              <a:rPr sz="1400" spc="-5" dirty="0">
                <a:latin typeface="Times New Roman"/>
                <a:cs typeface="Times New Roman"/>
              </a:rPr>
              <a:t>этом случае фактическая </a:t>
            </a:r>
            <a:r>
              <a:rPr sz="1400" dirty="0">
                <a:latin typeface="Times New Roman"/>
                <a:cs typeface="Times New Roman"/>
              </a:rPr>
              <a:t>освещенность </a:t>
            </a:r>
            <a:r>
              <a:rPr sz="1400" spc="-5" dirty="0">
                <a:latin typeface="Times New Roman"/>
                <a:cs typeface="Times New Roman"/>
              </a:rPr>
              <a:t>также будет соответ-  </a:t>
            </a:r>
            <a:r>
              <a:rPr sz="1400" dirty="0">
                <a:latin typeface="Times New Roman"/>
                <a:cs typeface="Times New Roman"/>
              </a:rPr>
              <a:t>ствовать </a:t>
            </a:r>
            <a:r>
              <a:rPr sz="1400" spc="-5" dirty="0">
                <a:latin typeface="Times New Roman"/>
                <a:cs typeface="Times New Roman"/>
              </a:rPr>
              <a:t>нормативному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значению.</a:t>
            </a:r>
          </a:p>
          <a:p>
            <a:pPr marL="999490">
              <a:lnSpc>
                <a:spcPts val="1575"/>
              </a:lnSpc>
            </a:pPr>
            <a:r>
              <a:rPr sz="1400" i="1" spc="-5" dirty="0">
                <a:latin typeface="Times New Roman"/>
                <a:cs typeface="Times New Roman"/>
              </a:rPr>
              <a:t>Вывод: </a:t>
            </a:r>
            <a:r>
              <a:rPr sz="1400" spc="-5" dirty="0">
                <a:latin typeface="Times New Roman"/>
                <a:cs typeface="Times New Roman"/>
              </a:rPr>
              <a:t>полученный световой поток больше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нормированного</a:t>
            </a:r>
            <a:endParaRPr sz="1400" dirty="0">
              <a:latin typeface="Times New Roman"/>
              <a:cs typeface="Times New Roman"/>
            </a:endParaRPr>
          </a:p>
          <a:p>
            <a:pPr marL="152400" marR="142875">
              <a:lnSpc>
                <a:spcPct val="110000"/>
              </a:lnSpc>
            </a:pPr>
            <a:r>
              <a:rPr sz="1400" spc="-5" dirty="0">
                <a:latin typeface="Times New Roman"/>
                <a:cs typeface="Times New Roman"/>
              </a:rPr>
              <a:t>значения (Е</a:t>
            </a:r>
            <a:r>
              <a:rPr sz="1350" spc="-7" baseline="-12345" dirty="0">
                <a:latin typeface="Times New Roman"/>
                <a:cs typeface="Times New Roman"/>
              </a:rPr>
              <a:t>ф </a:t>
            </a:r>
            <a:r>
              <a:rPr sz="1400" dirty="0">
                <a:latin typeface="Times New Roman"/>
                <a:cs typeface="Times New Roman"/>
              </a:rPr>
              <a:t>˃ 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), следовательно, освещения для работы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данном </a:t>
            </a:r>
            <a:r>
              <a:rPr sz="1400" dirty="0">
                <a:latin typeface="Times New Roman"/>
                <a:cs typeface="Times New Roman"/>
              </a:rPr>
              <a:t>помеще-  </a:t>
            </a:r>
            <a:r>
              <a:rPr sz="1400" spc="-5" dirty="0">
                <a:latin typeface="Times New Roman"/>
                <a:cs typeface="Times New Roman"/>
              </a:rPr>
              <a:t>нии </a:t>
            </a:r>
            <a:r>
              <a:rPr sz="1400" dirty="0">
                <a:latin typeface="Times New Roman"/>
                <a:cs typeface="Times New Roman"/>
              </a:rPr>
              <a:t>достаточно.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955040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6. </a:t>
            </a:r>
            <a:r>
              <a:rPr sz="1400" b="1" i="1" spc="-5" dirty="0">
                <a:latin typeface="Times New Roman"/>
                <a:cs typeface="Times New Roman"/>
              </a:rPr>
              <a:t>Контрольные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вопросы</a:t>
            </a:r>
            <a:endParaRPr sz="1400" dirty="0">
              <a:latin typeface="Times New Roman"/>
              <a:cs typeface="Times New Roman"/>
            </a:endParaRPr>
          </a:p>
          <a:p>
            <a:pPr marL="689610" indent="-178435">
              <a:lnSpc>
                <a:spcPts val="1645"/>
              </a:lnSpc>
              <a:spcBef>
                <a:spcPts val="135"/>
              </a:spcBef>
              <a:buAutoNum type="arabicPeriod"/>
              <a:tabLst>
                <a:tab pos="690245" algn="l"/>
              </a:tabLst>
            </a:pPr>
            <a:r>
              <a:rPr sz="1400" spc="-5" dirty="0">
                <a:latin typeface="Times New Roman"/>
                <a:cs typeface="Times New Roman"/>
              </a:rPr>
              <a:t>Виды искусственного освещения по функциональному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назначению.</a:t>
            </a:r>
          </a:p>
          <a:p>
            <a:pPr marL="689610" indent="-178435">
              <a:lnSpc>
                <a:spcPts val="1610"/>
              </a:lnSpc>
              <a:buAutoNum type="arabicPeriod"/>
              <a:tabLst>
                <a:tab pos="690245" algn="l"/>
              </a:tabLst>
            </a:pPr>
            <a:r>
              <a:rPr sz="1400" spc="-5" dirty="0">
                <a:latin typeface="Times New Roman"/>
                <a:cs typeface="Times New Roman"/>
              </a:rPr>
              <a:t>Виды искусственного освещения по принципу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локализации.</a:t>
            </a:r>
          </a:p>
          <a:p>
            <a:pPr marL="689610" indent="-178435">
              <a:lnSpc>
                <a:spcPts val="1610"/>
              </a:lnSpc>
              <a:buAutoNum type="arabicPeriod"/>
              <a:tabLst>
                <a:tab pos="690245" algn="l"/>
              </a:tabLst>
            </a:pPr>
            <a:r>
              <a:rPr sz="1400" spc="-5" dirty="0">
                <a:latin typeface="Times New Roman"/>
                <a:cs typeface="Times New Roman"/>
              </a:rPr>
              <a:t>Газоразрядные лампы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лампы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накаливания.</a:t>
            </a:r>
            <a:endParaRPr sz="1400" dirty="0">
              <a:latin typeface="Times New Roman"/>
              <a:cs typeface="Times New Roman"/>
            </a:endParaRPr>
          </a:p>
          <a:p>
            <a:pPr marL="689610" indent="-178435">
              <a:lnSpc>
                <a:spcPts val="1614"/>
              </a:lnSpc>
              <a:buAutoNum type="arabicPeriod"/>
              <a:tabLst>
                <a:tab pos="690245" algn="l"/>
              </a:tabLst>
            </a:pPr>
            <a:r>
              <a:rPr sz="1400" spc="-5" dirty="0">
                <a:latin typeface="Times New Roman"/>
                <a:cs typeface="Times New Roman"/>
              </a:rPr>
              <a:t>Недостаток ламп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накаливания.</a:t>
            </a:r>
            <a:endParaRPr sz="1400" dirty="0">
              <a:latin typeface="Times New Roman"/>
              <a:cs typeface="Times New Roman"/>
            </a:endParaRPr>
          </a:p>
          <a:p>
            <a:pPr marL="689610" indent="-178435">
              <a:lnSpc>
                <a:spcPts val="1614"/>
              </a:lnSpc>
              <a:buAutoNum type="arabicPeriod"/>
              <a:tabLst>
                <a:tab pos="690245" algn="l"/>
              </a:tabLst>
            </a:pPr>
            <a:r>
              <a:rPr sz="1400" spc="-5" dirty="0">
                <a:latin typeface="Times New Roman"/>
                <a:cs typeface="Times New Roman"/>
              </a:rPr>
              <a:t>Виды люминесцентных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ламп.</a:t>
            </a:r>
            <a:endParaRPr sz="1400" dirty="0">
              <a:latin typeface="Times New Roman"/>
              <a:cs typeface="Times New Roman"/>
            </a:endParaRPr>
          </a:p>
          <a:p>
            <a:pPr marL="689610" indent="-178435">
              <a:lnSpc>
                <a:spcPts val="1645"/>
              </a:lnSpc>
              <a:buAutoNum type="arabicPeriod"/>
              <a:tabLst>
                <a:tab pos="690245" algn="l"/>
              </a:tabLst>
            </a:pPr>
            <a:r>
              <a:rPr sz="1400" spc="-5" dirty="0">
                <a:latin typeface="Times New Roman"/>
                <a:cs typeface="Times New Roman"/>
              </a:rPr>
              <a:t>Достоинства газоразрядных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ламп.</a:t>
            </a:r>
            <a:endParaRPr sz="1400" dirty="0">
              <a:latin typeface="Times New Roman"/>
              <a:cs typeface="Times New Roman"/>
            </a:endParaRPr>
          </a:p>
          <a:p>
            <a:pPr marL="689610" indent="-17843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690245" algn="l"/>
              </a:tabLst>
            </a:pPr>
            <a:r>
              <a:rPr sz="1400" spc="-5" dirty="0">
                <a:latin typeface="Times New Roman"/>
                <a:cs typeface="Times New Roman"/>
              </a:rPr>
              <a:t>Определение понятия освещение. Единица измерения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освещенности.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31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45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069136" y="715771"/>
            <a:ext cx="6057900" cy="6345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296285" indent="324000" algn="just"/>
            <a:r>
              <a:rPr spc="-5" dirty="0">
                <a:latin typeface="Times New Roman"/>
                <a:cs typeface="Times New Roman"/>
              </a:rPr>
              <a:t>ПРАКТИЧЕСКОЕ </a:t>
            </a:r>
            <a:r>
              <a:rPr spc="-5" dirty="0" smtClean="0">
                <a:latin typeface="Times New Roman"/>
                <a:cs typeface="Times New Roman"/>
              </a:rPr>
              <a:t>ЗАНЯТИЕ </a:t>
            </a:r>
            <a:r>
              <a:rPr dirty="0">
                <a:latin typeface="Times New Roman"/>
                <a:cs typeface="Times New Roman"/>
              </a:rPr>
              <a:t>№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2</a:t>
            </a:r>
          </a:p>
          <a:p>
            <a:pPr indent="-457200"/>
            <a:endParaRPr dirty="0">
              <a:latin typeface="Times New Roman"/>
              <a:cs typeface="Times New Roman"/>
            </a:endParaRPr>
          </a:p>
          <a:p>
            <a:pPr marL="1068705" marR="701040" indent="-457200"/>
            <a:r>
              <a:rPr i="1" spc="-5" dirty="0">
                <a:latin typeface="Times New Roman"/>
                <a:cs typeface="Times New Roman"/>
              </a:rPr>
              <a:t>Оценка источников искусственного освещения </a:t>
            </a:r>
            <a:r>
              <a:rPr i="1" dirty="0">
                <a:latin typeface="Times New Roman"/>
                <a:cs typeface="Times New Roman"/>
              </a:rPr>
              <a:t>рабочих  </a:t>
            </a:r>
            <a:r>
              <a:rPr i="1" spc="-5" dirty="0">
                <a:latin typeface="Times New Roman"/>
                <a:cs typeface="Times New Roman"/>
              </a:rPr>
              <a:t>мест и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помещения</a:t>
            </a:r>
            <a:endParaRPr dirty="0">
              <a:latin typeface="Times New Roman"/>
              <a:cs typeface="Times New Roman"/>
            </a:endParaRPr>
          </a:p>
          <a:p>
            <a:pPr indent="-457200"/>
            <a:endParaRPr dirty="0">
              <a:latin typeface="Times New Roman"/>
              <a:cs typeface="Times New Roman"/>
            </a:endParaRPr>
          </a:p>
          <a:p>
            <a:pPr marL="426084" indent="-457200"/>
            <a:r>
              <a:rPr spc="-5" dirty="0">
                <a:latin typeface="Times New Roman"/>
                <a:cs typeface="Times New Roman"/>
              </a:rPr>
              <a:t>Продолжительность занятий: </a:t>
            </a:r>
            <a:r>
              <a:rPr dirty="0">
                <a:latin typeface="Times New Roman"/>
                <a:cs typeface="Times New Roman"/>
              </a:rPr>
              <a:t>2</a:t>
            </a:r>
            <a:r>
              <a:rPr spc="-5" dirty="0">
                <a:latin typeface="Times New Roman"/>
                <a:cs typeface="Times New Roman"/>
              </a:rPr>
              <a:t> часа</a:t>
            </a:r>
            <a:endParaRPr dirty="0">
              <a:latin typeface="Times New Roman"/>
              <a:cs typeface="Times New Roman"/>
            </a:endParaRPr>
          </a:p>
          <a:p>
            <a:pPr marL="101600" marR="94615" indent="-457200"/>
            <a:r>
              <a:rPr spc="-5" dirty="0">
                <a:latin typeface="Times New Roman"/>
                <a:cs typeface="Times New Roman"/>
              </a:rPr>
              <a:t>Материально-техническое обеспечение: конспект лекций </a:t>
            </a:r>
            <a:r>
              <a:rPr dirty="0">
                <a:latin typeface="Times New Roman"/>
                <a:cs typeface="Times New Roman"/>
              </a:rPr>
              <a:t>по </a:t>
            </a:r>
            <a:r>
              <a:rPr spc="-5" dirty="0">
                <a:latin typeface="Times New Roman"/>
                <a:cs typeface="Times New Roman"/>
              </a:rPr>
              <a:t>«Охране  труда», Практикум </a:t>
            </a:r>
            <a:r>
              <a:rPr dirty="0">
                <a:latin typeface="Times New Roman"/>
                <a:cs typeface="Times New Roman"/>
              </a:rPr>
              <a:t>по </a:t>
            </a:r>
            <a:r>
              <a:rPr spc="-5" dirty="0">
                <a:latin typeface="Times New Roman"/>
                <a:cs typeface="Times New Roman"/>
              </a:rPr>
              <a:t>проведению практических занятий,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калькулятор.</a:t>
            </a:r>
            <a:endParaRPr dirty="0">
              <a:latin typeface="Times New Roman"/>
              <a:cs typeface="Times New Roman"/>
            </a:endParaRPr>
          </a:p>
          <a:p>
            <a:pPr marL="550545" indent="-457200"/>
            <a:r>
              <a:rPr spc="-5" dirty="0">
                <a:latin typeface="Times New Roman"/>
                <a:cs typeface="Times New Roman"/>
              </a:rPr>
              <a:t>Формируемые компетенции: </a:t>
            </a:r>
            <a:r>
              <a:rPr i="1" spc="-5" dirty="0">
                <a:latin typeface="Times New Roman"/>
                <a:cs typeface="Times New Roman"/>
              </a:rPr>
              <a:t>ОК-5; ОК-6; ОПК-2;</a:t>
            </a:r>
            <a:r>
              <a:rPr i="1" spc="3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ППК-13.</a:t>
            </a:r>
            <a:endParaRPr dirty="0">
              <a:latin typeface="Times New Roman"/>
              <a:cs typeface="Times New Roman"/>
            </a:endParaRPr>
          </a:p>
          <a:p>
            <a:pPr indent="-457200"/>
            <a:endParaRPr dirty="0">
              <a:latin typeface="Times New Roman"/>
              <a:cs typeface="Times New Roman"/>
            </a:endParaRPr>
          </a:p>
          <a:p>
            <a:pPr marL="101600" marR="93980" indent="-457200" algn="just">
              <a:buAutoNum type="arabicPeriod"/>
              <a:tabLst>
                <a:tab pos="662940" algn="l"/>
              </a:tabLst>
            </a:pPr>
            <a:r>
              <a:rPr b="1" i="1" dirty="0">
                <a:latin typeface="Times New Roman"/>
                <a:cs typeface="Times New Roman"/>
              </a:rPr>
              <a:t>Цель </a:t>
            </a:r>
            <a:r>
              <a:rPr b="1" i="1" spc="-5" dirty="0">
                <a:latin typeface="Times New Roman"/>
                <a:cs typeface="Times New Roman"/>
              </a:rPr>
              <a:t>практического занятия </a:t>
            </a:r>
            <a:r>
              <a:rPr b="1" i="1" dirty="0">
                <a:latin typeface="Times New Roman"/>
                <a:cs typeface="Times New Roman"/>
              </a:rPr>
              <a:t>– </a:t>
            </a:r>
            <a:r>
              <a:rPr spc="-5" dirty="0">
                <a:latin typeface="Times New Roman"/>
                <a:cs typeface="Times New Roman"/>
              </a:rPr>
              <a:t>получение практических навыков  </a:t>
            </a:r>
            <a:r>
              <a:rPr dirty="0">
                <a:latin typeface="Times New Roman"/>
                <a:cs typeface="Times New Roman"/>
              </a:rPr>
              <a:t>по </a:t>
            </a:r>
            <a:r>
              <a:rPr spc="-5" dirty="0">
                <a:latin typeface="Times New Roman"/>
                <a:cs typeface="Times New Roman"/>
              </a:rPr>
              <a:t>оценки эффективности </a:t>
            </a:r>
            <a:r>
              <a:rPr dirty="0">
                <a:latin typeface="Times New Roman"/>
                <a:cs typeface="Times New Roman"/>
              </a:rPr>
              <a:t>и качества </a:t>
            </a:r>
            <a:r>
              <a:rPr spc="-5" dirty="0">
                <a:latin typeface="Times New Roman"/>
                <a:cs typeface="Times New Roman"/>
              </a:rPr>
              <a:t>искусственного освещения </a:t>
            </a:r>
            <a:r>
              <a:rPr dirty="0">
                <a:latin typeface="Times New Roman"/>
                <a:cs typeface="Times New Roman"/>
              </a:rPr>
              <a:t>по </a:t>
            </a:r>
            <a:r>
              <a:rPr spc="5" dirty="0">
                <a:latin typeface="Times New Roman"/>
                <a:cs typeface="Times New Roman"/>
              </a:rPr>
              <a:t>коэф-  </a:t>
            </a:r>
            <a:r>
              <a:rPr spc="-5" dirty="0">
                <a:latin typeface="Times New Roman"/>
                <a:cs typeface="Times New Roman"/>
              </a:rPr>
              <a:t>фициентам использования различных типов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ламп.</a:t>
            </a:r>
          </a:p>
          <a:p>
            <a:pPr marL="101600" marR="92710" indent="-457200" algn="just">
              <a:buAutoNum type="arabicPeriod"/>
              <a:tabLst>
                <a:tab pos="676275" algn="l"/>
              </a:tabLst>
            </a:pPr>
            <a:r>
              <a:rPr b="1" i="1" spc="-5" dirty="0">
                <a:latin typeface="Times New Roman"/>
                <a:cs typeface="Times New Roman"/>
              </a:rPr>
              <a:t>Теоретические положения. </a:t>
            </a:r>
            <a:r>
              <a:rPr spc="-5" dirty="0">
                <a:latin typeface="Times New Roman"/>
                <a:cs typeface="Times New Roman"/>
              </a:rPr>
              <a:t>Искусственное освещение предусмат-  ривают 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-5" dirty="0">
                <a:latin typeface="Times New Roman"/>
                <a:cs typeface="Times New Roman"/>
              </a:rPr>
              <a:t>помещениях, 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-5" dirty="0">
                <a:latin typeface="Times New Roman"/>
                <a:cs typeface="Times New Roman"/>
              </a:rPr>
              <a:t>которых испытывается недостаток естественного  </a:t>
            </a:r>
            <a:r>
              <a:rPr dirty="0">
                <a:latin typeface="Times New Roman"/>
                <a:cs typeface="Times New Roman"/>
              </a:rPr>
              <a:t>света, а также для </a:t>
            </a:r>
            <a:r>
              <a:rPr spc="-5" dirty="0">
                <a:latin typeface="Times New Roman"/>
                <a:cs typeface="Times New Roman"/>
              </a:rPr>
              <a:t>освещения помещения 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-5" dirty="0">
                <a:latin typeface="Times New Roman"/>
                <a:cs typeface="Times New Roman"/>
              </a:rPr>
              <a:t>часы, когда естественное </a:t>
            </a:r>
            <a:r>
              <a:rPr spc="5" dirty="0">
                <a:latin typeface="Times New Roman"/>
                <a:cs typeface="Times New Roman"/>
              </a:rPr>
              <a:t>осве- </a:t>
            </a:r>
            <a:r>
              <a:rPr spc="3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щение</a:t>
            </a:r>
            <a:r>
              <a:rPr spc="-5" dirty="0">
                <a:latin typeface="Times New Roman"/>
                <a:cs typeface="Times New Roman"/>
              </a:rPr>
              <a:t> отсутствует.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158036" y="676503"/>
            <a:ext cx="5881370" cy="872045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245"/>
              </a:spcBef>
            </a:pPr>
            <a:r>
              <a:rPr sz="1400" b="1" i="1" dirty="0">
                <a:latin typeface="Times New Roman"/>
                <a:cs typeface="Times New Roman"/>
              </a:rPr>
              <a:t>Виды </a:t>
            </a:r>
            <a:r>
              <a:rPr sz="1400" b="1" i="1" spc="-5" dirty="0">
                <a:latin typeface="Times New Roman"/>
                <a:cs typeface="Times New Roman"/>
              </a:rPr>
              <a:t>искусственного освещения по функциональному</a:t>
            </a:r>
            <a:r>
              <a:rPr sz="1400" b="1" i="1" spc="12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назначению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dirty="0">
                <a:latin typeface="Times New Roman"/>
                <a:cs typeface="Times New Roman"/>
              </a:rPr>
              <a:t>[7,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8]</a:t>
            </a:r>
            <a:endParaRPr sz="1400">
              <a:latin typeface="Times New Roman"/>
              <a:cs typeface="Times New Roman"/>
            </a:endParaRPr>
          </a:p>
          <a:p>
            <a:pPr marL="12700" marR="8890" indent="359410">
              <a:lnSpc>
                <a:spcPct val="110000"/>
              </a:lnSpc>
              <a:buSzPct val="71428"/>
              <a:buFont typeface="Symbol"/>
              <a:buChar char=""/>
              <a:tabLst>
                <a:tab pos="462280" algn="l"/>
              </a:tabLst>
            </a:pPr>
            <a:r>
              <a:rPr sz="1400" spc="-5" dirty="0">
                <a:latin typeface="Times New Roman"/>
                <a:cs typeface="Times New Roman"/>
              </a:rPr>
              <a:t>Рабочее освещение </a:t>
            </a:r>
            <a:r>
              <a:rPr sz="1400" dirty="0">
                <a:latin typeface="Times New Roman"/>
                <a:cs typeface="Times New Roman"/>
              </a:rPr>
              <a:t>– для </a:t>
            </a:r>
            <a:r>
              <a:rPr sz="1400" spc="-5" dirty="0">
                <a:latin typeface="Times New Roman"/>
                <a:cs typeface="Times New Roman"/>
              </a:rPr>
              <a:t>всех помещений производственных зданий  во время работы, прохода людей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движения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транспорта.</a:t>
            </a:r>
            <a:endParaRPr sz="1400">
              <a:latin typeface="Times New Roman"/>
              <a:cs typeface="Times New Roman"/>
            </a:endParaRPr>
          </a:p>
          <a:p>
            <a:pPr marL="12700" marR="5715" indent="359410">
              <a:lnSpc>
                <a:spcPct val="110000"/>
              </a:lnSpc>
              <a:spcBef>
                <a:spcPts val="10"/>
              </a:spcBef>
              <a:buSzPct val="71428"/>
              <a:buFont typeface="Symbol"/>
              <a:buChar char=""/>
              <a:tabLst>
                <a:tab pos="462280" algn="l"/>
              </a:tabLst>
            </a:pPr>
            <a:r>
              <a:rPr sz="1400" spc="-5" dirty="0">
                <a:latin typeface="Times New Roman"/>
                <a:cs typeface="Times New Roman"/>
              </a:rPr>
              <a:t>Аварийное освещение безопасности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освещение при аварийном </a:t>
            </a:r>
            <a:r>
              <a:rPr sz="1400" dirty="0">
                <a:latin typeface="Times New Roman"/>
                <a:cs typeface="Times New Roman"/>
              </a:rPr>
              <a:t>от-  ключении </a:t>
            </a:r>
            <a:r>
              <a:rPr sz="1400" spc="-5" dirty="0">
                <a:latin typeface="Times New Roman"/>
                <a:cs typeface="Times New Roman"/>
              </a:rPr>
              <a:t>рабочего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освещения.</a:t>
            </a:r>
            <a:endParaRPr sz="1400">
              <a:latin typeface="Times New Roman"/>
              <a:cs typeface="Times New Roman"/>
            </a:endParaRPr>
          </a:p>
          <a:p>
            <a:pPr marL="12700" marR="8890" indent="359410">
              <a:lnSpc>
                <a:spcPct val="110000"/>
              </a:lnSpc>
              <a:buSzPct val="71428"/>
              <a:buFont typeface="Symbol"/>
              <a:buChar char=""/>
              <a:tabLst>
                <a:tab pos="462280" algn="l"/>
              </a:tabLst>
            </a:pPr>
            <a:r>
              <a:rPr sz="1400" spc="-5" dirty="0">
                <a:latin typeface="Times New Roman"/>
                <a:cs typeface="Times New Roman"/>
              </a:rPr>
              <a:t>Аварийное эвакуационное освещение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освещение, предусмотренное 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эвакуации людей.</a:t>
            </a:r>
            <a:endParaRPr sz="1400">
              <a:latin typeface="Times New Roman"/>
              <a:cs typeface="Times New Roman"/>
            </a:endParaRPr>
          </a:p>
          <a:p>
            <a:pPr marL="461645" indent="-90170">
              <a:lnSpc>
                <a:spcPct val="100000"/>
              </a:lnSpc>
              <a:spcBef>
                <a:spcPts val="180"/>
              </a:spcBef>
              <a:buSzPct val="71428"/>
              <a:buFont typeface="Symbol"/>
              <a:buChar char=""/>
              <a:tabLst>
                <a:tab pos="462280" algn="l"/>
              </a:tabLst>
            </a:pPr>
            <a:r>
              <a:rPr sz="1400" spc="-5" dirty="0">
                <a:latin typeface="Times New Roman"/>
                <a:cs typeface="Times New Roman"/>
              </a:rPr>
              <a:t>Охранное освещение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освещение территории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ночное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время.</a:t>
            </a:r>
            <a:endParaRPr sz="1400">
              <a:latin typeface="Times New Roman"/>
              <a:cs typeface="Times New Roman"/>
            </a:endParaRPr>
          </a:p>
          <a:p>
            <a:pPr marL="461645" indent="-90170">
              <a:lnSpc>
                <a:spcPct val="100000"/>
              </a:lnSpc>
              <a:spcBef>
                <a:spcPts val="175"/>
              </a:spcBef>
              <a:buSzPct val="71428"/>
              <a:buFont typeface="Symbol"/>
              <a:buChar char=""/>
              <a:tabLst>
                <a:tab pos="462280" algn="l"/>
              </a:tabLst>
            </a:pPr>
            <a:r>
              <a:rPr sz="1400" spc="-5" dirty="0">
                <a:latin typeface="Times New Roman"/>
                <a:cs typeface="Times New Roman"/>
              </a:rPr>
              <a:t>Дежурное освещение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освещение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нерабочее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время.</a:t>
            </a:r>
            <a:endParaRPr sz="14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  <a:spcBef>
                <a:spcPts val="165"/>
              </a:spcBef>
            </a:pPr>
            <a:r>
              <a:rPr sz="1400" b="1" i="1" dirty="0">
                <a:latin typeface="Times New Roman"/>
                <a:cs typeface="Times New Roman"/>
              </a:rPr>
              <a:t>Виды </a:t>
            </a:r>
            <a:r>
              <a:rPr sz="1400" b="1" i="1" spc="-5" dirty="0">
                <a:latin typeface="Times New Roman"/>
                <a:cs typeface="Times New Roman"/>
              </a:rPr>
              <a:t>искусственного </a:t>
            </a:r>
            <a:r>
              <a:rPr sz="1400" b="1" i="1" dirty="0">
                <a:latin typeface="Times New Roman"/>
                <a:cs typeface="Times New Roman"/>
              </a:rPr>
              <a:t>освещения </a:t>
            </a:r>
            <a:r>
              <a:rPr sz="1400" b="1" i="1" spc="-10" dirty="0">
                <a:latin typeface="Times New Roman"/>
                <a:cs typeface="Times New Roman"/>
              </a:rPr>
              <a:t>по </a:t>
            </a:r>
            <a:r>
              <a:rPr sz="1400" b="1" i="1" spc="-5" dirty="0">
                <a:latin typeface="Times New Roman"/>
                <a:cs typeface="Times New Roman"/>
              </a:rPr>
              <a:t>принципу локализации </a:t>
            </a:r>
            <a:r>
              <a:rPr sz="1400" dirty="0">
                <a:latin typeface="Times New Roman"/>
                <a:cs typeface="Times New Roman"/>
              </a:rPr>
              <a:t>[9,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10]</a:t>
            </a:r>
            <a:r>
              <a:rPr sz="1400" b="1" spc="-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2700" marR="5080" indent="359410">
              <a:lnSpc>
                <a:spcPct val="110000"/>
              </a:lnSpc>
              <a:spcBef>
                <a:spcPts val="15"/>
              </a:spcBef>
              <a:buSzPct val="71428"/>
              <a:buFont typeface="Symbol"/>
              <a:buChar char=""/>
              <a:tabLst>
                <a:tab pos="462280" algn="l"/>
              </a:tabLst>
            </a:pPr>
            <a:r>
              <a:rPr sz="1400" spc="-5" dirty="0">
                <a:latin typeface="Times New Roman"/>
                <a:cs typeface="Times New Roman"/>
              </a:rPr>
              <a:t>Общее освещение </a:t>
            </a:r>
            <a:r>
              <a:rPr sz="1400" dirty="0">
                <a:latin typeface="Times New Roman"/>
                <a:cs typeface="Times New Roman"/>
              </a:rPr>
              <a:t>– для </a:t>
            </a:r>
            <a:r>
              <a:rPr sz="1400" spc="-5" dirty="0">
                <a:latin typeface="Times New Roman"/>
                <a:cs typeface="Times New Roman"/>
              </a:rPr>
              <a:t>освещения всего помещения. Делится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10" dirty="0">
                <a:latin typeface="Times New Roman"/>
                <a:cs typeface="Times New Roman"/>
              </a:rPr>
              <a:t>об-  </a:t>
            </a:r>
            <a:r>
              <a:rPr sz="1400" spc="-5" dirty="0">
                <a:latin typeface="Times New Roman"/>
                <a:cs typeface="Times New Roman"/>
              </a:rPr>
              <a:t>щее равномерное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общее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локализованное.</a:t>
            </a:r>
            <a:endParaRPr sz="1400">
              <a:latin typeface="Times New Roman"/>
              <a:cs typeface="Times New Roman"/>
            </a:endParaRPr>
          </a:p>
          <a:p>
            <a:pPr marL="12700" marR="11430" indent="359410">
              <a:lnSpc>
                <a:spcPct val="110000"/>
              </a:lnSpc>
              <a:buSzPct val="71428"/>
              <a:buFont typeface="Symbol"/>
              <a:buChar char=""/>
              <a:tabLst>
                <a:tab pos="462280" algn="l"/>
              </a:tabLst>
            </a:pPr>
            <a:r>
              <a:rPr sz="1400" spc="-5" dirty="0">
                <a:latin typeface="Times New Roman"/>
                <a:cs typeface="Times New Roman"/>
              </a:rPr>
              <a:t>Местное освещение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предназначено для освещения только рабочих  поверхностей.</a:t>
            </a:r>
            <a:endParaRPr sz="1400">
              <a:latin typeface="Times New Roman"/>
              <a:cs typeface="Times New Roman"/>
            </a:endParaRPr>
          </a:p>
          <a:p>
            <a:pPr marL="372110" marR="6985">
              <a:lnSpc>
                <a:spcPct val="110000"/>
              </a:lnSpc>
              <a:spcBef>
                <a:spcPts val="10"/>
              </a:spcBef>
              <a:buSzPct val="71428"/>
              <a:buFont typeface="Symbol"/>
              <a:buChar char=""/>
              <a:tabLst>
                <a:tab pos="462280" algn="l"/>
              </a:tabLst>
            </a:pPr>
            <a:r>
              <a:rPr sz="1400" spc="-5" dirty="0">
                <a:latin typeface="Times New Roman"/>
                <a:cs typeface="Times New Roman"/>
              </a:rPr>
              <a:t>Комбинированное освещение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при работах высокой </a:t>
            </a:r>
            <a:r>
              <a:rPr sz="1400" dirty="0">
                <a:latin typeface="Times New Roman"/>
                <a:cs typeface="Times New Roman"/>
              </a:rPr>
              <a:t>точности.  </a:t>
            </a:r>
            <a:r>
              <a:rPr sz="1400" spc="-5" dirty="0">
                <a:latin typeface="Times New Roman"/>
                <a:cs typeface="Times New Roman"/>
              </a:rPr>
              <a:t>Источниками  света  при  искусственном  освещении  являются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газораз-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70"/>
              </a:spcBef>
            </a:pPr>
            <a:r>
              <a:rPr sz="1400" b="1" spc="-5" dirty="0">
                <a:latin typeface="Times New Roman"/>
                <a:cs typeface="Times New Roman"/>
              </a:rPr>
              <a:t>рядные </a:t>
            </a:r>
            <a:r>
              <a:rPr sz="1400" b="1" dirty="0">
                <a:latin typeface="Times New Roman"/>
                <a:cs typeface="Times New Roman"/>
              </a:rPr>
              <a:t>лампы и </a:t>
            </a:r>
            <a:r>
              <a:rPr sz="1400" b="1" spc="-5" dirty="0">
                <a:latin typeface="Times New Roman"/>
                <a:cs typeface="Times New Roman"/>
              </a:rPr>
              <a:t>лампы накаливания. </a:t>
            </a:r>
            <a:r>
              <a:rPr sz="1400" dirty="0">
                <a:latin typeface="Times New Roman"/>
                <a:cs typeface="Times New Roman"/>
              </a:rPr>
              <a:t>В лампах </a:t>
            </a:r>
            <a:r>
              <a:rPr sz="1400" spc="-5" dirty="0">
                <a:latin typeface="Times New Roman"/>
                <a:cs typeface="Times New Roman"/>
              </a:rPr>
              <a:t>накаливания 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источником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  <a:spcBef>
                <a:spcPts val="10"/>
              </a:spcBef>
            </a:pPr>
            <a:r>
              <a:rPr sz="1400" dirty="0">
                <a:latin typeface="Times New Roman"/>
                <a:cs typeface="Times New Roman"/>
              </a:rPr>
              <a:t>света </a:t>
            </a:r>
            <a:r>
              <a:rPr sz="1400" spc="-5" dirty="0">
                <a:latin typeface="Times New Roman"/>
                <a:cs typeface="Times New Roman"/>
              </a:rPr>
              <a:t>является раскаленная вольфрамовая </a:t>
            </a:r>
            <a:r>
              <a:rPr sz="1400" dirty="0">
                <a:latin typeface="Times New Roman"/>
                <a:cs typeface="Times New Roman"/>
              </a:rPr>
              <a:t>нить. </a:t>
            </a:r>
            <a:r>
              <a:rPr sz="1400" b="1" spc="-5" dirty="0">
                <a:latin typeface="Times New Roman"/>
                <a:cs typeface="Times New Roman"/>
              </a:rPr>
              <a:t>Недостатки</a:t>
            </a:r>
            <a:r>
              <a:rPr sz="1400" spc="-5" dirty="0">
                <a:latin typeface="Times New Roman"/>
                <a:cs typeface="Times New Roman"/>
              </a:rPr>
              <a:t>: небольшой  срок службы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малая </a:t>
            </a:r>
            <a:r>
              <a:rPr sz="1400" dirty="0">
                <a:latin typeface="Times New Roman"/>
                <a:cs typeface="Times New Roman"/>
              </a:rPr>
              <a:t>световая отдача </a:t>
            </a:r>
            <a:r>
              <a:rPr sz="1400" spc="-5" dirty="0">
                <a:latin typeface="Times New Roman"/>
                <a:cs typeface="Times New Roman"/>
              </a:rPr>
              <a:t>(отношение создаваемого лампой </a:t>
            </a:r>
            <a:r>
              <a:rPr sz="1400" dirty="0">
                <a:latin typeface="Times New Roman"/>
                <a:cs typeface="Times New Roman"/>
              </a:rPr>
              <a:t>све-  </a:t>
            </a:r>
            <a:r>
              <a:rPr sz="1400" spc="-5" dirty="0">
                <a:latin typeface="Times New Roman"/>
                <a:cs typeface="Times New Roman"/>
              </a:rPr>
              <a:t>тового потока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потребляемой электрической мощности) </a:t>
            </a:r>
            <a:r>
              <a:rPr sz="1400" spc="10" dirty="0">
                <a:latin typeface="Times New Roman"/>
                <a:cs typeface="Times New Roman"/>
              </a:rPr>
              <a:t>8-20 </a:t>
            </a:r>
            <a:r>
              <a:rPr sz="1400" spc="-5" dirty="0">
                <a:latin typeface="Times New Roman"/>
                <a:cs typeface="Times New Roman"/>
              </a:rPr>
              <a:t>лм/Вт. </a:t>
            </a:r>
            <a:r>
              <a:rPr sz="1400" dirty="0">
                <a:latin typeface="Times New Roman"/>
                <a:cs typeface="Times New Roman"/>
              </a:rPr>
              <a:t>Газо-  </a:t>
            </a:r>
            <a:r>
              <a:rPr sz="1400" spc="-5" dirty="0">
                <a:latin typeface="Times New Roman"/>
                <a:cs typeface="Times New Roman"/>
              </a:rPr>
              <a:t>разрядные лампы (ГЛ) </a:t>
            </a:r>
            <a:r>
              <a:rPr sz="1400" dirty="0">
                <a:latin typeface="Times New Roman"/>
                <a:cs typeface="Times New Roman"/>
              </a:rPr>
              <a:t>делят на </a:t>
            </a:r>
            <a:r>
              <a:rPr sz="1400" spc="-5" dirty="0">
                <a:latin typeface="Times New Roman"/>
                <a:cs typeface="Times New Roman"/>
              </a:rPr>
              <a:t>лампы низкого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высокого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давления.</a:t>
            </a:r>
            <a:endParaRPr sz="1400">
              <a:latin typeface="Times New Roman"/>
              <a:cs typeface="Times New Roman"/>
            </a:endParaRPr>
          </a:p>
          <a:p>
            <a:pPr marL="12700" marR="5080" indent="359410" algn="just">
              <a:lnSpc>
                <a:spcPct val="110200"/>
              </a:lnSpc>
              <a:spcBef>
                <a:spcPts val="10"/>
              </a:spcBef>
            </a:pPr>
            <a:r>
              <a:rPr sz="1400" i="1" spc="-5" dirty="0">
                <a:latin typeface="Times New Roman"/>
                <a:cs typeface="Times New Roman"/>
              </a:rPr>
              <a:t>Люминесцентные </a:t>
            </a:r>
            <a:r>
              <a:rPr sz="1400" i="1" dirty="0">
                <a:latin typeface="Times New Roman"/>
                <a:cs typeface="Times New Roman"/>
              </a:rPr>
              <a:t>лампы </a:t>
            </a:r>
            <a:r>
              <a:rPr sz="1400" spc="-5" dirty="0">
                <a:latin typeface="Times New Roman"/>
                <a:cs typeface="Times New Roman"/>
              </a:rPr>
              <a:t>(низкого давления)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стеклянная трубка,  внутренняя поверхность </a:t>
            </a:r>
            <a:r>
              <a:rPr sz="1400" dirty="0">
                <a:latin typeface="Times New Roman"/>
                <a:cs typeface="Times New Roman"/>
              </a:rPr>
              <a:t>которой </a:t>
            </a:r>
            <a:r>
              <a:rPr sz="1400" spc="-5" dirty="0">
                <a:latin typeface="Times New Roman"/>
                <a:cs typeface="Times New Roman"/>
              </a:rPr>
              <a:t>покрыта люминофором, наполненная </a:t>
            </a:r>
            <a:r>
              <a:rPr sz="1400" dirty="0">
                <a:latin typeface="Times New Roman"/>
                <a:cs typeface="Times New Roman"/>
              </a:rPr>
              <a:t>до-  зированным </a:t>
            </a:r>
            <a:r>
              <a:rPr sz="1400" spc="-5" dirty="0">
                <a:latin typeface="Times New Roman"/>
                <a:cs typeface="Times New Roman"/>
              </a:rPr>
              <a:t>количеством ртути </a:t>
            </a:r>
            <a:r>
              <a:rPr sz="1400" dirty="0">
                <a:latin typeface="Times New Roman"/>
                <a:cs typeface="Times New Roman"/>
              </a:rPr>
              <a:t>(30-80 мг) и смесью </a:t>
            </a:r>
            <a:r>
              <a:rPr sz="1400" spc="-5" dirty="0">
                <a:latin typeface="Times New Roman"/>
                <a:cs typeface="Times New Roman"/>
              </a:rPr>
              <a:t>инертных газов под  низким давлением, около 400. На противоположных концах внутри </a:t>
            </a:r>
            <a:r>
              <a:rPr sz="1400" spc="-10" dirty="0">
                <a:latin typeface="Times New Roman"/>
                <a:cs typeface="Times New Roman"/>
              </a:rPr>
              <a:t>трубки  </a:t>
            </a:r>
            <a:r>
              <a:rPr sz="1400" spc="-5" dirty="0">
                <a:latin typeface="Times New Roman"/>
                <a:cs typeface="Times New Roman"/>
              </a:rPr>
              <a:t>размещаются электроды, </a:t>
            </a:r>
            <a:r>
              <a:rPr sz="1400" dirty="0">
                <a:latin typeface="Times New Roman"/>
                <a:cs typeface="Times New Roman"/>
              </a:rPr>
              <a:t>между которыми, </a:t>
            </a:r>
            <a:r>
              <a:rPr sz="1400" spc="-5" dirty="0">
                <a:latin typeface="Times New Roman"/>
                <a:cs typeface="Times New Roman"/>
              </a:rPr>
              <a:t>при включении лампы </a:t>
            </a:r>
            <a:r>
              <a:rPr sz="1400" dirty="0">
                <a:latin typeface="Times New Roman"/>
                <a:cs typeface="Times New Roman"/>
              </a:rPr>
              <a:t>в сеть,  </a:t>
            </a:r>
            <a:r>
              <a:rPr sz="1400" spc="-5" dirty="0">
                <a:latin typeface="Times New Roman"/>
                <a:cs typeface="Times New Roman"/>
              </a:rPr>
              <a:t>возникает газовый </a:t>
            </a:r>
            <a:r>
              <a:rPr sz="1400" dirty="0">
                <a:latin typeface="Times New Roman"/>
                <a:cs typeface="Times New Roman"/>
              </a:rPr>
              <a:t>разряд, </a:t>
            </a:r>
            <a:r>
              <a:rPr sz="1400" spc="-5" dirty="0">
                <a:latin typeface="Times New Roman"/>
                <a:cs typeface="Times New Roman"/>
              </a:rPr>
              <a:t>сопровождающийся излучением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ультрафиоле-  товой области спектра. </a:t>
            </a:r>
            <a:r>
              <a:rPr sz="1400" spc="-10" dirty="0">
                <a:latin typeface="Times New Roman"/>
                <a:cs typeface="Times New Roman"/>
              </a:rPr>
              <a:t>Это </a:t>
            </a:r>
            <a:r>
              <a:rPr sz="1400" spc="-5" dirty="0">
                <a:latin typeface="Times New Roman"/>
                <a:cs typeface="Times New Roman"/>
              </a:rPr>
              <a:t>излучение преобразуется люминофором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5" dirty="0">
                <a:latin typeface="Times New Roman"/>
                <a:cs typeface="Times New Roman"/>
              </a:rPr>
              <a:t>види-  </a:t>
            </a:r>
            <a:r>
              <a:rPr sz="1400" dirty="0">
                <a:latin typeface="Times New Roman"/>
                <a:cs typeface="Times New Roman"/>
              </a:rPr>
              <a:t>мое </a:t>
            </a:r>
            <a:r>
              <a:rPr sz="1400" spc="-5" dirty="0">
                <a:latin typeface="Times New Roman"/>
                <a:cs typeface="Times New Roman"/>
              </a:rPr>
              <a:t>световое излучение, </a:t>
            </a:r>
            <a:r>
              <a:rPr sz="1400" dirty="0">
                <a:latin typeface="Times New Roman"/>
                <a:cs typeface="Times New Roman"/>
              </a:rPr>
              <a:t>имеющее </a:t>
            </a:r>
            <a:r>
              <a:rPr sz="1400" spc="-5" dirty="0">
                <a:latin typeface="Times New Roman"/>
                <a:cs typeface="Times New Roman"/>
              </a:rPr>
              <a:t>различную цветность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зависимости от  </a:t>
            </a:r>
            <a:r>
              <a:rPr sz="1400" dirty="0">
                <a:latin typeface="Times New Roman"/>
                <a:cs typeface="Times New Roman"/>
              </a:rPr>
              <a:t>состава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люминофора.</a:t>
            </a:r>
            <a:endParaRPr sz="1400">
              <a:latin typeface="Times New Roman"/>
              <a:cs typeface="Times New Roman"/>
            </a:endParaRPr>
          </a:p>
          <a:p>
            <a:pPr marL="12700" marR="7620" indent="359410" algn="just">
              <a:lnSpc>
                <a:spcPct val="110000"/>
              </a:lnSpc>
            </a:pPr>
            <a:r>
              <a:rPr sz="1400" i="1" spc="-5" dirty="0">
                <a:latin typeface="Times New Roman"/>
                <a:cs typeface="Times New Roman"/>
              </a:rPr>
              <a:t>Газовые лампы </a:t>
            </a:r>
            <a:r>
              <a:rPr sz="1400" spc="-5" dirty="0">
                <a:latin typeface="Times New Roman"/>
                <a:cs typeface="Times New Roman"/>
              </a:rPr>
              <a:t>низкого давления </a:t>
            </a:r>
            <a:r>
              <a:rPr sz="1400" dirty="0">
                <a:latin typeface="Times New Roman"/>
                <a:cs typeface="Times New Roman"/>
              </a:rPr>
              <a:t>со </a:t>
            </a:r>
            <a:r>
              <a:rPr sz="1400" spc="-5" dirty="0">
                <a:latin typeface="Times New Roman"/>
                <a:cs typeface="Times New Roman"/>
              </a:rPr>
              <a:t>встроенным высокочастотным  преобразователем (вихревые). Газовый разряд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них возбуждается на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высо-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3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ких частотах, за </a:t>
            </a:r>
            <a:r>
              <a:rPr sz="1400" dirty="0">
                <a:latin typeface="Times New Roman"/>
                <a:cs typeface="Times New Roman"/>
              </a:rPr>
              <a:t>счет чего </a:t>
            </a:r>
            <a:r>
              <a:rPr sz="1400" spc="-5" dirty="0">
                <a:latin typeface="Times New Roman"/>
                <a:cs typeface="Times New Roman"/>
              </a:rPr>
              <a:t>обеспечивается высокая светоотдача. </a:t>
            </a:r>
            <a:r>
              <a:rPr sz="1400" dirty="0">
                <a:latin typeface="Times New Roman"/>
                <a:cs typeface="Times New Roman"/>
              </a:rPr>
              <a:t>К </a:t>
            </a:r>
            <a:r>
              <a:rPr sz="1400" spc="-5" dirty="0">
                <a:latin typeface="Times New Roman"/>
                <a:cs typeface="Times New Roman"/>
              </a:rPr>
              <a:t>газораз-  рядным лампам высокого давления (0,03 -0,08 МПа) относят </a:t>
            </a:r>
            <a:r>
              <a:rPr sz="1400" b="1" dirty="0">
                <a:latin typeface="Times New Roman"/>
                <a:cs typeface="Times New Roman"/>
              </a:rPr>
              <a:t>дуговые </a:t>
            </a:r>
            <a:r>
              <a:rPr sz="1400" b="1" spc="-5" dirty="0">
                <a:latin typeface="Times New Roman"/>
                <a:cs typeface="Times New Roman"/>
              </a:rPr>
              <a:t>ртут-  ные лампы</a:t>
            </a:r>
            <a:r>
              <a:rPr sz="1400" spc="-5" dirty="0">
                <a:latin typeface="Times New Roman"/>
                <a:cs typeface="Times New Roman"/>
              </a:rPr>
              <a:t>.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их спектре излучения преобладают </a:t>
            </a:r>
            <a:r>
              <a:rPr sz="1400" dirty="0">
                <a:latin typeface="Times New Roman"/>
                <a:cs typeface="Times New Roman"/>
              </a:rPr>
              <a:t>составляющие зелено-  </a:t>
            </a:r>
            <a:r>
              <a:rPr sz="1400" spc="-5" dirty="0">
                <a:latin typeface="Times New Roman"/>
                <a:cs typeface="Times New Roman"/>
              </a:rPr>
              <a:t>голубой области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спектра.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056436" y="667359"/>
            <a:ext cx="6083935" cy="8729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 marR="107950" indent="359410" algn="just">
              <a:lnSpc>
                <a:spcPct val="1103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Достоинства газоразрядных ламп: экономичность, малая себестоимость  изготовления, благоприятный спектр излучения, обеспечивает высокое </a:t>
            </a:r>
            <a:r>
              <a:rPr sz="1400" spc="5" dirty="0">
                <a:latin typeface="Times New Roman"/>
                <a:cs typeface="Times New Roman"/>
              </a:rPr>
              <a:t>ка-  </a:t>
            </a:r>
            <a:r>
              <a:rPr sz="1400" dirty="0">
                <a:latin typeface="Times New Roman"/>
                <a:cs typeface="Times New Roman"/>
              </a:rPr>
              <a:t>чество </a:t>
            </a:r>
            <a:r>
              <a:rPr sz="1400" spc="-5" dirty="0">
                <a:latin typeface="Times New Roman"/>
                <a:cs typeface="Times New Roman"/>
              </a:rPr>
              <a:t>цветопередачи, низкая температура поверхности. </a:t>
            </a:r>
            <a:r>
              <a:rPr sz="1400" dirty="0">
                <a:latin typeface="Times New Roman"/>
                <a:cs typeface="Times New Roman"/>
              </a:rPr>
              <a:t>Светоотдача </a:t>
            </a:r>
            <a:r>
              <a:rPr sz="1400" spc="-10" dirty="0">
                <a:latin typeface="Times New Roman"/>
                <a:cs typeface="Times New Roman"/>
              </a:rPr>
              <a:t>этих  </a:t>
            </a:r>
            <a:r>
              <a:rPr sz="1400" dirty="0">
                <a:latin typeface="Times New Roman"/>
                <a:cs typeface="Times New Roman"/>
              </a:rPr>
              <a:t>ламп </a:t>
            </a:r>
            <a:r>
              <a:rPr sz="1400" spc="-5" dirty="0">
                <a:latin typeface="Times New Roman"/>
                <a:cs typeface="Times New Roman"/>
              </a:rPr>
              <a:t>колеблется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пределах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30 </a:t>
            </a:r>
            <a:r>
              <a:rPr sz="1400" dirty="0">
                <a:latin typeface="Times New Roman"/>
                <a:cs typeface="Times New Roman"/>
              </a:rPr>
              <a:t>до </a:t>
            </a:r>
            <a:r>
              <a:rPr sz="1400" spc="-5" dirty="0">
                <a:latin typeface="Times New Roman"/>
                <a:cs typeface="Times New Roman"/>
              </a:rPr>
              <a:t>105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лм/Вт.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473709">
              <a:lnSpc>
                <a:spcPct val="100000"/>
              </a:lnSpc>
              <a:spcBef>
                <a:spcPts val="5"/>
              </a:spcBef>
            </a:pPr>
            <a:r>
              <a:rPr sz="1400" b="1" i="1" spc="-5" dirty="0">
                <a:latin typeface="Times New Roman"/>
                <a:cs typeface="Times New Roman"/>
              </a:rPr>
              <a:t>Расчёт</a:t>
            </a:r>
            <a:r>
              <a:rPr sz="1400" b="1" i="1" spc="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освещения</a:t>
            </a:r>
            <a:endParaRPr sz="1400">
              <a:latin typeface="Times New Roman"/>
              <a:cs typeface="Times New Roman"/>
            </a:endParaRPr>
          </a:p>
          <a:p>
            <a:pPr marL="114300" marR="107314" indent="359410" algn="just">
              <a:lnSpc>
                <a:spcPts val="1850"/>
              </a:lnSpc>
              <a:spcBef>
                <a:spcPts val="50"/>
              </a:spcBef>
            </a:pPr>
            <a:r>
              <a:rPr sz="1400" b="1" spc="-5" dirty="0">
                <a:latin typeface="Times New Roman"/>
                <a:cs typeface="Times New Roman"/>
              </a:rPr>
              <a:t>Освещенность </a:t>
            </a:r>
            <a:r>
              <a:rPr sz="1400" b="1" dirty="0">
                <a:latin typeface="Times New Roman"/>
                <a:cs typeface="Times New Roman"/>
              </a:rPr>
              <a:t>(Е)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поверхностная плотность светового потока </a:t>
            </a:r>
            <a:r>
              <a:rPr sz="1400" spc="5" dirty="0">
                <a:latin typeface="Times New Roman"/>
                <a:cs typeface="Times New Roman"/>
              </a:rPr>
              <a:t>(еди-  </a:t>
            </a:r>
            <a:r>
              <a:rPr sz="1400" spc="-5" dirty="0">
                <a:latin typeface="Times New Roman"/>
                <a:cs typeface="Times New Roman"/>
              </a:rPr>
              <a:t>ница измерения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люкс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(лк)):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R="613410" algn="r">
              <a:lnSpc>
                <a:spcPct val="100000"/>
              </a:lnSpc>
              <a:tabLst>
                <a:tab pos="3167380" algn="l"/>
              </a:tabLst>
            </a:pP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 </a:t>
            </a:r>
            <a:r>
              <a:rPr sz="1400" spc="5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S,	(</a:t>
            </a: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.1)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473709" marR="3371215">
              <a:lnSpc>
                <a:spcPct val="110000"/>
              </a:lnSpc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spc="-5" dirty="0">
                <a:latin typeface="Times New Roman"/>
                <a:cs typeface="Times New Roman"/>
              </a:rPr>
              <a:t>dF– световой </a:t>
            </a:r>
            <a:r>
              <a:rPr sz="1400" dirty="0">
                <a:latin typeface="Times New Roman"/>
                <a:cs typeface="Times New Roman"/>
              </a:rPr>
              <a:t>поток, лм.  dS– </a:t>
            </a:r>
            <a:r>
              <a:rPr sz="1400" spc="-5" dirty="0">
                <a:latin typeface="Times New Roman"/>
                <a:cs typeface="Times New Roman"/>
              </a:rPr>
              <a:t>освещаемая площадь,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350" baseline="40123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4300" marR="112395" indent="359410" algn="just">
              <a:lnSpc>
                <a:spcPct val="110700"/>
              </a:lnSpc>
            </a:pPr>
            <a:r>
              <a:rPr sz="1400" spc="-5" dirty="0">
                <a:latin typeface="Times New Roman"/>
                <a:cs typeface="Times New Roman"/>
              </a:rPr>
              <a:t>Коэффициент пульсации освещенности является важным фактором,  характеризующим качество освещения. Его значение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равно: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R="623570" algn="r">
              <a:lnSpc>
                <a:spcPct val="100000"/>
              </a:lnSpc>
              <a:tabLst>
                <a:tab pos="3321050" algn="l"/>
              </a:tabLst>
            </a:pPr>
            <a:r>
              <a:rPr sz="1400" spc="5" dirty="0">
                <a:latin typeface="Times New Roman"/>
                <a:cs typeface="Times New Roman"/>
              </a:rPr>
              <a:t>k</a:t>
            </a:r>
            <a:r>
              <a:rPr sz="1350" baseline="-12345" dirty="0">
                <a:latin typeface="Times New Roman"/>
                <a:cs typeface="Times New Roman"/>
              </a:rPr>
              <a:t>п </a:t>
            </a:r>
            <a:r>
              <a:rPr sz="1350" spc="-157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 [(</a:t>
            </a:r>
            <a:r>
              <a:rPr sz="1400" spc="-10" dirty="0">
                <a:latin typeface="Times New Roman"/>
                <a:cs typeface="Times New Roman"/>
              </a:rPr>
              <a:t>Е</a:t>
            </a:r>
            <a:r>
              <a:rPr sz="1350" spc="-15" baseline="-12345" dirty="0">
                <a:latin typeface="Times New Roman"/>
                <a:cs typeface="Times New Roman"/>
              </a:rPr>
              <a:t>м</a:t>
            </a:r>
            <a:r>
              <a:rPr sz="1350" spc="7" baseline="-12345" dirty="0">
                <a:latin typeface="Times New Roman"/>
                <a:cs typeface="Times New Roman"/>
              </a:rPr>
              <a:t>ак</a:t>
            </a:r>
            <a:r>
              <a:rPr sz="1350" baseline="-12345" dirty="0">
                <a:latin typeface="Times New Roman"/>
                <a:cs typeface="Times New Roman"/>
              </a:rPr>
              <a:t>с </a:t>
            </a:r>
            <a:r>
              <a:rPr sz="1350" spc="-157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10" dirty="0">
                <a:latin typeface="Times New Roman"/>
                <a:cs typeface="Times New Roman"/>
              </a:rPr>
              <a:t>Е</a:t>
            </a:r>
            <a:r>
              <a:rPr sz="1350" spc="-15" baseline="-12345" dirty="0">
                <a:latin typeface="Times New Roman"/>
                <a:cs typeface="Times New Roman"/>
              </a:rPr>
              <a:t>м</a:t>
            </a:r>
            <a:r>
              <a:rPr sz="1350" spc="-7" baseline="-12345" dirty="0">
                <a:latin typeface="Times New Roman"/>
                <a:cs typeface="Times New Roman"/>
              </a:rPr>
              <a:t>ин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 2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с</a:t>
            </a:r>
            <a:r>
              <a:rPr sz="1350" spc="7" baseline="-12345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]</a:t>
            </a:r>
            <a:r>
              <a:rPr sz="1400" dirty="0">
                <a:latin typeface="Times New Roman"/>
                <a:cs typeface="Times New Roman"/>
              </a:rPr>
              <a:t>*</a:t>
            </a:r>
            <a:r>
              <a:rPr sz="1400" spc="-10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00,	(</a:t>
            </a: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.2)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14300" marR="107950" indent="359410">
              <a:lnSpc>
                <a:spcPct val="110000"/>
              </a:lnSpc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мак с</a:t>
            </a:r>
            <a:r>
              <a:rPr sz="1400" spc="-5" dirty="0">
                <a:latin typeface="Times New Roman"/>
                <a:cs typeface="Times New Roman"/>
              </a:rPr>
              <a:t>– максимальное значение пульсирующей освещенности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10" dirty="0">
                <a:latin typeface="Times New Roman"/>
                <a:cs typeface="Times New Roman"/>
              </a:rPr>
              <a:t>ра-  </a:t>
            </a:r>
            <a:r>
              <a:rPr sz="1400" dirty="0">
                <a:latin typeface="Times New Roman"/>
                <a:cs typeface="Times New Roman"/>
              </a:rPr>
              <a:t>бочей </a:t>
            </a:r>
            <a:r>
              <a:rPr sz="1400" spc="-5" dirty="0">
                <a:latin typeface="Times New Roman"/>
                <a:cs typeface="Times New Roman"/>
              </a:rPr>
              <a:t>поверхности,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лк.</a:t>
            </a:r>
            <a:endParaRPr sz="1400">
              <a:latin typeface="Times New Roman"/>
              <a:cs typeface="Times New Roman"/>
            </a:endParaRPr>
          </a:p>
          <a:p>
            <a:pPr marL="473709" marR="1116330">
              <a:lnSpc>
                <a:spcPts val="1860"/>
              </a:lnSpc>
              <a:spcBef>
                <a:spcPts val="80"/>
              </a:spcBef>
            </a:pPr>
            <a:r>
              <a:rPr sz="1400" spc="-10" dirty="0">
                <a:latin typeface="Times New Roman"/>
                <a:cs typeface="Times New Roman"/>
              </a:rPr>
              <a:t>Е</a:t>
            </a:r>
            <a:r>
              <a:rPr sz="1350" spc="-15" baseline="-12345" dirty="0">
                <a:latin typeface="Times New Roman"/>
                <a:cs typeface="Times New Roman"/>
              </a:rPr>
              <a:t>мин </a:t>
            </a:r>
            <a:r>
              <a:rPr sz="1400" dirty="0">
                <a:latin typeface="Times New Roman"/>
                <a:cs typeface="Times New Roman"/>
              </a:rPr>
              <a:t>– минимальное </a:t>
            </a:r>
            <a:r>
              <a:rPr sz="1400" spc="-5" dirty="0">
                <a:latin typeface="Times New Roman"/>
                <a:cs typeface="Times New Roman"/>
              </a:rPr>
              <a:t>значение пульсации освещенности, </a:t>
            </a:r>
            <a:r>
              <a:rPr sz="1400" dirty="0">
                <a:latin typeface="Times New Roman"/>
                <a:cs typeface="Times New Roman"/>
              </a:rPr>
              <a:t>лк.  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ср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среднее значение освещенности,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лк.</a:t>
            </a:r>
            <a:endParaRPr sz="1400">
              <a:latin typeface="Times New Roman"/>
              <a:cs typeface="Times New Roman"/>
            </a:endParaRPr>
          </a:p>
          <a:p>
            <a:pPr marL="473709">
              <a:lnSpc>
                <a:spcPct val="10000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Показатель ослепленности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критерий оценки слепящего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действия ос-</a:t>
            </a:r>
            <a:endParaRPr sz="14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ветительной установки, определяется по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формуле: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R="560070" algn="r">
              <a:lnSpc>
                <a:spcPct val="100000"/>
              </a:lnSpc>
              <a:tabLst>
                <a:tab pos="3317875" algn="l"/>
              </a:tabLst>
            </a:pPr>
            <a:r>
              <a:rPr sz="1400" dirty="0">
                <a:latin typeface="Times New Roman"/>
                <a:cs typeface="Times New Roman"/>
              </a:rPr>
              <a:t>Р 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 1) *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350" baseline="40123" dirty="0">
                <a:latin typeface="Times New Roman"/>
                <a:cs typeface="Times New Roman"/>
              </a:rPr>
              <a:t>3 </a:t>
            </a:r>
            <a:r>
              <a:rPr sz="1350" spc="-150" baseline="401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	(</a:t>
            </a: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.3)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473709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spc="-10" dirty="0">
                <a:latin typeface="Times New Roman"/>
                <a:cs typeface="Times New Roman"/>
              </a:rPr>
              <a:t>S– </a:t>
            </a:r>
            <a:r>
              <a:rPr sz="1400" spc="-5" dirty="0">
                <a:latin typeface="Times New Roman"/>
                <a:cs typeface="Times New Roman"/>
              </a:rPr>
              <a:t>коэффициент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ослепленности: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R="504825" algn="r">
              <a:lnSpc>
                <a:spcPct val="100000"/>
              </a:lnSpc>
              <a:tabLst>
                <a:tab pos="3249295" algn="l"/>
              </a:tabLst>
            </a:pP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ΔB</a:t>
            </a:r>
            <a:r>
              <a:rPr sz="1350" i="1" spc="7" baseline="-12345" dirty="0">
                <a:latin typeface="Times New Roman"/>
                <a:cs typeface="Times New Roman"/>
              </a:rPr>
              <a:t>п</a:t>
            </a:r>
            <a:r>
              <a:rPr sz="1350" i="1" spc="-15" baseline="-12345" dirty="0">
                <a:latin typeface="Times New Roman"/>
                <a:cs typeface="Times New Roman"/>
              </a:rPr>
              <a:t>о</a:t>
            </a:r>
            <a:r>
              <a:rPr sz="1350" i="1" spc="7" baseline="-1234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350" spc="-7" baseline="-12345" dirty="0">
                <a:latin typeface="Times New Roman"/>
                <a:cs typeface="Times New Roman"/>
              </a:rPr>
              <a:t>s</a:t>
            </a:r>
            <a:r>
              <a:rPr sz="1350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 </a:t>
            </a:r>
            <a:r>
              <a:rPr sz="1400" spc="-5" dirty="0">
                <a:latin typeface="Times New Roman"/>
                <a:cs typeface="Times New Roman"/>
              </a:rPr>
              <a:t>Δ</a:t>
            </a:r>
            <a:r>
              <a:rPr sz="1400" spc="-15" dirty="0">
                <a:latin typeface="Times New Roman"/>
                <a:cs typeface="Times New Roman"/>
              </a:rPr>
              <a:t>B</a:t>
            </a:r>
            <a:r>
              <a:rPr sz="1350" i="1" spc="7" baseline="-12345" dirty="0">
                <a:latin typeface="Times New Roman"/>
                <a:cs typeface="Times New Roman"/>
              </a:rPr>
              <a:t>п</a:t>
            </a:r>
            <a:r>
              <a:rPr sz="1350" i="1" spc="-15" baseline="-12345" dirty="0">
                <a:latin typeface="Times New Roman"/>
                <a:cs typeface="Times New Roman"/>
              </a:rPr>
              <a:t>о</a:t>
            </a:r>
            <a:r>
              <a:rPr sz="1350" i="1" baseline="-12345" dirty="0">
                <a:latin typeface="Times New Roman"/>
                <a:cs typeface="Times New Roman"/>
              </a:rPr>
              <a:t>р </a:t>
            </a:r>
            <a:r>
              <a:rPr sz="1350" i="1" spc="-150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	(</a:t>
            </a: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.4)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114300" marR="109220" indent="359410">
              <a:lnSpc>
                <a:spcPct val="110700"/>
              </a:lnSpc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spc="-5" dirty="0">
                <a:latin typeface="Times New Roman"/>
                <a:cs typeface="Times New Roman"/>
              </a:rPr>
              <a:t>∆В</a:t>
            </a:r>
            <a:r>
              <a:rPr sz="1350" spc="-7" baseline="-12345" dirty="0">
                <a:latin typeface="Times New Roman"/>
                <a:cs typeface="Times New Roman"/>
              </a:rPr>
              <a:t>пор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пороговая разница яркости объекта </a:t>
            </a:r>
            <a:r>
              <a:rPr sz="1400" dirty="0">
                <a:latin typeface="Times New Roman"/>
                <a:cs typeface="Times New Roman"/>
              </a:rPr>
              <a:t>и фона </a:t>
            </a:r>
            <a:r>
              <a:rPr sz="1400" spc="-5" dirty="0">
                <a:latin typeface="Times New Roman"/>
                <a:cs typeface="Times New Roman"/>
              </a:rPr>
              <a:t>при </a:t>
            </a:r>
            <a:r>
              <a:rPr sz="1400" dirty="0">
                <a:latin typeface="Times New Roman"/>
                <a:cs typeface="Times New Roman"/>
              </a:rPr>
              <a:t>обнаруже-  </a:t>
            </a:r>
            <a:r>
              <a:rPr sz="1400" spc="-5" dirty="0">
                <a:latin typeface="Times New Roman"/>
                <a:cs typeface="Times New Roman"/>
              </a:rPr>
              <a:t>нии объекта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фоне равномерной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яркости;</a:t>
            </a:r>
            <a:endParaRPr sz="1400">
              <a:latin typeface="Times New Roman"/>
              <a:cs typeface="Times New Roman"/>
            </a:endParaRPr>
          </a:p>
          <a:p>
            <a:pPr marL="473709" marR="106680">
              <a:lnSpc>
                <a:spcPts val="185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(∆В</a:t>
            </a:r>
            <a:r>
              <a:rPr sz="1350" spc="-7" baseline="-12345" dirty="0">
                <a:latin typeface="Times New Roman"/>
                <a:cs typeface="Times New Roman"/>
              </a:rPr>
              <a:t>пор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350" spc="-7" baseline="-12345" dirty="0">
                <a:latin typeface="Times New Roman"/>
                <a:cs typeface="Times New Roman"/>
              </a:rPr>
              <a:t>s</a:t>
            </a:r>
            <a:r>
              <a:rPr sz="1400" spc="-5" dirty="0">
                <a:latin typeface="Times New Roman"/>
                <a:cs typeface="Times New Roman"/>
              </a:rPr>
              <a:t>– тоже при наличии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поле </a:t>
            </a:r>
            <a:r>
              <a:rPr sz="1400" spc="-10" dirty="0">
                <a:latin typeface="Times New Roman"/>
                <a:cs typeface="Times New Roman"/>
              </a:rPr>
              <a:t>зрения </a:t>
            </a:r>
            <a:r>
              <a:rPr sz="1400" spc="-5" dirty="0">
                <a:latin typeface="Times New Roman"/>
                <a:cs typeface="Times New Roman"/>
              </a:rPr>
              <a:t>яркого источника </a:t>
            </a:r>
            <a:r>
              <a:rPr sz="1400" dirty="0">
                <a:latin typeface="Times New Roman"/>
                <a:cs typeface="Times New Roman"/>
              </a:rPr>
              <a:t>света.  </a:t>
            </a:r>
            <a:r>
              <a:rPr sz="1400" spc="-5" dirty="0">
                <a:latin typeface="Times New Roman"/>
                <a:cs typeface="Times New Roman"/>
              </a:rPr>
              <a:t>Основным  методом </a:t>
            </a:r>
            <a:r>
              <a:rPr sz="1400" dirty="0">
                <a:latin typeface="Times New Roman"/>
                <a:cs typeface="Times New Roman"/>
              </a:rPr>
              <a:t>расчета  </a:t>
            </a:r>
            <a:r>
              <a:rPr sz="1400" spc="-5" dirty="0">
                <a:latin typeface="Times New Roman"/>
                <a:cs typeface="Times New Roman"/>
              </a:rPr>
              <a:t>общего  равномерного  искусственного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ос-</a:t>
            </a:r>
            <a:endParaRPr sz="14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вещения горизонтальной рабочей поверхности является метод 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коэффициен-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094536" y="667359"/>
            <a:ext cx="6005830" cy="6141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74295">
              <a:lnSpc>
                <a:spcPct val="1108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та </a:t>
            </a:r>
            <a:r>
              <a:rPr sz="1400" spc="-5" dirty="0">
                <a:latin typeface="Times New Roman"/>
                <a:cs typeface="Times New Roman"/>
              </a:rPr>
              <a:t>использования светового потока.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соответствии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ним необходимый  </a:t>
            </a:r>
            <a:r>
              <a:rPr sz="1400" dirty="0">
                <a:latin typeface="Times New Roman"/>
                <a:cs typeface="Times New Roman"/>
              </a:rPr>
              <a:t>световой </a:t>
            </a:r>
            <a:r>
              <a:rPr sz="1400" spc="-5" dirty="0">
                <a:latin typeface="Times New Roman"/>
                <a:cs typeface="Times New Roman"/>
              </a:rPr>
              <a:t>поток определяется по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формуле:</a:t>
            </a:r>
            <a:endParaRPr sz="1400">
              <a:latin typeface="Times New Roman"/>
              <a:cs typeface="Times New Roman"/>
            </a:endParaRPr>
          </a:p>
          <a:p>
            <a:pPr marL="435609" marR="429259" indent="1335405">
              <a:lnSpc>
                <a:spcPts val="3710"/>
              </a:lnSpc>
              <a:spcBef>
                <a:spcPts val="445"/>
              </a:spcBef>
              <a:tabLst>
                <a:tab pos="5224780" algn="l"/>
              </a:tabLst>
            </a:pPr>
            <a:r>
              <a:rPr sz="1400" spc="-5" dirty="0">
                <a:latin typeface="Times New Roman"/>
                <a:cs typeface="Times New Roman"/>
              </a:rPr>
              <a:t>F</a:t>
            </a:r>
            <a:r>
              <a:rPr sz="1350" baseline="-12345" dirty="0">
                <a:latin typeface="Times New Roman"/>
                <a:cs typeface="Times New Roman"/>
              </a:rPr>
              <a:t>л </a:t>
            </a:r>
            <a:r>
              <a:rPr sz="1350" spc="-165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Е</a:t>
            </a:r>
            <a:r>
              <a:rPr sz="1350" spc="15" baseline="-1234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*S*</a:t>
            </a:r>
            <a:r>
              <a:rPr sz="1400" spc="-20" dirty="0">
                <a:latin typeface="Times New Roman"/>
                <a:cs typeface="Times New Roman"/>
              </a:rPr>
              <a:t>Z</a:t>
            </a:r>
            <a:r>
              <a:rPr sz="1400" dirty="0">
                <a:latin typeface="Times New Roman"/>
                <a:cs typeface="Times New Roman"/>
              </a:rPr>
              <a:t>*K</a:t>
            </a:r>
            <a:r>
              <a:rPr sz="1350" baseline="-12345" dirty="0">
                <a:latin typeface="Times New Roman"/>
                <a:cs typeface="Times New Roman"/>
              </a:rPr>
              <a:t>з </a:t>
            </a:r>
            <a:r>
              <a:rPr sz="1350" spc="-150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N</a:t>
            </a:r>
            <a:r>
              <a:rPr sz="1400" spc="5" dirty="0">
                <a:latin typeface="Times New Roman"/>
                <a:cs typeface="Times New Roman"/>
              </a:rPr>
              <a:t>*</a:t>
            </a:r>
            <a:r>
              <a:rPr sz="1400" spc="-5" dirty="0">
                <a:latin typeface="Times New Roman"/>
                <a:cs typeface="Times New Roman"/>
              </a:rPr>
              <a:t>η</a:t>
            </a:r>
            <a:r>
              <a:rPr sz="1400" spc="5" dirty="0">
                <a:latin typeface="Times New Roman"/>
                <a:cs typeface="Times New Roman"/>
              </a:rPr>
              <a:t>*</a:t>
            </a:r>
            <a:r>
              <a:rPr sz="1400" spc="-10" dirty="0">
                <a:latin typeface="Times New Roman"/>
                <a:cs typeface="Times New Roman"/>
              </a:rPr>
              <a:t>j*</a:t>
            </a:r>
            <a:r>
              <a:rPr sz="1400" dirty="0">
                <a:latin typeface="Times New Roman"/>
                <a:cs typeface="Times New Roman"/>
              </a:rPr>
              <a:t>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	</a:t>
            </a:r>
            <a:r>
              <a:rPr sz="1400" spc="10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2.5)  где </a:t>
            </a:r>
            <a:r>
              <a:rPr sz="1400" spc="-5" dirty="0">
                <a:latin typeface="Times New Roman"/>
                <a:cs typeface="Times New Roman"/>
              </a:rPr>
              <a:t>F</a:t>
            </a:r>
            <a:r>
              <a:rPr sz="1350" spc="-7" baseline="-12345" dirty="0">
                <a:latin typeface="Times New Roman"/>
                <a:cs typeface="Times New Roman"/>
              </a:rPr>
              <a:t>л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световой поток лампы,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лм.;</a:t>
            </a:r>
            <a:endParaRPr sz="1400">
              <a:latin typeface="Times New Roman"/>
              <a:cs typeface="Times New Roman"/>
            </a:endParaRPr>
          </a:p>
          <a:p>
            <a:pPr marL="435609">
              <a:lnSpc>
                <a:spcPts val="1385"/>
              </a:lnSpc>
            </a:pP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н</a:t>
            </a:r>
            <a:r>
              <a:rPr sz="1350" spc="284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нормируемая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минимальная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величина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освещенности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СНиП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23-</a:t>
            </a:r>
            <a:endParaRPr sz="14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05-95,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лк.;</a:t>
            </a:r>
            <a:endParaRPr sz="1400">
              <a:latin typeface="Times New Roman"/>
              <a:cs typeface="Times New Roman"/>
            </a:endParaRPr>
          </a:p>
          <a:p>
            <a:pPr marL="76200" marR="74930" indent="359410">
              <a:lnSpc>
                <a:spcPct val="110200"/>
              </a:lnSpc>
              <a:spcBef>
                <a:spcPts val="10"/>
              </a:spcBef>
            </a:pPr>
            <a:r>
              <a:rPr sz="1400" spc="-5" dirty="0">
                <a:latin typeface="Times New Roman"/>
                <a:cs typeface="Times New Roman"/>
              </a:rPr>
              <a:t>Z– коэффициент неравномерности освещения. Для газоразрядных ламп  </a:t>
            </a:r>
            <a:r>
              <a:rPr sz="1400" dirty="0">
                <a:latin typeface="Times New Roman"/>
                <a:cs typeface="Times New Roman"/>
              </a:rPr>
              <a:t>его </a:t>
            </a:r>
            <a:r>
              <a:rPr sz="1400" spc="-5" dirty="0">
                <a:latin typeface="Times New Roman"/>
                <a:cs typeface="Times New Roman"/>
              </a:rPr>
              <a:t>принимают равным 1,1,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ламп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1,15;</a:t>
            </a:r>
            <a:endParaRPr sz="1400">
              <a:latin typeface="Times New Roman"/>
              <a:cs typeface="Times New Roman"/>
            </a:endParaRPr>
          </a:p>
          <a:p>
            <a:pPr marL="76200" marR="74295" indent="359410">
              <a:lnSpc>
                <a:spcPts val="186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К</a:t>
            </a:r>
            <a:r>
              <a:rPr sz="1350" spc="-7" baseline="-12345" dirty="0">
                <a:latin typeface="Times New Roman"/>
                <a:cs typeface="Times New Roman"/>
              </a:rPr>
              <a:t>з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 запаса, зависит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вида технологического процесса </a:t>
            </a:r>
            <a:r>
              <a:rPr sz="1400" dirty="0">
                <a:latin typeface="Times New Roman"/>
                <a:cs typeface="Times New Roman"/>
              </a:rPr>
              <a:t>и  типа </a:t>
            </a:r>
            <a:r>
              <a:rPr sz="1400" spc="-5" dirty="0">
                <a:latin typeface="Times New Roman"/>
                <a:cs typeface="Times New Roman"/>
              </a:rPr>
              <a:t>применяемых источников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света;</a:t>
            </a:r>
            <a:endParaRPr sz="1400">
              <a:latin typeface="Times New Roman"/>
              <a:cs typeface="Times New Roman"/>
            </a:endParaRPr>
          </a:p>
          <a:p>
            <a:pPr marL="435609">
              <a:lnSpc>
                <a:spcPct val="10000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N– число светильников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 помещении;</a:t>
            </a:r>
            <a:endParaRPr sz="1400">
              <a:latin typeface="Times New Roman"/>
              <a:cs typeface="Times New Roman"/>
            </a:endParaRPr>
          </a:p>
          <a:p>
            <a:pPr marL="435609">
              <a:lnSpc>
                <a:spcPct val="100000"/>
              </a:lnSpc>
              <a:spcBef>
                <a:spcPts val="165"/>
              </a:spcBef>
            </a:pPr>
            <a:r>
              <a:rPr sz="1400" dirty="0">
                <a:latin typeface="Times New Roman"/>
                <a:cs typeface="Times New Roman"/>
              </a:rPr>
              <a:t>n– </a:t>
            </a:r>
            <a:r>
              <a:rPr sz="1400" spc="-5" dirty="0">
                <a:latin typeface="Times New Roman"/>
                <a:cs typeface="Times New Roman"/>
              </a:rPr>
              <a:t>число ламп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светильнике;</a:t>
            </a:r>
            <a:endParaRPr sz="1400">
              <a:latin typeface="Times New Roman"/>
              <a:cs typeface="Times New Roman"/>
            </a:endParaRPr>
          </a:p>
          <a:p>
            <a:pPr marL="435609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j– коэффициент использования светового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потока;</a:t>
            </a:r>
            <a:endParaRPr sz="1400">
              <a:latin typeface="Times New Roman"/>
              <a:cs typeface="Times New Roman"/>
            </a:endParaRPr>
          </a:p>
          <a:p>
            <a:pPr marL="76200" marR="68580" indent="359410">
              <a:lnSpc>
                <a:spcPct val="110000"/>
              </a:lnSpc>
              <a:spcBef>
                <a:spcPts val="10"/>
              </a:spcBef>
            </a:pPr>
            <a:r>
              <a:rPr sz="1400" dirty="0">
                <a:latin typeface="Times New Roman"/>
                <a:cs typeface="Times New Roman"/>
              </a:rPr>
              <a:t>f– </a:t>
            </a:r>
            <a:r>
              <a:rPr sz="1400" spc="-5" dirty="0">
                <a:latin typeface="Times New Roman"/>
                <a:cs typeface="Times New Roman"/>
              </a:rPr>
              <a:t>коэффициент затенения, который </a:t>
            </a:r>
            <a:r>
              <a:rPr sz="1400" dirty="0">
                <a:latin typeface="Times New Roman"/>
                <a:cs typeface="Times New Roman"/>
              </a:rPr>
              <a:t>вводится в расчет </a:t>
            </a:r>
            <a:r>
              <a:rPr sz="1400" spc="-5" dirty="0">
                <a:latin typeface="Times New Roman"/>
                <a:cs typeface="Times New Roman"/>
              </a:rPr>
              <a:t>только при </a:t>
            </a:r>
            <a:r>
              <a:rPr sz="1400" spc="5" dirty="0">
                <a:latin typeface="Times New Roman"/>
                <a:cs typeface="Times New Roman"/>
              </a:rPr>
              <a:t>на-  </a:t>
            </a:r>
            <a:r>
              <a:rPr sz="1400" spc="-5" dirty="0">
                <a:latin typeface="Times New Roman"/>
                <a:cs typeface="Times New Roman"/>
              </a:rPr>
              <a:t>личии крупногабаритного оборудования, </a:t>
            </a:r>
            <a:r>
              <a:rPr sz="1400" dirty="0">
                <a:latin typeface="Times New Roman"/>
                <a:cs typeface="Times New Roman"/>
              </a:rPr>
              <a:t>затеняющего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пространство.</a:t>
            </a:r>
            <a:endParaRPr sz="1400">
              <a:latin typeface="Times New Roman"/>
              <a:cs typeface="Times New Roman"/>
            </a:endParaRPr>
          </a:p>
          <a:p>
            <a:pPr marL="76200" marR="69215" indent="359410">
              <a:lnSpc>
                <a:spcPts val="186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Значение номинального светового потока </a:t>
            </a:r>
            <a:r>
              <a:rPr sz="1400" dirty="0">
                <a:latin typeface="Times New Roman"/>
                <a:cs typeface="Times New Roman"/>
              </a:rPr>
              <a:t>(лм) ламп </a:t>
            </a:r>
            <a:r>
              <a:rPr sz="1400" spc="-5" dirty="0">
                <a:latin typeface="Times New Roman"/>
                <a:cs typeface="Times New Roman"/>
              </a:rPr>
              <a:t>после </a:t>
            </a:r>
            <a:r>
              <a:rPr sz="1400" spc="5" dirty="0">
                <a:latin typeface="Times New Roman"/>
                <a:cs typeface="Times New Roman"/>
              </a:rPr>
              <a:t>минималь-   </a:t>
            </a:r>
            <a:r>
              <a:rPr sz="1400" spc="-5" dirty="0">
                <a:latin typeface="Times New Roman"/>
                <a:cs typeface="Times New Roman"/>
              </a:rPr>
              <a:t>ной продолжительности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горения.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435609" algn="just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3. </a:t>
            </a:r>
            <a:r>
              <a:rPr sz="1400" b="1" i="1" spc="-5" dirty="0">
                <a:latin typeface="Times New Roman"/>
                <a:cs typeface="Times New Roman"/>
              </a:rPr>
              <a:t>Порядок выполнения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расчётов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76200" marR="66675" indent="359410" algn="just">
              <a:lnSpc>
                <a:spcPct val="110000"/>
              </a:lnSpc>
              <a:buAutoNum type="arabicPeriod"/>
              <a:tabLst>
                <a:tab pos="656590" algn="l"/>
              </a:tabLst>
            </a:pPr>
            <a:r>
              <a:rPr sz="1400" spc="-5" dirty="0">
                <a:latin typeface="Times New Roman"/>
                <a:cs typeface="Times New Roman"/>
              </a:rPr>
              <a:t>По условию </a:t>
            </a:r>
            <a:r>
              <a:rPr sz="1400" dirty="0">
                <a:latin typeface="Times New Roman"/>
                <a:cs typeface="Times New Roman"/>
              </a:rPr>
              <a:t>задачи </a:t>
            </a:r>
            <a:r>
              <a:rPr sz="1400" spc="-5" dirty="0">
                <a:latin typeface="Times New Roman"/>
                <a:cs typeface="Times New Roman"/>
              </a:rPr>
              <a:t>(примера) </a:t>
            </a:r>
            <a:r>
              <a:rPr sz="1400" dirty="0">
                <a:latin typeface="Times New Roman"/>
                <a:cs typeface="Times New Roman"/>
              </a:rPr>
              <a:t>определить </a:t>
            </a:r>
            <a:r>
              <a:rPr sz="1400" spc="-5" dirty="0">
                <a:latin typeface="Times New Roman"/>
                <a:cs typeface="Times New Roman"/>
              </a:rPr>
              <a:t>среднее </a:t>
            </a:r>
            <a:r>
              <a:rPr sz="1400" dirty="0">
                <a:latin typeface="Times New Roman"/>
                <a:cs typeface="Times New Roman"/>
              </a:rPr>
              <a:t>значение осве-  </a:t>
            </a:r>
            <a:r>
              <a:rPr sz="1400" spc="-5" dirty="0">
                <a:latin typeface="Times New Roman"/>
                <a:cs typeface="Times New Roman"/>
              </a:rPr>
              <a:t>щенности. Сравнить полученные значения измерений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допустимыми </a:t>
            </a:r>
            <a:r>
              <a:rPr sz="1400" spc="15" dirty="0">
                <a:latin typeface="Times New Roman"/>
                <a:cs typeface="Times New Roman"/>
              </a:rPr>
              <a:t>зна-  </a:t>
            </a:r>
            <a:r>
              <a:rPr sz="1400" spc="-5" dirty="0">
                <a:latin typeface="Times New Roman"/>
                <a:cs typeface="Times New Roman"/>
              </a:rPr>
              <a:t>чениями.</a:t>
            </a:r>
            <a:endParaRPr sz="1400">
              <a:latin typeface="Times New Roman"/>
              <a:cs typeface="Times New Roman"/>
            </a:endParaRPr>
          </a:p>
          <a:p>
            <a:pPr marL="613410" indent="-178435" algn="just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614045" algn="l"/>
              </a:tabLst>
            </a:pPr>
            <a:r>
              <a:rPr sz="1400" spc="-5" dirty="0">
                <a:latin typeface="Times New Roman"/>
                <a:cs typeface="Times New Roman"/>
              </a:rPr>
              <a:t>Рассчитать расчётное значение светового потока по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формуле: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7178" y="7040117"/>
            <a:ext cx="368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.6)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2250" y="7019390"/>
            <a:ext cx="3510279" cy="7315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795145">
              <a:lnSpc>
                <a:spcPct val="100000"/>
              </a:lnSpc>
              <a:spcBef>
                <a:spcPts val="265"/>
              </a:spcBef>
            </a:pPr>
            <a:r>
              <a:rPr sz="1400" spc="-5" dirty="0">
                <a:latin typeface="Times New Roman"/>
                <a:cs typeface="Times New Roman"/>
              </a:rPr>
              <a:t>F</a:t>
            </a:r>
            <a:r>
              <a:rPr sz="1350" spc="-7" baseline="-12345" dirty="0">
                <a:latin typeface="Times New Roman"/>
                <a:cs typeface="Times New Roman"/>
              </a:rPr>
              <a:t>факт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ср</a:t>
            </a:r>
            <a:r>
              <a:rPr sz="1400" spc="-5" dirty="0">
                <a:latin typeface="Times New Roman"/>
                <a:cs typeface="Times New Roman"/>
              </a:rPr>
              <a:t>*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S,</a:t>
            </a:r>
            <a:endParaRPr sz="1400">
              <a:latin typeface="Times New Roman"/>
              <a:cs typeface="Times New Roman"/>
            </a:endParaRPr>
          </a:p>
          <a:p>
            <a:pPr marL="347345" marR="30480" indent="-309880">
              <a:lnSpc>
                <a:spcPts val="1860"/>
              </a:lnSpc>
              <a:spcBef>
                <a:spcPts val="80"/>
              </a:spcBef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ср</a:t>
            </a:r>
            <a:r>
              <a:rPr sz="1400" spc="-5" dirty="0">
                <a:latin typeface="Times New Roman"/>
                <a:cs typeface="Times New Roman"/>
              </a:rPr>
              <a:t>– среднее значение освещенности, </a:t>
            </a:r>
            <a:r>
              <a:rPr sz="1400" dirty="0">
                <a:latin typeface="Times New Roman"/>
                <a:cs typeface="Times New Roman"/>
              </a:rPr>
              <a:t>лк.;  S – площадь </a:t>
            </a:r>
            <a:r>
              <a:rPr sz="1400" spc="-5" dirty="0">
                <a:latin typeface="Times New Roman"/>
                <a:cs typeface="Times New Roman"/>
              </a:rPr>
              <a:t>помещения,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</a:t>
            </a:r>
            <a:r>
              <a:rPr sz="1350" spc="-7" baseline="40123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7650" y="9391903"/>
            <a:ext cx="4487545" cy="44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Таблица </a:t>
            </a:r>
            <a:r>
              <a:rPr sz="1400" dirty="0">
                <a:latin typeface="Times New Roman"/>
                <a:cs typeface="Times New Roman"/>
              </a:rPr>
              <a:t>1 – </a:t>
            </a:r>
            <a:r>
              <a:rPr sz="1400" spc="-5" dirty="0">
                <a:latin typeface="Times New Roman"/>
                <a:cs typeface="Times New Roman"/>
              </a:rPr>
              <a:t>Номинальные мощность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световой поток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endParaRPr sz="1400">
              <a:latin typeface="Times New Roman"/>
              <a:cs typeface="Times New Roman"/>
            </a:endParaRPr>
          </a:p>
          <a:p>
            <a:pPr marL="1898014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различных типов ламп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27302" y="719327"/>
          <a:ext cx="5292089" cy="1402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2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56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Тип ламп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4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9850">
                        <a:lnSpc>
                          <a:spcPct val="861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ом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мощность,  Вт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8419">
                        <a:lnSpc>
                          <a:spcPct val="86100"/>
                        </a:lnSpc>
                        <a:spcBef>
                          <a:spcPts val="10"/>
                        </a:spcBef>
                        <a:tabLst>
                          <a:tab pos="1017269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Номинальный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свето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ой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о-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ток,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marL="68580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Лампа накаливания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1">
                <a:tc>
                  <a:txBody>
                    <a:bodyPr/>
                    <a:lstStyle/>
                    <a:p>
                      <a:pPr marL="68580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Лампа люминесцентная КЛ9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600 (450)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68580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Лампа галогенная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8500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58036" y="2518003"/>
            <a:ext cx="5873115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9410">
              <a:lnSpc>
                <a:spcPct val="11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3. </a:t>
            </a:r>
            <a:r>
              <a:rPr sz="1400" spc="-5" dirty="0">
                <a:latin typeface="Times New Roman"/>
                <a:cs typeface="Times New Roman"/>
              </a:rPr>
              <a:t>Вычислить коэффициент использования осветительный установки </a:t>
            </a:r>
            <a:r>
              <a:rPr sz="1400" dirty="0">
                <a:latin typeface="Times New Roman"/>
                <a:cs typeface="Times New Roman"/>
              </a:rPr>
              <a:t>ŋ  по </a:t>
            </a:r>
            <a:r>
              <a:rPr sz="1400" spc="-5" dirty="0">
                <a:latin typeface="Times New Roman"/>
                <a:cs typeface="Times New Roman"/>
              </a:rPr>
              <a:t>формуле: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1014" y="3034410"/>
            <a:ext cx="1149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-7" baseline="7936" dirty="0">
                <a:latin typeface="Times New Roman"/>
                <a:cs typeface="Times New Roman"/>
              </a:rPr>
              <a:t>η= F</a:t>
            </a:r>
            <a:r>
              <a:rPr sz="900" spc="-5" dirty="0">
                <a:latin typeface="Times New Roman"/>
                <a:cs typeface="Times New Roman"/>
              </a:rPr>
              <a:t>факт </a:t>
            </a:r>
            <a:r>
              <a:rPr sz="2100" baseline="7936" dirty="0">
                <a:latin typeface="Times New Roman"/>
                <a:cs typeface="Times New Roman"/>
              </a:rPr>
              <a:t>/ </a:t>
            </a:r>
            <a:r>
              <a:rPr sz="2100" spc="-7" baseline="7936" dirty="0">
                <a:latin typeface="Times New Roman"/>
                <a:cs typeface="Times New Roman"/>
              </a:rPr>
              <a:t>F</a:t>
            </a:r>
            <a:r>
              <a:rPr sz="900" spc="-5" dirty="0">
                <a:latin typeface="Times New Roman"/>
                <a:cs typeface="Times New Roman"/>
              </a:rPr>
              <a:t>мин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2100" baseline="7936" dirty="0">
                <a:latin typeface="Times New Roman"/>
                <a:cs typeface="Times New Roman"/>
              </a:rPr>
              <a:t>.</a:t>
            </a:r>
            <a:endParaRPr sz="2100" baseline="7936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3461" y="3008502"/>
            <a:ext cx="368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.7)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1836" y="3463264"/>
            <a:ext cx="6030595" cy="587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81280" indent="359410">
              <a:lnSpc>
                <a:spcPct val="110000"/>
              </a:lnSpc>
              <a:spcBef>
                <a:spcPts val="100"/>
              </a:spcBef>
              <a:buAutoNum type="arabicPeriod" startAt="4"/>
              <a:tabLst>
                <a:tab pos="655955" algn="l"/>
              </a:tabLst>
            </a:pPr>
            <a:r>
              <a:rPr sz="1400" dirty="0">
                <a:latin typeface="Times New Roman"/>
                <a:cs typeface="Times New Roman"/>
              </a:rPr>
              <a:t>Выбрать </a:t>
            </a:r>
            <a:r>
              <a:rPr sz="1400" spc="-5" dirty="0">
                <a:latin typeface="Times New Roman"/>
                <a:cs typeface="Times New Roman"/>
              </a:rPr>
              <a:t>по номинальной мощности </a:t>
            </a:r>
            <a:r>
              <a:rPr sz="1400" dirty="0">
                <a:latin typeface="Times New Roman"/>
                <a:cs typeface="Times New Roman"/>
              </a:rPr>
              <a:t>суммарный </a:t>
            </a:r>
            <a:r>
              <a:rPr sz="1400" spc="-5" dirty="0">
                <a:latin typeface="Times New Roman"/>
                <a:cs typeface="Times New Roman"/>
              </a:rPr>
              <a:t>световой </a:t>
            </a:r>
            <a:r>
              <a:rPr sz="1400" dirty="0">
                <a:latin typeface="Times New Roman"/>
                <a:cs typeface="Times New Roman"/>
              </a:rPr>
              <a:t>поток F</a:t>
            </a:r>
            <a:r>
              <a:rPr sz="1350" baseline="-12345" dirty="0">
                <a:latin typeface="Times New Roman"/>
                <a:cs typeface="Times New Roman"/>
              </a:rPr>
              <a:t>л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каждого типа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ламп.</a:t>
            </a:r>
            <a:endParaRPr sz="1400">
              <a:latin typeface="Times New Roman"/>
              <a:cs typeface="Times New Roman"/>
            </a:endParaRPr>
          </a:p>
          <a:p>
            <a:pPr marL="88900" indent="359410">
              <a:lnSpc>
                <a:spcPct val="100000"/>
              </a:lnSpc>
              <a:spcBef>
                <a:spcPts val="165"/>
              </a:spcBef>
              <a:buAutoNum type="arabicPeriod" startAt="4"/>
              <a:tabLst>
                <a:tab pos="685165" algn="l"/>
              </a:tabLst>
            </a:pPr>
            <a:r>
              <a:rPr sz="1400" spc="-5" dirty="0">
                <a:latin typeface="Times New Roman"/>
                <a:cs typeface="Times New Roman"/>
              </a:rPr>
              <a:t>Сравнить значение коэффициентов использования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осветительных</a:t>
            </a:r>
            <a:endParaRPr sz="1400">
              <a:latin typeface="Times New Roman"/>
              <a:cs typeface="Times New Roman"/>
            </a:endParaRPr>
          </a:p>
          <a:p>
            <a:pPr marL="88900" marR="85090">
              <a:lnSpc>
                <a:spcPct val="110000"/>
              </a:lnSpc>
              <a:spcBef>
                <a:spcPts val="15"/>
              </a:spcBef>
            </a:pPr>
            <a:r>
              <a:rPr sz="1400" spc="-5" dirty="0">
                <a:latin typeface="Times New Roman"/>
                <a:cs typeface="Times New Roman"/>
              </a:rPr>
              <a:t>установок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случаев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использованием альтернативных источников света 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различной окраски</a:t>
            </a:r>
            <a:r>
              <a:rPr sz="1400" dirty="0">
                <a:latin typeface="Times New Roman"/>
                <a:cs typeface="Times New Roman"/>
              </a:rPr>
              <a:t> стен.</a:t>
            </a:r>
            <a:endParaRPr sz="1400">
              <a:latin typeface="Times New Roman"/>
              <a:cs typeface="Times New Roman"/>
            </a:endParaRPr>
          </a:p>
          <a:p>
            <a:pPr marL="88900" indent="359410">
              <a:lnSpc>
                <a:spcPct val="100000"/>
              </a:lnSpc>
              <a:spcBef>
                <a:spcPts val="165"/>
              </a:spcBef>
              <a:buAutoNum type="arabicPeriod" startAt="6"/>
              <a:tabLst>
                <a:tab pos="640715" algn="l"/>
              </a:tabLst>
            </a:pPr>
            <a:r>
              <a:rPr sz="1400" dirty="0">
                <a:latin typeface="Times New Roman"/>
                <a:cs typeface="Times New Roman"/>
              </a:rPr>
              <a:t>Сравнить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между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собой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коэффициенты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пульсации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освещенности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endParaRPr sz="1400">
              <a:latin typeface="Times New Roman"/>
              <a:cs typeface="Times New Roman"/>
            </a:endParaRPr>
          </a:p>
          <a:p>
            <a:pPr marL="88900" marR="82550">
              <a:lnSpc>
                <a:spcPct val="110000"/>
              </a:lnSpc>
              <a:spcBef>
                <a:spcPts val="15"/>
              </a:spcBef>
            </a:pPr>
            <a:r>
              <a:rPr sz="1400" spc="-5" dirty="0">
                <a:latin typeface="Times New Roman"/>
                <a:cs typeface="Times New Roman"/>
              </a:rPr>
              <a:t>включении одной люминесцентной </a:t>
            </a:r>
            <a:r>
              <a:rPr sz="1400" dirty="0">
                <a:latin typeface="Times New Roman"/>
                <a:cs typeface="Times New Roman"/>
              </a:rPr>
              <a:t>лампы, </a:t>
            </a:r>
            <a:r>
              <a:rPr sz="1400" spc="-5" dirty="0">
                <a:latin typeface="Times New Roman"/>
                <a:cs typeface="Times New Roman"/>
              </a:rPr>
              <a:t>затем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двух, </a:t>
            </a:r>
            <a:r>
              <a:rPr sz="1400" dirty="0">
                <a:latin typeface="Times New Roman"/>
                <a:cs typeface="Times New Roman"/>
              </a:rPr>
              <a:t>трех и </a:t>
            </a:r>
            <a:r>
              <a:rPr sz="1400" spc="-10" dirty="0">
                <a:latin typeface="Times New Roman"/>
                <a:cs typeface="Times New Roman"/>
              </a:rPr>
              <a:t>четырех  </a:t>
            </a:r>
            <a:r>
              <a:rPr sz="1400" spc="-5" dirty="0">
                <a:latin typeface="Times New Roman"/>
                <a:cs typeface="Times New Roman"/>
              </a:rPr>
              <a:t>люминесцентных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ламп.</a:t>
            </a:r>
            <a:endParaRPr sz="1400">
              <a:latin typeface="Times New Roman"/>
              <a:cs typeface="Times New Roman"/>
            </a:endParaRPr>
          </a:p>
          <a:p>
            <a:pPr marL="626745" indent="-179070">
              <a:lnSpc>
                <a:spcPct val="100000"/>
              </a:lnSpc>
              <a:spcBef>
                <a:spcPts val="170"/>
              </a:spcBef>
              <a:buAutoNum type="arabicPeriod" startAt="7"/>
              <a:tabLst>
                <a:tab pos="627380" algn="l"/>
              </a:tabLst>
            </a:pPr>
            <a:r>
              <a:rPr sz="1400" dirty="0">
                <a:latin typeface="Times New Roman"/>
                <a:cs typeface="Times New Roman"/>
              </a:rPr>
              <a:t>Сделать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вывод.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626110" indent="-178435">
              <a:lnSpc>
                <a:spcPct val="100000"/>
              </a:lnSpc>
              <a:buAutoNum type="arabicPeriod" startAt="4"/>
              <a:tabLst>
                <a:tab pos="626745" algn="l"/>
              </a:tabLst>
            </a:pPr>
            <a:r>
              <a:rPr sz="1400" b="1" i="1" spc="-5" dirty="0">
                <a:latin typeface="Times New Roman"/>
                <a:cs typeface="Times New Roman"/>
              </a:rPr>
              <a:t>Варианты</a:t>
            </a:r>
            <a:r>
              <a:rPr sz="1400" b="1" i="1" spc="-10" dirty="0">
                <a:latin typeface="Times New Roman"/>
                <a:cs typeface="Times New Roman"/>
              </a:rPr>
              <a:t> заданий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 startAt="4"/>
            </a:pPr>
            <a:endParaRPr sz="1700">
              <a:latin typeface="Times New Roman"/>
              <a:cs typeface="Times New Roman"/>
            </a:endParaRPr>
          </a:p>
          <a:p>
            <a:pPr marL="448309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Выполнить </a:t>
            </a:r>
            <a:r>
              <a:rPr sz="1400" spc="-5" dirty="0">
                <a:latin typeface="Times New Roman"/>
                <a:cs typeface="Times New Roman"/>
              </a:rPr>
              <a:t>расчёты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10" dirty="0">
                <a:latin typeface="Times New Roman"/>
                <a:cs typeface="Times New Roman"/>
              </a:rPr>
              <a:t>двух </a:t>
            </a:r>
            <a:r>
              <a:rPr sz="1400" spc="-5" dirty="0">
                <a:latin typeface="Times New Roman"/>
                <a:cs typeface="Times New Roman"/>
              </a:rPr>
              <a:t>вариантов заданий </a:t>
            </a:r>
            <a:r>
              <a:rPr sz="1400" dirty="0">
                <a:latin typeface="Times New Roman"/>
                <a:cs typeface="Times New Roman"/>
              </a:rPr>
              <a:t>4.1 и</a:t>
            </a:r>
            <a:r>
              <a:rPr sz="1400" spc="-5" dirty="0">
                <a:latin typeface="Times New Roman"/>
                <a:cs typeface="Times New Roman"/>
              </a:rPr>
              <a:t> 4.2.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88900" marR="83185" lvl="1" indent="359410" algn="just">
              <a:lnSpc>
                <a:spcPct val="110000"/>
              </a:lnSpc>
              <a:spcBef>
                <a:spcPts val="5"/>
              </a:spcBef>
              <a:buAutoNum type="arabicPeriod"/>
              <a:tabLst>
                <a:tab pos="777875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Выполнить расчёты освещения </a:t>
            </a:r>
            <a:r>
              <a:rPr sz="1400" i="1" dirty="0">
                <a:latin typeface="Times New Roman"/>
                <a:cs typeface="Times New Roman"/>
              </a:rPr>
              <a:t>и </a:t>
            </a:r>
            <a:r>
              <a:rPr sz="1400" i="1" spc="-5" dirty="0">
                <a:latin typeface="Times New Roman"/>
                <a:cs typeface="Times New Roman"/>
              </a:rPr>
              <a:t>выбрать оптимальный вариант  </a:t>
            </a:r>
            <a:r>
              <a:rPr sz="1400" i="1" dirty="0">
                <a:latin typeface="Times New Roman"/>
                <a:cs typeface="Times New Roman"/>
              </a:rPr>
              <a:t>освещения</a:t>
            </a:r>
            <a:endParaRPr sz="1400">
              <a:latin typeface="Times New Roman"/>
              <a:cs typeface="Times New Roman"/>
            </a:endParaRPr>
          </a:p>
          <a:p>
            <a:pPr marL="88900" indent="359410" algn="just">
              <a:lnSpc>
                <a:spcPct val="100000"/>
              </a:lnSpc>
              <a:spcBef>
                <a:spcPts val="165"/>
              </a:spcBef>
            </a:pPr>
            <a:r>
              <a:rPr sz="1400" i="1" spc="-5" dirty="0">
                <a:latin typeface="Times New Roman"/>
                <a:cs typeface="Times New Roman"/>
              </a:rPr>
              <a:t>Условие</a:t>
            </a:r>
            <a:r>
              <a:rPr sz="1400" i="1" spc="2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задачи</a:t>
            </a:r>
            <a:r>
              <a:rPr sz="1400" b="1" spc="-5" dirty="0">
                <a:latin typeface="Times New Roman"/>
                <a:cs typeface="Times New Roman"/>
              </a:rPr>
              <a:t>.</a:t>
            </a:r>
            <a:r>
              <a:rPr sz="1400" b="1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Световой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поток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малоточного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разряд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зрительской</a:t>
            </a:r>
            <a:endParaRPr sz="1400">
              <a:latin typeface="Times New Roman"/>
              <a:cs typeface="Times New Roman"/>
            </a:endParaRPr>
          </a:p>
          <a:p>
            <a:pPr marL="88900" marR="78105" algn="just">
              <a:lnSpc>
                <a:spcPct val="110200"/>
              </a:lnSpc>
              <a:spcBef>
                <a:spcPts val="10"/>
              </a:spcBef>
            </a:pPr>
            <a:r>
              <a:rPr sz="1400" spc="-5" dirty="0">
                <a:latin typeface="Times New Roman"/>
                <a:cs typeface="Times New Roman"/>
              </a:rPr>
              <a:t>работы при освещенности </a:t>
            </a:r>
            <a:r>
              <a:rPr sz="1400" dirty="0">
                <a:latin typeface="Times New Roman"/>
                <a:cs typeface="Times New Roman"/>
              </a:rPr>
              <a:t>лампами </a:t>
            </a:r>
            <a:r>
              <a:rPr sz="1400" spc="-5" dirty="0">
                <a:latin typeface="Times New Roman"/>
                <a:cs typeface="Times New Roman"/>
              </a:rPr>
              <a:t>накаливания, люминесцентными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5" dirty="0">
                <a:latin typeface="Times New Roman"/>
                <a:cs typeface="Times New Roman"/>
              </a:rPr>
              <a:t>гало-  </a:t>
            </a:r>
            <a:r>
              <a:rPr sz="1400" spc="-5" dirty="0">
                <a:latin typeface="Times New Roman"/>
                <a:cs typeface="Times New Roman"/>
              </a:rPr>
              <a:t>геновыми лампами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помещении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внутренними стенами окрашенными </a:t>
            </a:r>
            <a:r>
              <a:rPr sz="1400" dirty="0">
                <a:latin typeface="Times New Roman"/>
                <a:cs typeface="Times New Roman"/>
              </a:rPr>
              <a:t>в  светлые </a:t>
            </a:r>
            <a:r>
              <a:rPr sz="1400" spc="-5" dirty="0">
                <a:latin typeface="Times New Roman"/>
                <a:cs typeface="Times New Roman"/>
              </a:rPr>
              <a:t>тона. </a:t>
            </a:r>
            <a:r>
              <a:rPr sz="1400" dirty="0">
                <a:latin typeface="Times New Roman"/>
                <a:cs typeface="Times New Roman"/>
              </a:rPr>
              <a:t>Освещение </a:t>
            </a:r>
            <a:r>
              <a:rPr sz="1400" spc="-5" dirty="0">
                <a:latin typeface="Times New Roman"/>
                <a:cs typeface="Times New Roman"/>
              </a:rPr>
              <a:t>производится люминесцентной лампой </a:t>
            </a:r>
            <a:r>
              <a:rPr sz="1400" dirty="0">
                <a:latin typeface="Times New Roman"/>
                <a:cs typeface="Times New Roman"/>
              </a:rPr>
              <a:t>9 Вт, </a:t>
            </a:r>
            <a:r>
              <a:rPr sz="1400" spc="5" dirty="0">
                <a:latin typeface="Times New Roman"/>
                <a:cs typeface="Times New Roman"/>
              </a:rPr>
              <a:t>лам-  </a:t>
            </a:r>
            <a:r>
              <a:rPr sz="1400" spc="-5" dirty="0">
                <a:latin typeface="Times New Roman"/>
                <a:cs typeface="Times New Roman"/>
              </a:rPr>
              <a:t>пой накаливания 60 </a:t>
            </a:r>
            <a:r>
              <a:rPr sz="1400" dirty="0">
                <a:latin typeface="Times New Roman"/>
                <a:cs typeface="Times New Roman"/>
              </a:rPr>
              <a:t>Вт и </a:t>
            </a:r>
            <a:r>
              <a:rPr sz="1400" spc="-5" dirty="0">
                <a:latin typeface="Times New Roman"/>
                <a:cs typeface="Times New Roman"/>
              </a:rPr>
              <a:t>галогеновыми лампами 50 </a:t>
            </a:r>
            <a:r>
              <a:rPr sz="1400" dirty="0">
                <a:latin typeface="Times New Roman"/>
                <a:cs typeface="Times New Roman"/>
              </a:rPr>
              <a:t>Вт, площадь помеще-  ния 1 м</a:t>
            </a:r>
            <a:r>
              <a:rPr sz="1350" baseline="40123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-5" dirty="0">
                <a:latin typeface="Times New Roman"/>
                <a:cs typeface="Times New Roman"/>
              </a:rPr>
              <a:t>нормативная освещенность </a:t>
            </a:r>
            <a:r>
              <a:rPr sz="1400" dirty="0">
                <a:latin typeface="Times New Roman"/>
                <a:cs typeface="Times New Roman"/>
              </a:rPr>
              <a:t>(Е</a:t>
            </a:r>
            <a:r>
              <a:rPr sz="1350" baseline="-12345" dirty="0">
                <a:latin typeface="Times New Roman"/>
                <a:cs typeface="Times New Roman"/>
              </a:rPr>
              <a:t>нор</a:t>
            </a:r>
            <a:r>
              <a:rPr sz="1400" dirty="0">
                <a:latin typeface="Times New Roman"/>
                <a:cs typeface="Times New Roman"/>
              </a:rPr>
              <a:t>, лк) для </a:t>
            </a:r>
            <a:r>
              <a:rPr sz="1400" spc="-5" dirty="0">
                <a:latin typeface="Times New Roman"/>
                <a:cs typeface="Times New Roman"/>
              </a:rPr>
              <a:t>светлых тонов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100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лк.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 marL="1682750" marR="535940" indent="-1235075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Таблица 2.1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Для люминесцентной лампы (замеры освещенности  </a:t>
            </a:r>
            <a:r>
              <a:rPr sz="1400" dirty="0">
                <a:latin typeface="Times New Roman"/>
                <a:cs typeface="Times New Roman"/>
              </a:rPr>
              <a:t>в 5 </a:t>
            </a:r>
            <a:r>
              <a:rPr sz="1400" spc="-5" dirty="0">
                <a:latin typeface="Times New Roman"/>
                <a:cs typeface="Times New Roman"/>
              </a:rPr>
              <a:t>точках), </a:t>
            </a:r>
            <a:r>
              <a:rPr sz="1400" dirty="0">
                <a:latin typeface="Times New Roman"/>
                <a:cs typeface="Times New Roman"/>
              </a:rPr>
              <a:t>стены в </a:t>
            </a:r>
            <a:r>
              <a:rPr sz="1400" spc="-5" dirty="0">
                <a:latin typeface="Times New Roman"/>
                <a:cs typeface="Times New Roman"/>
              </a:rPr>
              <a:t>светлых тонах 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350" baseline="-12345" dirty="0">
                <a:latin typeface="Times New Roman"/>
                <a:cs typeface="Times New Roman"/>
              </a:rPr>
              <a:t>,</a:t>
            </a:r>
            <a:r>
              <a:rPr sz="1350" spc="15" baseline="-123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лк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77950" y="9331452"/>
          <a:ext cx="5426708" cy="483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0792">
                <a:tc gridSpan="9"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Варианты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заданий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15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77950" y="719327"/>
          <a:ext cx="5426708" cy="1182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3429"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23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709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492250" y="2584449"/>
            <a:ext cx="480885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2540" marR="30480" indent="-1235075">
              <a:lnSpc>
                <a:spcPts val="1610"/>
              </a:lnSpc>
              <a:spcBef>
                <a:spcPts val="215"/>
              </a:spcBef>
            </a:pPr>
            <a:r>
              <a:rPr sz="1400" spc="-5" dirty="0">
                <a:latin typeface="Times New Roman"/>
                <a:cs typeface="Times New Roman"/>
              </a:rPr>
              <a:t>Таблица 2.2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Для лампы накаливания (замеры освещенности  </a:t>
            </a:r>
            <a:r>
              <a:rPr sz="1400" dirty="0">
                <a:latin typeface="Times New Roman"/>
                <a:cs typeface="Times New Roman"/>
              </a:rPr>
              <a:t>в 5 </a:t>
            </a:r>
            <a:r>
              <a:rPr sz="1400" spc="-5" dirty="0">
                <a:latin typeface="Times New Roman"/>
                <a:cs typeface="Times New Roman"/>
              </a:rPr>
              <a:t>точках), </a:t>
            </a:r>
            <a:r>
              <a:rPr sz="1400" dirty="0">
                <a:latin typeface="Times New Roman"/>
                <a:cs typeface="Times New Roman"/>
              </a:rPr>
              <a:t>стены в </a:t>
            </a:r>
            <a:r>
              <a:rPr sz="1400" spc="-5" dirty="0">
                <a:latin typeface="Times New Roman"/>
                <a:cs typeface="Times New Roman"/>
              </a:rPr>
              <a:t>светлых тонах Е</a:t>
            </a:r>
            <a:r>
              <a:rPr sz="1350" spc="-7" baseline="-12345" dirty="0">
                <a:latin typeface="Times New Roman"/>
                <a:cs typeface="Times New Roman"/>
              </a:rPr>
              <a:t>,</a:t>
            </a:r>
            <a:r>
              <a:rPr sz="1350" spc="15" baseline="-123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лк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77950" y="3022726"/>
          <a:ext cx="5426708" cy="1665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2316">
                <a:tc gridSpan="9"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Варианты заданий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40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146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169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165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166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95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165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148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163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163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190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492250" y="4877791"/>
            <a:ext cx="458724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400" marR="30480" indent="-1257935">
              <a:lnSpc>
                <a:spcPct val="1107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Таблица 2.3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Для галогеновых ламп замеры освещенности  </a:t>
            </a:r>
            <a:r>
              <a:rPr sz="1400" dirty="0">
                <a:latin typeface="Times New Roman"/>
                <a:cs typeface="Times New Roman"/>
              </a:rPr>
              <a:t>в 5 </a:t>
            </a:r>
            <a:r>
              <a:rPr sz="1400" spc="-5" dirty="0">
                <a:latin typeface="Times New Roman"/>
                <a:cs typeface="Times New Roman"/>
              </a:rPr>
              <a:t>точках) </a:t>
            </a:r>
            <a:r>
              <a:rPr sz="1400" dirty="0">
                <a:latin typeface="Times New Roman"/>
                <a:cs typeface="Times New Roman"/>
              </a:rPr>
              <a:t>стены в светлых </a:t>
            </a:r>
            <a:r>
              <a:rPr sz="1400" spc="-5" dirty="0">
                <a:latin typeface="Times New Roman"/>
                <a:cs typeface="Times New Roman"/>
              </a:rPr>
              <a:t>тонах Е</a:t>
            </a:r>
            <a:r>
              <a:rPr sz="1350" spc="-7" baseline="-12345" dirty="0">
                <a:latin typeface="Times New Roman"/>
                <a:cs typeface="Times New Roman"/>
              </a:rPr>
              <a:t>,</a:t>
            </a:r>
            <a:r>
              <a:rPr sz="1350" spc="-52" baseline="-123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лк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77950" y="5400420"/>
          <a:ext cx="5426708" cy="16645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0792">
                <a:tc gridSpan="9">
                  <a:txBody>
                    <a:bodyPr/>
                    <a:lstStyle/>
                    <a:p>
                      <a:pPr marL="358775"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Варианты заданий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15">
                <a:tc>
                  <a:txBody>
                    <a:bodyPr/>
                    <a:lstStyle/>
                    <a:p>
                      <a:pPr marR="7048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778">
                <a:tc>
                  <a:txBody>
                    <a:bodyPr/>
                    <a:lstStyle/>
                    <a:p>
                      <a:pPr marL="123189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1460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1230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1490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1051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1350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695">
                <a:tc>
                  <a:txBody>
                    <a:bodyPr/>
                    <a:lstStyle/>
                    <a:p>
                      <a:pPr marL="123189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1600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970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1360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1650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660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123189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1600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550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850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565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1600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975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1250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648"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1480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557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653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853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630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763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900"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290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133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882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1381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1420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387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119936" y="7277861"/>
            <a:ext cx="5957570" cy="2079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0209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Times New Roman"/>
                <a:cs typeface="Times New Roman"/>
              </a:rPr>
              <a:t>4.2. </a:t>
            </a:r>
            <a:r>
              <a:rPr sz="1400" i="1" spc="-5" dirty="0">
                <a:latin typeface="Times New Roman"/>
                <a:cs typeface="Times New Roman"/>
              </a:rPr>
              <a:t>Расчёт фактической освещенности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помещения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50800" marR="43180" indent="359410" algn="just">
              <a:lnSpc>
                <a:spcPct val="95900"/>
              </a:lnSpc>
            </a:pPr>
            <a:r>
              <a:rPr sz="1400" i="1" spc="-5" dirty="0">
                <a:latin typeface="Times New Roman"/>
                <a:cs typeface="Times New Roman"/>
              </a:rPr>
              <a:t>Условие </a:t>
            </a:r>
            <a:r>
              <a:rPr sz="1400" i="1" dirty="0">
                <a:latin typeface="Times New Roman"/>
                <a:cs typeface="Times New Roman"/>
              </a:rPr>
              <a:t>задачи</a:t>
            </a:r>
            <a:r>
              <a:rPr sz="1400" b="1" dirty="0">
                <a:latin typeface="Times New Roman"/>
                <a:cs typeface="Times New Roman"/>
              </a:rPr>
              <a:t>. </a:t>
            </a:r>
            <a:r>
              <a:rPr sz="1400" spc="-5" dirty="0">
                <a:latin typeface="Times New Roman"/>
                <a:cs typeface="Times New Roman"/>
              </a:rPr>
              <a:t>Для освещения компьютерного зала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размерами </a:t>
            </a:r>
            <a:r>
              <a:rPr sz="1400" dirty="0">
                <a:latin typeface="Times New Roman"/>
                <a:cs typeface="Times New Roman"/>
              </a:rPr>
              <a:t>А =  20 м, В = 12 м и </a:t>
            </a:r>
            <a:r>
              <a:rPr sz="1400" spc="-5" dirty="0">
                <a:latin typeface="Times New Roman"/>
                <a:cs typeface="Times New Roman"/>
              </a:rPr>
              <a:t>высотой </a:t>
            </a:r>
            <a:r>
              <a:rPr sz="1400" dirty="0">
                <a:latin typeface="Times New Roman"/>
                <a:cs typeface="Times New Roman"/>
              </a:rPr>
              <a:t>Н = 3 м </a:t>
            </a:r>
            <a:r>
              <a:rPr sz="1400" spc="-5" dirty="0">
                <a:latin typeface="Times New Roman"/>
                <a:cs typeface="Times New Roman"/>
              </a:rPr>
              <a:t>используются </a:t>
            </a:r>
            <a:r>
              <a:rPr sz="1400" dirty="0">
                <a:latin typeface="Times New Roman"/>
                <a:cs typeface="Times New Roman"/>
              </a:rPr>
              <a:t>N = 30 </a:t>
            </a:r>
            <a:r>
              <a:rPr sz="1400" spc="-5" dirty="0">
                <a:latin typeface="Times New Roman"/>
                <a:cs typeface="Times New Roman"/>
              </a:rPr>
              <a:t>светильников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двумя  люминесцентными лампами типа </a:t>
            </a:r>
            <a:r>
              <a:rPr sz="1400" dirty="0">
                <a:latin typeface="Times New Roman"/>
                <a:cs typeface="Times New Roman"/>
              </a:rPr>
              <a:t>ЛБ-40. </a:t>
            </a:r>
            <a:r>
              <a:rPr sz="1400" spc="-5" dirty="0">
                <a:latin typeface="Times New Roman"/>
                <a:cs typeface="Times New Roman"/>
              </a:rPr>
              <a:t>Коэффициенты отражения </a:t>
            </a:r>
            <a:r>
              <a:rPr sz="1400" dirty="0">
                <a:latin typeface="Times New Roman"/>
                <a:cs typeface="Times New Roman"/>
              </a:rPr>
              <a:t>свето-  </a:t>
            </a:r>
            <a:r>
              <a:rPr sz="1400" spc="-5" dirty="0">
                <a:latin typeface="Times New Roman"/>
                <a:cs typeface="Times New Roman"/>
              </a:rPr>
              <a:t>вого потока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потолка, </a:t>
            </a:r>
            <a:r>
              <a:rPr sz="1400" dirty="0">
                <a:latin typeface="Times New Roman"/>
                <a:cs typeface="Times New Roman"/>
              </a:rPr>
              <a:t>стен и пола </a:t>
            </a:r>
            <a:r>
              <a:rPr sz="1400" spc="-5" dirty="0">
                <a:latin typeface="Times New Roman"/>
                <a:cs typeface="Times New Roman"/>
              </a:rPr>
              <a:t>соответственно </a:t>
            </a:r>
            <a:r>
              <a:rPr sz="1400" dirty="0">
                <a:latin typeface="Times New Roman"/>
                <a:cs typeface="Times New Roman"/>
              </a:rPr>
              <a:t>равны </a:t>
            </a:r>
            <a:r>
              <a:rPr sz="1400" spc="10" dirty="0">
                <a:latin typeface="Times New Roman"/>
                <a:cs typeface="Times New Roman"/>
              </a:rPr>
              <a:t>р</a:t>
            </a:r>
            <a:r>
              <a:rPr sz="1350" spc="15" baseline="-12345" dirty="0">
                <a:latin typeface="Times New Roman"/>
                <a:cs typeface="Times New Roman"/>
              </a:rPr>
              <a:t>пот </a:t>
            </a:r>
            <a:r>
              <a:rPr sz="1400" spc="-5" dirty="0">
                <a:latin typeface="Times New Roman"/>
                <a:cs typeface="Times New Roman"/>
              </a:rPr>
              <a:t>=70 %,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350" baseline="-12345" dirty="0">
                <a:latin typeface="Times New Roman"/>
                <a:cs typeface="Times New Roman"/>
              </a:rPr>
              <a:t>ст </a:t>
            </a:r>
            <a:r>
              <a:rPr sz="1400" dirty="0">
                <a:latin typeface="Times New Roman"/>
                <a:cs typeface="Times New Roman"/>
              </a:rPr>
              <a:t>=  50 </a:t>
            </a:r>
            <a:r>
              <a:rPr sz="1400" spc="-5" dirty="0">
                <a:latin typeface="Times New Roman"/>
                <a:cs typeface="Times New Roman"/>
              </a:rPr>
              <a:t>%, р</a:t>
            </a:r>
            <a:r>
              <a:rPr sz="1350" spc="-7" baseline="-12345" dirty="0">
                <a:latin typeface="Times New Roman"/>
                <a:cs typeface="Times New Roman"/>
              </a:rPr>
              <a:t>пола </a:t>
            </a:r>
            <a:r>
              <a:rPr sz="1400" dirty="0">
                <a:latin typeface="Times New Roman"/>
                <a:cs typeface="Times New Roman"/>
              </a:rPr>
              <a:t>= 10 </a:t>
            </a:r>
            <a:r>
              <a:rPr sz="1400" spc="-5" dirty="0">
                <a:latin typeface="Times New Roman"/>
                <a:cs typeface="Times New Roman"/>
              </a:rPr>
              <a:t>%. Затенение рабочих мест нет. Высота свеса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светильника</a:t>
            </a:r>
            <a:endParaRPr sz="1400">
              <a:latin typeface="Times New Roman"/>
              <a:cs typeface="Times New Roman"/>
            </a:endParaRPr>
          </a:p>
          <a:p>
            <a:pPr marL="50800" marR="63500" algn="just">
              <a:lnSpc>
                <a:spcPts val="1610"/>
              </a:lnSpc>
              <a:spcBef>
                <a:spcPts val="40"/>
              </a:spcBef>
            </a:pP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350" baseline="-12345" dirty="0">
                <a:latin typeface="Times New Roman"/>
                <a:cs typeface="Times New Roman"/>
              </a:rPr>
              <a:t>с </a:t>
            </a:r>
            <a:r>
              <a:rPr sz="1400" dirty="0">
                <a:latin typeface="Times New Roman"/>
                <a:cs typeface="Times New Roman"/>
              </a:rPr>
              <a:t>= 0, </a:t>
            </a:r>
            <a:r>
              <a:rPr sz="1400" spc="-5" dirty="0">
                <a:latin typeface="Times New Roman"/>
                <a:cs typeface="Times New Roman"/>
              </a:rPr>
              <a:t>высота рабочей поверхности над уровнем пола h</a:t>
            </a:r>
            <a:r>
              <a:rPr sz="1350" spc="-7" baseline="-12345" dirty="0">
                <a:latin typeface="Times New Roman"/>
                <a:cs typeface="Times New Roman"/>
              </a:rPr>
              <a:t>р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0,8 </a:t>
            </a:r>
            <a:r>
              <a:rPr sz="1400" dirty="0">
                <a:latin typeface="Times New Roman"/>
                <a:cs typeface="Times New Roman"/>
              </a:rPr>
              <a:t>м. </a:t>
            </a:r>
            <a:r>
              <a:rPr sz="1400" spc="-5" dirty="0">
                <a:latin typeface="Times New Roman"/>
                <a:cs typeface="Times New Roman"/>
              </a:rPr>
              <a:t>Определить  фактическую </a:t>
            </a:r>
            <a:r>
              <a:rPr sz="1400" dirty="0">
                <a:latin typeface="Times New Roman"/>
                <a:cs typeface="Times New Roman"/>
              </a:rPr>
              <a:t>освещенность </a:t>
            </a:r>
            <a:r>
              <a:rPr sz="1400" spc="-5" dirty="0">
                <a:latin typeface="Times New Roman"/>
                <a:cs typeface="Times New Roman"/>
              </a:rPr>
              <a:t>помещения при общем равномерном освещении 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сравнить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нормативной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величиной.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158036" y="667359"/>
            <a:ext cx="5878830" cy="1203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9410" algn="just">
              <a:lnSpc>
                <a:spcPct val="1104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условии </a:t>
            </a:r>
            <a:r>
              <a:rPr sz="1400" dirty="0">
                <a:latin typeface="Times New Roman"/>
                <a:cs typeface="Times New Roman"/>
              </a:rPr>
              <a:t>задачи </a:t>
            </a:r>
            <a:r>
              <a:rPr sz="1400" spc="-5" dirty="0">
                <a:latin typeface="Times New Roman"/>
                <a:cs typeface="Times New Roman"/>
              </a:rPr>
              <a:t>по вариантам изменяются только </a:t>
            </a:r>
            <a:r>
              <a:rPr sz="1400" dirty="0">
                <a:latin typeface="Times New Roman"/>
                <a:cs typeface="Times New Roman"/>
              </a:rPr>
              <a:t>4 показателя, тип  лампы </a:t>
            </a:r>
            <a:r>
              <a:rPr sz="1400" spc="-5" dirty="0">
                <a:latin typeface="Times New Roman"/>
                <a:cs typeface="Times New Roman"/>
              </a:rPr>
              <a:t>может меняться </a:t>
            </a:r>
            <a:r>
              <a:rPr sz="1400" dirty="0">
                <a:latin typeface="Times New Roman"/>
                <a:cs typeface="Times New Roman"/>
              </a:rPr>
              <a:t>в соответствии с </a:t>
            </a:r>
            <a:r>
              <a:rPr sz="1400" spc="-5" dirty="0">
                <a:latin typeface="Times New Roman"/>
                <a:cs typeface="Times New Roman"/>
              </a:rPr>
              <a:t>результатами </a:t>
            </a:r>
            <a:r>
              <a:rPr sz="1400" dirty="0">
                <a:latin typeface="Times New Roman"/>
                <a:cs typeface="Times New Roman"/>
              </a:rPr>
              <a:t>решения, </a:t>
            </a:r>
            <a:r>
              <a:rPr sz="1400" spc="-5" dirty="0">
                <a:latin typeface="Times New Roman"/>
                <a:cs typeface="Times New Roman"/>
              </a:rPr>
              <a:t>остальные  показатели остаются неизменными.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460375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Таблица 2.1 - </a:t>
            </a:r>
            <a:r>
              <a:rPr sz="1400" spc="-5" dirty="0">
                <a:latin typeface="Times New Roman"/>
                <a:cs typeface="Times New Roman"/>
              </a:rPr>
              <a:t>Варианты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заданий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35505" y="1896109"/>
          <a:ext cx="4915533" cy="1698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8411">
                <a:tc rowSpan="2">
                  <a:txBody>
                    <a:bodyPr/>
                    <a:lstStyle/>
                    <a:p>
                      <a:pPr marL="67945">
                        <a:lnSpc>
                          <a:spcPts val="154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Вариант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п.п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7510" algn="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697"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ts val="15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7510" algn="r">
                        <a:lnSpc>
                          <a:spcPts val="15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1005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ts val="15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7510" algn="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100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315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100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3,1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35505" y="3804538"/>
          <a:ext cx="4915533" cy="26565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79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15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045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315"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3,1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315"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58036" y="7259573"/>
            <a:ext cx="5880735" cy="2117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Times New Roman"/>
                <a:cs typeface="Times New Roman"/>
              </a:rPr>
              <a:t>5. Примеры</a:t>
            </a:r>
            <a:r>
              <a:rPr sz="1400" b="1" i="1" spc="32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расчёта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</a:pPr>
            <a:r>
              <a:rPr sz="1400" i="1" spc="-5" dirty="0">
                <a:latin typeface="Times New Roman"/>
                <a:cs typeface="Times New Roman"/>
              </a:rPr>
              <a:t>Пример расчёта </a:t>
            </a:r>
            <a:r>
              <a:rPr sz="1400" i="1" spc="-10" dirty="0">
                <a:latin typeface="Times New Roman"/>
                <a:cs typeface="Times New Roman"/>
              </a:rPr>
              <a:t>№1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</a:pPr>
            <a:r>
              <a:rPr sz="1400" i="1" spc="-5" dirty="0">
                <a:latin typeface="Times New Roman"/>
                <a:cs typeface="Times New Roman"/>
              </a:rPr>
              <a:t>Оценка источников искусственного </a:t>
            </a:r>
            <a:r>
              <a:rPr sz="1400" i="1" dirty="0">
                <a:latin typeface="Times New Roman"/>
                <a:cs typeface="Times New Roman"/>
              </a:rPr>
              <a:t>освещения </a:t>
            </a:r>
            <a:r>
              <a:rPr sz="1400" i="1" spc="-5" dirty="0">
                <a:latin typeface="Times New Roman"/>
                <a:cs typeface="Times New Roman"/>
              </a:rPr>
              <a:t>рабочих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мест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5080" indent="359410" algn="just">
              <a:lnSpc>
                <a:spcPct val="110400"/>
              </a:lnSpc>
            </a:pPr>
            <a:r>
              <a:rPr sz="1400" dirty="0">
                <a:latin typeface="Times New Roman"/>
                <a:cs typeface="Times New Roman"/>
              </a:rPr>
              <a:t>Световой </a:t>
            </a:r>
            <a:r>
              <a:rPr sz="1400" spc="-5" dirty="0">
                <a:latin typeface="Times New Roman"/>
                <a:cs typeface="Times New Roman"/>
              </a:rPr>
              <a:t>поток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малоточного </a:t>
            </a:r>
            <a:r>
              <a:rPr sz="1400" dirty="0">
                <a:latin typeface="Times New Roman"/>
                <a:cs typeface="Times New Roman"/>
              </a:rPr>
              <a:t>разряда </a:t>
            </a:r>
            <a:r>
              <a:rPr sz="1400" spc="-5" dirty="0">
                <a:latin typeface="Times New Roman"/>
                <a:cs typeface="Times New Roman"/>
              </a:rPr>
              <a:t>зрительской работы при </a:t>
            </a:r>
            <a:r>
              <a:rPr sz="1400" spc="10" dirty="0">
                <a:latin typeface="Times New Roman"/>
                <a:cs typeface="Times New Roman"/>
              </a:rPr>
              <a:t>ос-  </a:t>
            </a:r>
            <a:r>
              <a:rPr sz="1400" spc="-5" dirty="0">
                <a:latin typeface="Times New Roman"/>
                <a:cs typeface="Times New Roman"/>
              </a:rPr>
              <a:t>вещенности лампами накаливания, люминесцентными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галогеновыми </a:t>
            </a:r>
            <a:r>
              <a:rPr sz="1400" spc="5" dirty="0">
                <a:latin typeface="Times New Roman"/>
                <a:cs typeface="Times New Roman"/>
              </a:rPr>
              <a:t>лам-  </a:t>
            </a:r>
            <a:r>
              <a:rPr sz="1400" spc="-5" dirty="0">
                <a:latin typeface="Times New Roman"/>
                <a:cs typeface="Times New Roman"/>
              </a:rPr>
              <a:t>пами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помещении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внутренними </a:t>
            </a:r>
            <a:r>
              <a:rPr sz="1400" dirty="0">
                <a:latin typeface="Times New Roman"/>
                <a:cs typeface="Times New Roman"/>
              </a:rPr>
              <a:t>стенами, </a:t>
            </a:r>
            <a:r>
              <a:rPr sz="1400" spc="-5" dirty="0">
                <a:latin typeface="Times New Roman"/>
                <a:cs typeface="Times New Roman"/>
              </a:rPr>
              <a:t>окрашенными </a:t>
            </a:r>
            <a:r>
              <a:rPr sz="1400" dirty="0">
                <a:latin typeface="Times New Roman"/>
                <a:cs typeface="Times New Roman"/>
              </a:rPr>
              <a:t>в светлые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тона.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119936" y="667359"/>
            <a:ext cx="5955665" cy="1877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43180" indent="359410" algn="just">
              <a:lnSpc>
                <a:spcPct val="1103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Освещение производится люминесцентной лампой </a:t>
            </a:r>
            <a:r>
              <a:rPr sz="1400" dirty="0">
                <a:latin typeface="Times New Roman"/>
                <a:cs typeface="Times New Roman"/>
              </a:rPr>
              <a:t>9 Вт, </a:t>
            </a:r>
            <a:r>
              <a:rPr sz="1400" spc="-5" dirty="0">
                <a:latin typeface="Times New Roman"/>
                <a:cs typeface="Times New Roman"/>
              </a:rPr>
              <a:t>лампой </a:t>
            </a:r>
            <a:r>
              <a:rPr sz="1400" spc="5" dirty="0">
                <a:latin typeface="Times New Roman"/>
                <a:cs typeface="Times New Roman"/>
              </a:rPr>
              <a:t>нака-  </a:t>
            </a:r>
            <a:r>
              <a:rPr sz="1400" spc="-5" dirty="0">
                <a:latin typeface="Times New Roman"/>
                <a:cs typeface="Times New Roman"/>
              </a:rPr>
              <a:t>ливания 60 </a:t>
            </a:r>
            <a:r>
              <a:rPr sz="1400" dirty="0">
                <a:latin typeface="Times New Roman"/>
                <a:cs typeface="Times New Roman"/>
              </a:rPr>
              <a:t>Вт и </a:t>
            </a:r>
            <a:r>
              <a:rPr sz="1400" spc="-5" dirty="0">
                <a:latin typeface="Times New Roman"/>
                <a:cs typeface="Times New Roman"/>
              </a:rPr>
              <a:t>галогеновыми лампами 50 </a:t>
            </a:r>
            <a:r>
              <a:rPr sz="1400" dirty="0">
                <a:latin typeface="Times New Roman"/>
                <a:cs typeface="Times New Roman"/>
              </a:rPr>
              <a:t>Вт, </a:t>
            </a:r>
            <a:r>
              <a:rPr sz="1400" spc="-5" dirty="0">
                <a:latin typeface="Times New Roman"/>
                <a:cs typeface="Times New Roman"/>
              </a:rPr>
              <a:t>площадь помещения </a:t>
            </a:r>
            <a:r>
              <a:rPr sz="1400" spc="20" dirty="0">
                <a:latin typeface="Times New Roman"/>
                <a:cs typeface="Times New Roman"/>
              </a:rPr>
              <a:t>10 </a:t>
            </a:r>
            <a:r>
              <a:rPr sz="1400" spc="-10" dirty="0">
                <a:latin typeface="Times New Roman"/>
                <a:cs typeface="Times New Roman"/>
              </a:rPr>
              <a:t>м</a:t>
            </a:r>
            <a:r>
              <a:rPr sz="1350" spc="-15" baseline="40123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,  </a:t>
            </a:r>
            <a:r>
              <a:rPr sz="1400" spc="-5" dirty="0">
                <a:latin typeface="Times New Roman"/>
                <a:cs typeface="Times New Roman"/>
              </a:rPr>
              <a:t>нормативная освещенность </a:t>
            </a:r>
            <a:r>
              <a:rPr sz="1400" dirty="0">
                <a:latin typeface="Times New Roman"/>
                <a:cs typeface="Times New Roman"/>
              </a:rPr>
              <a:t>(Е</a:t>
            </a:r>
            <a:r>
              <a:rPr sz="1350" baseline="-12345" dirty="0">
                <a:latin typeface="Times New Roman"/>
                <a:cs typeface="Times New Roman"/>
              </a:rPr>
              <a:t>нор</a:t>
            </a:r>
            <a:r>
              <a:rPr sz="1400" dirty="0">
                <a:latin typeface="Times New Roman"/>
                <a:cs typeface="Times New Roman"/>
              </a:rPr>
              <a:t>, лк) </a:t>
            </a:r>
            <a:r>
              <a:rPr sz="1400" spc="-5" dirty="0">
                <a:latin typeface="Times New Roman"/>
                <a:cs typeface="Times New Roman"/>
              </a:rPr>
              <a:t>для </a:t>
            </a:r>
            <a:r>
              <a:rPr sz="1400" dirty="0">
                <a:latin typeface="Times New Roman"/>
                <a:cs typeface="Times New Roman"/>
              </a:rPr>
              <a:t>светлых </a:t>
            </a:r>
            <a:r>
              <a:rPr sz="1400" spc="-5" dirty="0">
                <a:latin typeface="Times New Roman"/>
                <a:cs typeface="Times New Roman"/>
              </a:rPr>
              <a:t>тонов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нор</a:t>
            </a:r>
            <a:r>
              <a:rPr sz="1400" spc="-5" dirty="0">
                <a:latin typeface="Times New Roman"/>
                <a:cs typeface="Times New Roman"/>
              </a:rPr>
              <a:t>, лк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100 лк.  Дать оценку </a:t>
            </a:r>
            <a:r>
              <a:rPr sz="1400" dirty="0">
                <a:latin typeface="Times New Roman"/>
                <a:cs typeface="Times New Roman"/>
              </a:rPr>
              <a:t>источникам </a:t>
            </a:r>
            <a:r>
              <a:rPr sz="1400" spc="-5" dirty="0">
                <a:latin typeface="Times New Roman"/>
                <a:cs typeface="Times New Roman"/>
              </a:rPr>
              <a:t>искусственного освещения рабочих мест.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R="997585" algn="ctr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Таблица 2.5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Результаты проведенных измерений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показателей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освещённости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99108" y="2539237"/>
          <a:ext cx="5723249" cy="6279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58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58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89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2316">
                <a:tc>
                  <a:txBody>
                    <a:bodyPr/>
                    <a:lstStyle/>
                    <a:p>
                      <a:pPr marL="68580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Вид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светильника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172"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Тип лампы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spc="-15" baseline="7936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кл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spc="-7" baseline="7936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ср,лк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spc="-7" baseline="7936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н.,лк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spc="-7" baseline="7936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ф.,лм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spc="-7" baseline="7936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л.,лм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16">
                <a:tc gridSpan="11">
                  <a:txBody>
                    <a:bodyPr/>
                    <a:lstStyle/>
                    <a:p>
                      <a:pPr marL="68580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Разряд зрительных работ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малой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точности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91">
                <a:tc gridSpan="11"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Площадь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помещения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350" spc="-7" baseline="40123" dirty="0">
                          <a:latin typeface="Times New Roman"/>
                          <a:cs typeface="Times New Roman"/>
                        </a:rPr>
                        <a:t>2</a:t>
                      </a:r>
                      <a:endParaRPr sz="1350" baseline="40123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316">
                <a:tc gridSpan="11"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Внутренние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стороны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помещения окрашены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светлые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тона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792">
                <a:tc rowSpan="7"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Люминесцентная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лампа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(9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Вт)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337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0,162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7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0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792">
                <a:tc rowSpan="7"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Лампа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накаливания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(60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Вт)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299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0,569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7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23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7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190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7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2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0792">
                <a:tc rowSpan="7"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  <a:tabLst>
                          <a:tab pos="1158875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Галогенная	лампа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(50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Вт)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1093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1093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414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2,640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2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07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2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1250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07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1200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23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407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1600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517650" y="9266935"/>
            <a:ext cx="6915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Times New Roman"/>
                <a:cs typeface="Times New Roman"/>
              </a:rPr>
              <a:t>Выводы: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2506</Words>
  <Application>Microsoft Office PowerPoint</Application>
  <PresentationFormat>Произвольный</PresentationFormat>
  <Paragraphs>561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Times New Roman</vt:lpstr>
      <vt:lpstr>Calibri</vt:lpstr>
      <vt:lpstr>Symbol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Егоров</dc:creator>
  <cp:lastModifiedBy>Павел</cp:lastModifiedBy>
  <cp:revision>7</cp:revision>
  <dcterms:created xsi:type="dcterms:W3CDTF">2019-11-27T20:19:03Z</dcterms:created>
  <dcterms:modified xsi:type="dcterms:W3CDTF">2022-01-25T12:36:22Z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2017-12-16T00:00:00Z</vt:filetime>
  </property>
  <property fmtid="{D5CDD505-2E9C-101B-9397-08002B2CF9AE}" pid="3" name="LastSaved">
    <vt:filetime>2019-11-27T00:00:00Z</vt:filetime>
  </property>
</Properties>
</file>