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77" r:id="rId3"/>
    <p:sldId id="278" r:id="rId4"/>
    <p:sldId id="279" r:id="rId5"/>
    <p:sldId id="280" r:id="rId6"/>
    <p:sldId id="281" r:id="rId7"/>
    <p:sldId id="283" r:id="rId8"/>
    <p:sldId id="282" r:id="rId9"/>
    <p:sldId id="284" r:id="rId10"/>
    <p:sldId id="285" r:id="rId11"/>
    <p:sldId id="286" r:id="rId12"/>
    <p:sldId id="287" r:id="rId13"/>
    <p:sldId id="288" r:id="rId14"/>
    <p:sldId id="289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56" r:id="rId28"/>
    <p:sldId id="257" r:id="rId29"/>
    <p:sldId id="258" r:id="rId30"/>
    <p:sldId id="259" r:id="rId31"/>
    <p:sldId id="260" r:id="rId32"/>
    <p:sldId id="261" r:id="rId33"/>
    <p:sldId id="262" r:id="rId34"/>
    <p:sldId id="263" r:id="rId3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8324C-2B9D-45FB-894B-AE69EB56F358}" type="datetimeFigureOut">
              <a:rPr lang="ru-RU" smtClean="0"/>
              <a:pPr/>
              <a:t>14.04.2021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BB1DA-2430-4135-A38E-A32CA9162B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8324C-2B9D-45FB-894B-AE69EB56F358}" type="datetimeFigureOut">
              <a:rPr lang="ru-RU" smtClean="0"/>
              <a:pPr/>
              <a:t>14.04.2021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BB1DA-2430-4135-A38E-A32CA9162B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8324C-2B9D-45FB-894B-AE69EB56F358}" type="datetimeFigureOut">
              <a:rPr lang="ru-RU" smtClean="0"/>
              <a:pPr/>
              <a:t>14.04.2021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BB1DA-2430-4135-A38E-A32CA9162B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8324C-2B9D-45FB-894B-AE69EB56F358}" type="datetimeFigureOut">
              <a:rPr lang="ru-RU" smtClean="0"/>
              <a:pPr/>
              <a:t>14.04.2021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BB1DA-2430-4135-A38E-A32CA9162B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8324C-2B9D-45FB-894B-AE69EB56F358}" type="datetimeFigureOut">
              <a:rPr lang="ru-RU" smtClean="0"/>
              <a:pPr/>
              <a:t>14.04.2021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BB1DA-2430-4135-A38E-A32CA9162B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8324C-2B9D-45FB-894B-AE69EB56F358}" type="datetimeFigureOut">
              <a:rPr lang="ru-RU" smtClean="0"/>
              <a:pPr/>
              <a:t>14.04.2021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BB1DA-2430-4135-A38E-A32CA9162B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8324C-2B9D-45FB-894B-AE69EB56F358}" type="datetimeFigureOut">
              <a:rPr lang="ru-RU" smtClean="0"/>
              <a:pPr/>
              <a:t>14.04.2021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BB1DA-2430-4135-A38E-A32CA9162B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8324C-2B9D-45FB-894B-AE69EB56F358}" type="datetimeFigureOut">
              <a:rPr lang="ru-RU" smtClean="0"/>
              <a:pPr/>
              <a:t>14.04.2021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BB1DA-2430-4135-A38E-A32CA9162B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8324C-2B9D-45FB-894B-AE69EB56F358}" type="datetimeFigureOut">
              <a:rPr lang="ru-RU" smtClean="0"/>
              <a:pPr/>
              <a:t>14.04.2021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BB1DA-2430-4135-A38E-A32CA9162B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8324C-2B9D-45FB-894B-AE69EB56F358}" type="datetimeFigureOut">
              <a:rPr lang="ru-RU" smtClean="0"/>
              <a:pPr/>
              <a:t>14.04.2021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BB1DA-2430-4135-A38E-A32CA9162B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8324C-2B9D-45FB-894B-AE69EB56F358}" type="datetimeFigureOut">
              <a:rPr lang="ru-RU" smtClean="0"/>
              <a:pPr/>
              <a:t>14.04.2021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BB1DA-2430-4135-A38E-A32CA9162B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B8324C-2B9D-45FB-894B-AE69EB56F358}" type="datetimeFigureOut">
              <a:rPr lang="ru-RU" smtClean="0"/>
              <a:pPr/>
              <a:t>14.04.2021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EBB1DA-2430-4135-A38E-A32CA9162BD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DF531F-59D6-42D4-84F2-2507479352F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Языкознание </a:t>
            </a:r>
            <a:r>
              <a:rPr lang="en-US" dirty="0"/>
              <a:t>XX </a:t>
            </a:r>
            <a:r>
              <a:rPr lang="ru-RU" dirty="0"/>
              <a:t>века.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82FE36D-A73E-4E20-9EE6-87C5C9A8D0D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Структурализм </a:t>
            </a:r>
          </a:p>
        </p:txBody>
      </p:sp>
    </p:spTree>
    <p:extLst>
      <p:ext uri="{BB962C8B-B14F-4D97-AF65-F5344CB8AC3E}">
        <p14:creationId xmlns:p14="http://schemas.microsoft.com/office/powerpoint/2010/main" val="11572669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2619FF-3A10-4518-A139-36AC23D460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604E1C1-5B82-48BD-B283-7573DFD83D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800" spc="-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Условием включения явления в систему является выделение его </a:t>
            </a:r>
            <a:r>
              <a:rPr lang="ru-RU" sz="1800" spc="-3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различительных признаков и рассмотрение языковых категорий как </a:t>
            </a:r>
            <a:r>
              <a:rPr lang="ru-RU" sz="1800" b="1" spc="-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оппозиций. </a:t>
            </a:r>
            <a:r>
              <a:rPr lang="ru-RU" sz="1800" spc="-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Представители Пражской лингвистической школы вы­</a:t>
            </a:r>
            <a:r>
              <a:rPr lang="ru-RU" sz="18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явили дифференциальные признаки фонем и морфем, разработали </a:t>
            </a:r>
            <a:r>
              <a:rPr lang="ru-RU" sz="1800" spc="-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учение о языковых оппозициях, причем между фонологическими и </a:t>
            </a:r>
            <a:r>
              <a:rPr lang="ru-RU" sz="18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морфологическими оппозициями установили структурно-логичес­кий изоморфизм, так что учение о категориях системы языка было </a:t>
            </a:r>
            <a:r>
              <a:rPr lang="ru-RU" sz="18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истолковано как процедурно-методическое.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18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Пражские структуралисты отвергли приписываемое де Сос</a:t>
            </a:r>
            <a:r>
              <a:rPr lang="ru-RU" sz="1800" spc="-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сюру противопоставление синхронии и диахронии. </a:t>
            </a:r>
            <a:r>
              <a:rPr lang="ru-RU" sz="18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Вместе с тем пражс­</a:t>
            </a:r>
            <a:r>
              <a:rPr lang="ru-RU" sz="18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кие языковеды подчеркивали преимущество синхронного анализа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59560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E1D87DC-8B27-4C5F-A046-FC49A1BEA6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BD8D5CE-8416-4CEC-813A-7A9C8AE205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800" spc="-3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Основатель Пражской лингвистической школы В. </a:t>
            </a:r>
            <a:r>
              <a:rPr lang="ru-RU" sz="1800" spc="-3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Матезиус</a:t>
            </a:r>
            <a:r>
              <a:rPr lang="ru-RU" sz="1800" spc="-3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выд­</a:t>
            </a:r>
            <a:r>
              <a:rPr lang="ru-RU" sz="18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винул метод "аналитического сравнения" языков, согласно которо­</a:t>
            </a:r>
            <a:r>
              <a:rPr lang="ru-RU" sz="18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му в синхронном плане сравниваются системы родственных и не­родственных языков с выявлением тенденций их развития.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1800" spc="-3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Изучение сходных явлений в родственных и неродственных язы­</a:t>
            </a:r>
            <a:r>
              <a:rPr lang="ru-RU" sz="18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ках, генетически относящихся к разным языковым семьям, позво­</a:t>
            </a:r>
            <a:r>
              <a:rPr lang="ru-RU" sz="18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лило пражским ученым разработать понятие </a:t>
            </a:r>
            <a:r>
              <a:rPr lang="ru-RU" sz="1800" b="1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языкового союза </a:t>
            </a:r>
            <a:r>
              <a:rPr lang="ru-RU" sz="18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</a:t>
            </a:r>
            <a:r>
              <a:rPr lang="ru-RU" sz="18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противоположность понятию языковой семьи.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1800" b="1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Под языковым союзом </a:t>
            </a:r>
            <a:r>
              <a:rPr lang="ru-RU" sz="18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они понимали группу географически </a:t>
            </a:r>
            <a:r>
              <a:rPr lang="ru-RU" sz="18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смежных неродственных (или не близкородственных) языков, об­</a:t>
            </a:r>
            <a:r>
              <a:rPr lang="ru-RU" sz="18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ладающих сходными чертами в синтаксической, морфологической </a:t>
            </a:r>
            <a:r>
              <a:rPr lang="ru-RU" sz="1800" spc="-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 фонологической структурах. Сходные черты возникают в резуль­тате контактов народов — носителей этих языков, когда возникают </a:t>
            </a:r>
            <a:r>
              <a:rPr lang="ru-RU" sz="18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общие особенности, которые со временем проникают вглубь ареа­</a:t>
            </a:r>
            <a:r>
              <a:rPr lang="ru-RU" sz="18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лов распространения языков.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96516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751027-1568-429F-9C73-EFD4615D31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Фонология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5B28324-2537-4705-BE5C-039EE2664D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8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Одной из основных заслуг Пражской лингвистической шко­</a:t>
            </a:r>
            <a:r>
              <a:rPr lang="ru-RU" sz="1800" spc="-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лы перед мировым языкознанием является создание фонологии как </a:t>
            </a:r>
            <a:r>
              <a:rPr lang="ru-RU" sz="18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научной дисциплины. Наиболее полно взгляды на сущность и ме­</a:t>
            </a:r>
            <a:r>
              <a:rPr lang="ru-RU" sz="1800" spc="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тодику изучения фонологических проблем изложены в книге </a:t>
            </a:r>
            <a:r>
              <a:rPr lang="ru-RU" sz="18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Н. С. Трубецкого "Основы фонологии" (в нашей стране эта книга вышла в 1960 г. (пер. с нем.). Напомним, что разработка учения о </a:t>
            </a:r>
            <a:r>
              <a:rPr lang="ru-RU" sz="18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фонеме принадлежит главе Казанской лингвистической школы </a:t>
            </a:r>
            <a:r>
              <a:rPr lang="ru-RU" sz="18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И. А. </a:t>
            </a:r>
            <a:r>
              <a:rPr lang="ru-RU" sz="1800" spc="-2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Бодуэну</a:t>
            </a:r>
            <a:r>
              <a:rPr lang="ru-RU" sz="18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де </a:t>
            </a:r>
            <a:r>
              <a:rPr lang="ru-RU" sz="1800" spc="-2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Куртенэ</a:t>
            </a:r>
            <a:r>
              <a:rPr lang="ru-RU" sz="18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1800" b="1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Фонема </a:t>
            </a:r>
            <a:r>
              <a:rPr lang="ru-RU" sz="18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— кратчайшая фонологическая единица языка. Фоне­</a:t>
            </a:r>
            <a:r>
              <a:rPr lang="ru-RU" sz="1800" spc="-3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мы, различая слова, характеризуются различительными (дифферен­</a:t>
            </a:r>
            <a:r>
              <a:rPr lang="ru-RU" sz="18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циальными) и неразличительными признаками. Различительные </a:t>
            </a:r>
            <a:r>
              <a:rPr lang="ru-RU" sz="18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признаки образуют </a:t>
            </a:r>
            <a:r>
              <a:rPr lang="ru-RU" sz="1800" b="1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фонологические оппозиции.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1800" i="1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Например, кон — конь </a:t>
            </a:r>
            <a:r>
              <a:rPr lang="ru-RU" sz="18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имеется одна </a:t>
            </a:r>
            <a:r>
              <a:rPr lang="ru-RU" sz="18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фонема [н], реализуемая [н] и [н'], которые являются вариантами </a:t>
            </a:r>
            <a:r>
              <a:rPr lang="ru-RU" sz="18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этой фонемы; </a:t>
            </a:r>
            <a:r>
              <a:rPr lang="ru-RU" sz="1800" spc="-1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огубленное</a:t>
            </a:r>
            <a:r>
              <a:rPr lang="ru-RU" sz="18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[</a:t>
            </a:r>
            <a:r>
              <a:rPr lang="ru-RU" sz="1800" spc="-1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ru-RU" sz="1800" spc="-15" baseline="30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18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] в слове </a:t>
            </a:r>
            <a:r>
              <a:rPr lang="ru-RU" sz="1800" i="1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дупло </a:t>
            </a:r>
            <a:r>
              <a:rPr lang="ru-RU" sz="18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 [д] с боковым взры­</a:t>
            </a:r>
            <a:r>
              <a:rPr lang="ru-RU" sz="18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вом в слове </a:t>
            </a:r>
            <a:r>
              <a:rPr lang="ru-RU" sz="1800" i="1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длань </a:t>
            </a:r>
            <a:r>
              <a:rPr lang="ru-RU" sz="18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являются вариантами фонемами [д]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47092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A050A52-655C-4406-95DC-C360F3FC6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Изучение проблем морфологии и синтаксиса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A18D25D-45C9-4FEE-B440-DEEBB9F5CC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Морфологическая проблематика Пражской лингвистической </a:t>
            </a:r>
            <a:r>
              <a:rPr lang="ru-RU" sz="1800" spc="-3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школы ограничивалась изучением морфемы и морфологических оп­</a:t>
            </a:r>
            <a:r>
              <a:rPr lang="ru-RU" sz="18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позиций (например, нейтрализация родов во множественном чис­</a:t>
            </a:r>
            <a:r>
              <a:rPr lang="ru-RU" sz="1800" spc="-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ле), совокупности оппозиций. Так, имя существительное в русском </a:t>
            </a:r>
            <a:r>
              <a:rPr lang="ru-RU" sz="18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языке понимается как способность слова, принадлежащего к этой части речи, участвовать в оппозиции падежей, чисел и родов.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8890" indent="173990" algn="just">
              <a:lnSpc>
                <a:spcPts val="1295"/>
              </a:lnSpc>
            </a:pPr>
            <a:r>
              <a:rPr lang="ru-RU" sz="18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Морфология как </a:t>
            </a:r>
            <a:r>
              <a:rPr lang="ru-RU" sz="1800" b="1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раздел теории лингвистической номинации </a:t>
            </a:r>
            <a:r>
              <a:rPr lang="ru-RU" sz="1800" spc="-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учениях Пражской лингвистической школы была противопостав­</a:t>
            </a:r>
            <a:r>
              <a:rPr lang="ru-RU" sz="18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лена синтаксису как </a:t>
            </a:r>
            <a:r>
              <a:rPr lang="ru-RU" sz="1800" b="1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теории синтагматических способов.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50" marR="15240" indent="173990" algn="just">
              <a:lnSpc>
                <a:spcPts val="1295"/>
              </a:lnSpc>
              <a:spcAft>
                <a:spcPts val="0"/>
              </a:spcAft>
            </a:pPr>
            <a:r>
              <a:rPr lang="ru-RU" sz="18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синтаксисе противопоставление языка и речи ведет к разгра­ничению предложения и высказывания.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1800" u="sng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В. </a:t>
            </a:r>
            <a:r>
              <a:rPr lang="ru-RU" sz="1800" u="sng" spc="-1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Матезиус</a:t>
            </a:r>
            <a:r>
              <a:rPr lang="ru-RU" sz="18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разрабо­</a:t>
            </a:r>
            <a:r>
              <a:rPr lang="ru-RU" sz="18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тал теорию актуального членения предложения, чем и заложил ос­</a:t>
            </a:r>
            <a:r>
              <a:rPr lang="ru-RU" sz="18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новы </a:t>
            </a:r>
            <a:r>
              <a:rPr lang="ru-RU" sz="1800" b="1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функционального синтаксиса </a:t>
            </a:r>
            <a:r>
              <a:rPr lang="ru-RU" sz="18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(работы "О так называемом </a:t>
            </a:r>
            <a:r>
              <a:rPr lang="ru-RU" sz="18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актуальном членении предложения" (1947 г.), "Основная функция </a:t>
            </a:r>
            <a:r>
              <a:rPr lang="ru-RU" sz="18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порядка слов в чешском языке" (1947 г.) и др.).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18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актуальное членение выясняет </a:t>
            </a:r>
            <a:r>
              <a:rPr lang="ru-RU" sz="1800" b="1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способ включения </a:t>
            </a:r>
            <a:r>
              <a:rPr lang="ru-RU" sz="1800" b="1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предложения в предметный контекст, </a:t>
            </a:r>
            <a:r>
              <a:rPr lang="ru-RU" sz="18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 базе которого оно воз­</a:t>
            </a:r>
            <a:r>
              <a:rPr lang="ru-RU" sz="1800" spc="-3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никает.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27566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1ABCD0-5AA3-4C0D-AD99-CCBC69EFF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Функциональные стили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2E9D78B-3018-4CFE-8C18-924FCF5DAC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800" b="1" spc="-3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функциональный стиль </a:t>
            </a:r>
            <a:r>
              <a:rPr lang="ru-RU" sz="1800" spc="-3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определяется конкретной целью </a:t>
            </a:r>
            <a:r>
              <a:rPr lang="ru-RU" sz="18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того или иного высказывания и представляет собой функцию выс­казывания, то есть речи (</a:t>
            </a:r>
            <a:r>
              <a:rPr lang="en-US" sz="18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parole</a:t>
            </a:r>
            <a:r>
              <a:rPr lang="ru-RU" sz="18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), в то время как </a:t>
            </a:r>
            <a:r>
              <a:rPr lang="ru-RU" sz="1800" b="1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функциональный </a:t>
            </a:r>
            <a:r>
              <a:rPr lang="ru-RU" sz="1800" b="1" spc="-3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язык </a:t>
            </a:r>
            <a:r>
              <a:rPr lang="ru-RU" sz="1800" spc="-3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определяется общими задачами нормативного комплекса язы­</a:t>
            </a:r>
            <a:r>
              <a:rPr lang="ru-RU" sz="18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</a:p>
          <a:p>
            <a:pPr marL="0" indent="0">
              <a:buNone/>
            </a:pPr>
            <a:r>
              <a:rPr lang="ru-RU" sz="1800" b="1" spc="-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Проблема культуры языка. </a:t>
            </a:r>
          </a:p>
          <a:p>
            <a:r>
              <a:rPr lang="ru-RU" sz="1800" spc="-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Под куль­</a:t>
            </a:r>
            <a:r>
              <a:rPr lang="ru-RU" sz="1800" spc="-3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турой языка пражские ученые понимают заботу о стабильности, ус­</a:t>
            </a:r>
            <a:r>
              <a:rPr lang="ru-RU" sz="18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тойчивости литературного языка, который должен избавиться от </a:t>
            </a:r>
            <a:r>
              <a:rPr lang="ru-RU" sz="18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всех ненужных колебаний. Поддержка стабильности тесно связана </a:t>
            </a:r>
            <a:r>
              <a:rPr lang="ru-RU" sz="18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 разработкой стилистического богатства языка, способного без </a:t>
            </a:r>
            <a:r>
              <a:rPr lang="ru-RU" sz="18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труда выражать самые разнообразные оттенки значения. Все это </a:t>
            </a:r>
            <a:r>
              <a:rPr lang="ru-RU" sz="1800" spc="-3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требует, в свою очередь, сохранения своеобразия языка, то есть уси­ления тех черт языка, которые обусловливают его специфику. </a:t>
            </a:r>
            <a:r>
              <a:rPr lang="ru-RU" sz="1800" spc="-1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овых</a:t>
            </a:r>
            <a:r>
              <a:rPr lang="ru-RU" sz="18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средств и является функцией языка (</a:t>
            </a:r>
            <a:r>
              <a:rPr lang="en-US" sz="18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langue</a:t>
            </a:r>
            <a:r>
              <a:rPr lang="ru-RU" sz="18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)".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99685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Дескриптивная лингвистика</a:t>
            </a:r>
            <a:br>
              <a:rPr lang="ru-RU" dirty="0"/>
            </a:br>
            <a:br>
              <a:rPr lang="ru-RU" dirty="0"/>
            </a:br>
            <a:r>
              <a:rPr lang="ru-RU" dirty="0"/>
              <a:t>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err="1"/>
              <a:t>Йельская</a:t>
            </a:r>
            <a:r>
              <a:rPr lang="ru-RU" dirty="0"/>
              <a:t> лингвистическая школа возникла в США. </a:t>
            </a:r>
          </a:p>
          <a:p>
            <a:r>
              <a:rPr lang="ru-RU" dirty="0"/>
              <a:t>Расцвет 1933-57 гг.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6347048" cy="5433467"/>
          </a:xfrm>
        </p:spPr>
        <p:txBody>
          <a:bodyPr>
            <a:normAutofit fontScale="77500" lnSpcReduction="20000"/>
          </a:bodyPr>
          <a:lstStyle/>
          <a:p>
            <a:r>
              <a:rPr lang="ru-RU" i="1" dirty="0"/>
              <a:t>Американское языкознание и </a:t>
            </a:r>
            <a:r>
              <a:rPr lang="ru-RU" i="1" dirty="0" err="1"/>
              <a:t>дескриптивизм</a:t>
            </a:r>
            <a:r>
              <a:rPr lang="ru-RU" dirty="0"/>
              <a:t>. Э. Сепир является родоначальником </a:t>
            </a:r>
            <a:r>
              <a:rPr lang="ru-RU" dirty="0" err="1"/>
              <a:t>этнолингвистики</a:t>
            </a:r>
            <a:r>
              <a:rPr lang="ru-RU" dirty="0"/>
              <a:t> и типологического изучения языков; крупнейшим исследователем языков народов США, Канады и Мексики. </a:t>
            </a:r>
          </a:p>
          <a:p>
            <a:r>
              <a:rPr lang="ru-RU" dirty="0"/>
              <a:t>Л. </a:t>
            </a:r>
            <a:r>
              <a:rPr lang="ru-RU" dirty="0" err="1"/>
              <a:t>Блумфилд</a:t>
            </a:r>
            <a:r>
              <a:rPr lang="ru-RU" dirty="0"/>
              <a:t> обосновал необходимость формального описания языка в «физических» терминах; родоначальник дескриптивной лингвистики, или </a:t>
            </a:r>
            <a:r>
              <a:rPr lang="ru-RU" dirty="0" err="1"/>
              <a:t>Йельской</a:t>
            </a:r>
            <a:r>
              <a:rPr lang="ru-RU" dirty="0"/>
              <a:t> школы. </a:t>
            </a:r>
          </a:p>
          <a:p>
            <a:r>
              <a:rPr lang="ru-RU" dirty="0"/>
              <a:t>Для американского языкознания и психологии характерно понимание речевой деятельности как словесного поведения, как реакции говорящего на ту или иную ситуацию. </a:t>
            </a: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2C008B8B-D398-4603-95F8-DC06172219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836712"/>
            <a:ext cx="1398755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>
            <a:extLst>
              <a:ext uri="{FF2B5EF4-FFF2-40B4-BE49-F238E27FC236}">
                <a16:creationId xmlns:a16="http://schemas.microsoft.com/office/drawing/2014/main" id="{68AC53C0-2847-46D7-A192-C1512A4D4A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2760" y="3371652"/>
            <a:ext cx="1438275" cy="1266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lnSpcReduction="10000"/>
          </a:bodyPr>
          <a:lstStyle/>
          <a:p>
            <a:r>
              <a:rPr lang="ru-RU" dirty="0"/>
              <a:t>Язык – это </a:t>
            </a:r>
            <a:r>
              <a:rPr lang="ru-RU" i="1" dirty="0"/>
              <a:t>система сигналов</a:t>
            </a:r>
            <a:r>
              <a:rPr lang="ru-RU" dirty="0"/>
              <a:t>, имеющих внешние и внутренние связи, поэтому языкознание делится на металингвистику (</a:t>
            </a:r>
            <a:r>
              <a:rPr lang="ru-RU" dirty="0" err="1"/>
              <a:t>долингвистику</a:t>
            </a:r>
            <a:r>
              <a:rPr lang="ru-RU" dirty="0"/>
              <a:t>) и микролингвистику (лингвистику). </a:t>
            </a:r>
          </a:p>
          <a:p>
            <a:r>
              <a:rPr lang="ru-RU" i="1" dirty="0"/>
              <a:t>Металингвистика</a:t>
            </a:r>
            <a:r>
              <a:rPr lang="ru-RU" dirty="0"/>
              <a:t> изучает внешнюю сторону словесного поведения; она объединяет такие дисциплины, как </a:t>
            </a:r>
            <a:r>
              <a:rPr lang="ru-RU" dirty="0" err="1"/>
              <a:t>этнолингвистика</a:t>
            </a:r>
            <a:r>
              <a:rPr lang="ru-RU" dirty="0"/>
              <a:t>, психолингвистика, социолингвистика, фонетика (изучение акустических и артикуляционных свойств звуков), паралингвистику.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lnSpcReduction="10000"/>
          </a:bodyPr>
          <a:lstStyle/>
          <a:p>
            <a:r>
              <a:rPr lang="ru-RU" i="1" dirty="0"/>
              <a:t>Микролингвистика</a:t>
            </a:r>
            <a:r>
              <a:rPr lang="ru-RU" dirty="0"/>
              <a:t> занимается описанием словесных сигналов без обращения к металингвистическим фактам и истории. Это наука о выражении, а не о значении. Единственной реальностью является текст (речевой отрезок). Язык признается линейной сущностью, а мельчайшие отрезки текста – единицами; слово понимается как последовательность фонем и морфем. Реальность единиц и категорий языка подвергнута сомнению, а роль методики анализа признается самоценной. 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85000" lnSpcReduction="20000"/>
          </a:bodyPr>
          <a:lstStyle/>
          <a:p>
            <a:r>
              <a:rPr lang="ru-RU" i="1" dirty="0"/>
              <a:t>Методика описания и метаязык</a:t>
            </a:r>
            <a:r>
              <a:rPr lang="ru-RU" dirty="0"/>
              <a:t>. Принципиальная установка на описание, а не на объяснение фактов языка. Основным приемом лингвистического анализа текста является его сегментация и инвентаризация сегментов. Отрезки речевого потока (текста) выделяются путем подстановки  (субституции), позволяющие выявить повторяющиеся сегменты. Они становятся единицами наблюдения и анализа. </a:t>
            </a:r>
          </a:p>
          <a:p>
            <a:r>
              <a:rPr lang="ru-RU" dirty="0"/>
              <a:t>Идентификация сегментов осуществляется при помощи дистрибутивной методики. Главная задача дескриптивной лингвистики – «изучение отношения распределения (дистрибуция) или порядка расположения (аранжировки) отдельных частей речи относительно друг друга в процессе речи» (З. </a:t>
            </a:r>
            <a:r>
              <a:rPr lang="ru-RU" dirty="0" err="1"/>
              <a:t>Харисс</a:t>
            </a:r>
            <a:r>
              <a:rPr lang="ru-RU" dirty="0"/>
              <a:t>).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5DC183-2BED-42C4-8361-0719CC53E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072E035-3C4C-4C6A-9092-49E67FB493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800" spc="-3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Языкознание </a:t>
            </a:r>
            <a:r>
              <a:rPr lang="en-US" sz="1800" spc="-3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XX </a:t>
            </a:r>
            <a:r>
              <a:rPr lang="ru-RU" sz="1800" spc="-3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века — развитая наука, включающая разные </a:t>
            </a:r>
            <a:r>
              <a:rPr lang="ru-RU" sz="18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школы и направления, различные аспекты, проблемы и методики. </a:t>
            </a:r>
          </a:p>
          <a:p>
            <a:endParaRPr lang="ru-RU" sz="1800" spc="-15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21590" indent="179705" algn="just">
              <a:lnSpc>
                <a:spcPts val="1250"/>
              </a:lnSpc>
              <a:spcBef>
                <a:spcPts val="25"/>
              </a:spcBef>
              <a:spcAft>
                <a:spcPts val="0"/>
              </a:spcAft>
            </a:pPr>
            <a:r>
              <a:rPr lang="ru-RU" sz="1800" spc="-3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По-прежнему развивается сравнительно-историческое и типоло­гическое языкознание, социолингвистика, лин­</a:t>
            </a:r>
            <a:r>
              <a:rPr lang="ru-RU" sz="18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гвистика отдельных ярусов языковой структуры. Сильны позиции лингвистического </a:t>
            </a:r>
            <a:r>
              <a:rPr lang="ru-RU" sz="1800" spc="-1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логизма</a:t>
            </a:r>
            <a:r>
              <a:rPr lang="ru-RU" sz="18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 психологизма, актуальны проблемы </a:t>
            </a:r>
            <a:r>
              <a:rPr lang="ru-RU" sz="1800" spc="-3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принципов и методов лингвистики, ее философской основы и прак­</a:t>
            </a:r>
            <a:r>
              <a:rPr lang="ru-RU" sz="18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тической направленности.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18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Существенные сдвиги в современном языкознании происходят как в результате внутреннего развития "старых" школ и направле­ний, так и под влиянием новых школ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56436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92500" lnSpcReduction="20000"/>
          </a:bodyPr>
          <a:lstStyle/>
          <a:p>
            <a:r>
              <a:rPr lang="ru-RU" i="1" dirty="0" err="1"/>
              <a:t>Фонемика</a:t>
            </a:r>
            <a:r>
              <a:rPr lang="ru-RU" i="1" dirty="0"/>
              <a:t> и </a:t>
            </a:r>
            <a:r>
              <a:rPr lang="ru-RU" i="1" dirty="0" err="1"/>
              <a:t>морфемика</a:t>
            </a:r>
            <a:r>
              <a:rPr lang="ru-RU" dirty="0"/>
              <a:t>. Структура языка: это структура выражения, которая образуется распределением двух основных единиц языка: фонем и морфем. Центральные разделы дескриптивной лингвистики: фонология и морфология. Фонология делится на </a:t>
            </a:r>
            <a:r>
              <a:rPr lang="ru-RU" i="1" dirty="0" err="1"/>
              <a:t>фонемику</a:t>
            </a:r>
            <a:r>
              <a:rPr lang="ru-RU" dirty="0"/>
              <a:t> (учение о системе фонем того или иного языка) и </a:t>
            </a:r>
            <a:r>
              <a:rPr lang="ru-RU" i="1" dirty="0" err="1"/>
              <a:t>фонотактику</a:t>
            </a:r>
            <a:r>
              <a:rPr lang="ru-RU" dirty="0"/>
              <a:t> (учение о классах фонем и их сочетаемости). Морфология делится на </a:t>
            </a:r>
            <a:r>
              <a:rPr lang="ru-RU" i="1" dirty="0" err="1"/>
              <a:t>морфемику</a:t>
            </a:r>
            <a:r>
              <a:rPr lang="ru-RU" dirty="0"/>
              <a:t> (учение о системе морфем) и </a:t>
            </a:r>
            <a:r>
              <a:rPr lang="ru-RU" i="1" dirty="0" err="1"/>
              <a:t>морфотактику</a:t>
            </a:r>
            <a:r>
              <a:rPr lang="ru-RU" dirty="0"/>
              <a:t> (учение о сочетании морфем); к морфологии относится также </a:t>
            </a:r>
            <a:r>
              <a:rPr lang="ru-RU" dirty="0" err="1"/>
              <a:t>морфофонемика</a:t>
            </a:r>
            <a:r>
              <a:rPr lang="ru-RU" dirty="0"/>
              <a:t>, соответствующая морфонологии Трубецкого. 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r>
              <a:rPr lang="ru-RU" i="1" dirty="0"/>
              <a:t>Фонема</a:t>
            </a:r>
            <a:r>
              <a:rPr lang="ru-RU" dirty="0"/>
              <a:t> понимается как звуковой тип, представляющий собой ряд звуков, совокупность фонов, выявляемых при свободном варьировании. Кроме сегментных фонем (гласных, согласных и полугласных) дескриптивная фонология выделяет суперсегментные фонемы – просодемы: фонемы ударения, тона и высоты тона, интонации и фонемы стыка.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В дескриптивной лингвистике </a:t>
            </a:r>
            <a:r>
              <a:rPr lang="ru-RU" i="1" dirty="0"/>
              <a:t>морфема</a:t>
            </a:r>
            <a:r>
              <a:rPr lang="ru-RU" dirty="0"/>
              <a:t> является важнейшей единицей языка, т.к. ее структура охватывает фонемы, а инвентарь морфем охватывает лексику, и признается, что слово можно описать через морфемы. Анализ грамматического строя осуществляется в терминах морф и их сочетаемости. Морфема линейна, она также сегмент текста. Морфема есть совокупность морф – кратчайших последовательностей фонем. Отождествление морф как алломорф осуществляется при помощи субституции (сравнения высказываний). 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85000" lnSpcReduction="10000"/>
          </a:bodyPr>
          <a:lstStyle/>
          <a:p>
            <a:r>
              <a:rPr lang="ru-RU" i="1" dirty="0"/>
              <a:t>Конструкция и ее анализ</a:t>
            </a:r>
            <a:r>
              <a:rPr lang="ru-RU" dirty="0"/>
              <a:t>. Основной синтаксической единицей признается </a:t>
            </a:r>
            <a:r>
              <a:rPr lang="ru-RU" i="1" dirty="0"/>
              <a:t>конструкция</a:t>
            </a:r>
            <a:r>
              <a:rPr lang="ru-RU" dirty="0"/>
              <a:t> – любая значащая группа слов и морфем. Конструкция состоит из составляющих и сама может быть составляющей более крупной единицы. Поскольку конструкция состоит из непосредственно составляющих (НС) и их аранжировки, постольку синтаксический анализ </a:t>
            </a:r>
            <a:r>
              <a:rPr lang="ru-RU" dirty="0" err="1"/>
              <a:t>дескриптивистов</a:t>
            </a:r>
            <a:r>
              <a:rPr lang="ru-RU" dirty="0"/>
              <a:t> сводится к выявлению НС и дерева НС. Каждая пара НС содержит ядро и спутник, т.е. независимый и зависимый элементы.  Ядрами являются те члены, которые определяются при первом выделении элементов.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77500" lnSpcReduction="20000"/>
          </a:bodyPr>
          <a:lstStyle/>
          <a:p>
            <a:r>
              <a:rPr lang="ru-RU" i="1" dirty="0"/>
              <a:t>Трансформационная методика и порождающая грамматика</a:t>
            </a:r>
            <a:r>
              <a:rPr lang="ru-RU" dirty="0"/>
              <a:t>. З. Харрис предложил трансформационную методику, которая дает возможность определить «формальные отношения между предложениями, позволяющие рассматривать структуру одного предложения в качестве трансформа структуры другого (например, актив и пассив или вопрос и ответ)». Н. Хомский разработал трансформационную методику порождающей грамматики. Работы Хомского опровергли формально-линейный синтаксис </a:t>
            </a:r>
            <a:r>
              <a:rPr lang="ru-RU" dirty="0" err="1"/>
              <a:t>дескриптивистов</a:t>
            </a:r>
            <a:r>
              <a:rPr lang="ru-RU" dirty="0"/>
              <a:t>. Он вернулся к идеям синтаксических парадигм и логических основ синтаксической теории. Предметом синтаксиса стал не анализ текста, а порождение текста в результате речевой деятельности говорящих. Широко используются понятия и методики математической логики.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r>
              <a:rPr lang="ru-RU" dirty="0"/>
              <a:t>Трансформационная методика позволяет вскрыть связи между разными уровнями языка и обнаружить глубинные структуры. Выделяются синтаксические структуры двух типов: ядерные и неядерные, являющиеся трансформами предложений; их описание содержит правила соединения элементов и правил классификации. Это описание осуществляется при </a:t>
            </a:r>
            <a:r>
              <a:rPr lang="ru-RU"/>
              <a:t>помощи трансформационной методики.  </a:t>
            </a:r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Трансформации понимаются как формальные операции, необходимые для того, чтобы из простого (ядерного) предложения получить более сложное как глубинную структуру и трансформу. Хомский выделяет 24 типа трансформаций и разрабатывает их «алгебру», т.е. последовательность трансформаций, если она не единственная. Среди трансформационных операций выделяются основные: замена одного элемента другим (субституция); перестановка элементов (</a:t>
            </a:r>
            <a:r>
              <a:rPr lang="ru-RU" dirty="0" err="1"/>
              <a:t>пермутация</a:t>
            </a:r>
            <a:r>
              <a:rPr lang="ru-RU" dirty="0"/>
              <a:t>); добавление элемента (</a:t>
            </a:r>
            <a:r>
              <a:rPr lang="ru-RU" dirty="0" err="1"/>
              <a:t>адъюнкция</a:t>
            </a:r>
            <a:r>
              <a:rPr lang="ru-RU" dirty="0"/>
              <a:t>); исключение элемента </a:t>
            </a:r>
            <a:r>
              <a:rPr lang="ru-RU"/>
              <a:t>(эллипсис).  </a:t>
            </a:r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Глоссематика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Копенгагенский кружок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6131024" cy="5649491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Копенгагенский кружок структуралистов возник в начале 30-х гг. </a:t>
            </a:r>
            <a:r>
              <a:rPr lang="ru-RU" dirty="0" err="1"/>
              <a:t>Вигго</a:t>
            </a:r>
            <a:r>
              <a:rPr lang="ru-RU" dirty="0"/>
              <a:t> </a:t>
            </a:r>
            <a:r>
              <a:rPr lang="ru-RU" dirty="0" err="1"/>
              <a:t>Брендаль</a:t>
            </a:r>
            <a:r>
              <a:rPr lang="ru-RU" dirty="0"/>
              <a:t>, Ханс </a:t>
            </a:r>
            <a:r>
              <a:rPr lang="ru-RU" dirty="0" err="1"/>
              <a:t>Ульдалль</a:t>
            </a:r>
            <a:r>
              <a:rPr lang="ru-RU" dirty="0"/>
              <a:t>, Луи </a:t>
            </a:r>
            <a:r>
              <a:rPr lang="ru-RU" dirty="0" err="1"/>
              <a:t>Ельмслев</a:t>
            </a:r>
            <a:r>
              <a:rPr lang="ru-RU" dirty="0"/>
              <a:t>.    </a:t>
            </a:r>
          </a:p>
          <a:p>
            <a:r>
              <a:rPr lang="ru-RU" dirty="0"/>
              <a:t>В теории </a:t>
            </a:r>
            <a:r>
              <a:rPr lang="ru-RU" dirty="0" err="1"/>
              <a:t>Ельмслева</a:t>
            </a:r>
            <a:r>
              <a:rPr lang="ru-RU" dirty="0"/>
              <a:t>, являющейся «имманентной алгеброй языка», вводится метод дедуктивного алгебраического исчисления, независимого от языковой реальности. Важным признается «понимание языка как чистой структуры соотношений, как схемы, как чего-то такого, что противоположно той случайной (фонетической, семантической и т.д.) реализации, в которой выступает эта схема».  </a:t>
            </a:r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CE9C1135-7CEA-42F7-91F7-C8FBD9BFE7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76672"/>
            <a:ext cx="1552673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Ельмслев, Луи — Википедия">
            <a:extLst>
              <a:ext uri="{FF2B5EF4-FFF2-40B4-BE49-F238E27FC236}">
                <a16:creationId xmlns:a16="http://schemas.microsoft.com/office/drawing/2014/main" id="{96B11B40-6FE3-4744-B819-F6C7A70EA5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2924944"/>
            <a:ext cx="1552673" cy="2121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70000" lnSpcReduction="20000"/>
          </a:bodyPr>
          <a:lstStyle/>
          <a:p>
            <a:r>
              <a:rPr lang="ru-RU" i="1" dirty="0"/>
              <a:t>Схема, норма, узус</a:t>
            </a:r>
            <a:r>
              <a:rPr lang="ru-RU" dirty="0"/>
              <a:t>. Понимая речь как индивидуальный акт, </a:t>
            </a:r>
            <a:r>
              <a:rPr lang="ru-RU" dirty="0" err="1"/>
              <a:t>Ельмслев</a:t>
            </a:r>
            <a:r>
              <a:rPr lang="ru-RU" dirty="0"/>
              <a:t> противопоставляет ей схему, норму и узус. </a:t>
            </a:r>
            <a:r>
              <a:rPr lang="ru-RU" i="1" dirty="0"/>
              <a:t>Схема</a:t>
            </a:r>
            <a:r>
              <a:rPr lang="ru-RU" dirty="0"/>
              <a:t> - это чистая форма, независимая от ее социального осуществления и материальной манифестации; она противостоит норме и узусу. </a:t>
            </a:r>
            <a:r>
              <a:rPr lang="ru-RU" i="1" dirty="0"/>
              <a:t>Норма</a:t>
            </a:r>
            <a:r>
              <a:rPr lang="ru-RU" dirty="0"/>
              <a:t> – материальная форма, определяемая в данной социальной реальности, независимая от деталей. </a:t>
            </a:r>
            <a:r>
              <a:rPr lang="ru-RU" i="1" dirty="0"/>
              <a:t>Узус</a:t>
            </a:r>
            <a:r>
              <a:rPr lang="ru-RU" dirty="0"/>
              <a:t> – совокупность навыков, принятых в данном социальном коллективе. Норма, по мнению </a:t>
            </a:r>
            <a:r>
              <a:rPr lang="ru-RU" dirty="0" err="1"/>
              <a:t>Ельмслева</a:t>
            </a:r>
            <a:r>
              <a:rPr lang="ru-RU" dirty="0"/>
              <a:t>, характеризуется как «фикция. Узус вместе с актом речи и схема отражают реальности». «</a:t>
            </a:r>
            <a:r>
              <a:rPr lang="ru-RU" dirty="0" err="1"/>
              <a:t>Язык=схема</a:t>
            </a:r>
            <a:r>
              <a:rPr lang="ru-RU" dirty="0"/>
              <a:t>». Предметом лингвистики становится метаязык; лингвистика превращается в метасемиотику. Задача теории состоит в том, чтобы учесть все логически возможные случаи. Поэтому описание должно строиться на дедуктивной и формализованной основе, необходимо использовать строго заданную систему терминов или алгебраическую запись. 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38C7A9E-F356-4BF6-8E4F-A5CD57E2F0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7848" y="836712"/>
            <a:ext cx="7859216" cy="1612776"/>
          </a:xfrm>
        </p:spPr>
        <p:txBody>
          <a:bodyPr/>
          <a:lstStyle/>
          <a:p>
            <a:r>
              <a:rPr lang="ru-RU" sz="18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целом же происходит </a:t>
            </a:r>
            <a:r>
              <a:rPr lang="ru-RU" sz="18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смена парадигм: от компаративистики </a:t>
            </a:r>
            <a:r>
              <a:rPr lang="en-US" sz="18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XIX </a:t>
            </a:r>
            <a:r>
              <a:rPr lang="ru-RU" sz="18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века (рассматривавшей </a:t>
            </a:r>
            <a:r>
              <a:rPr lang="ru-RU" sz="18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прежде всего то, как возник конкретный язык) к структурализму </a:t>
            </a:r>
            <a:r>
              <a:rPr lang="en-US" sz="1800" spc="-4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XX </a:t>
            </a:r>
            <a:r>
              <a:rPr lang="ru-RU" sz="1800" spc="-4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века (изучавший то, как язык устроен) и к функционализму конца </a:t>
            </a:r>
            <a:r>
              <a:rPr lang="en-US" sz="18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XX</a:t>
            </a:r>
            <a:r>
              <a:rPr lang="ru-RU" sz="18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en-US" sz="18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XXI </a:t>
            </a:r>
            <a:r>
              <a:rPr lang="ru-RU" sz="18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века (основная задача которого установить, какие факто­ры влияют на употребление языка).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2050" name="Picture 2" descr="Постструктурализм (Poststructuralism) - История философии">
            <a:extLst>
              <a:ext uri="{FF2B5EF4-FFF2-40B4-BE49-F238E27FC236}">
                <a16:creationId xmlns:a16="http://schemas.microsoft.com/office/drawing/2014/main" id="{18921824-5DB5-4529-8F2D-7A3EA8B877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3068960"/>
            <a:ext cx="5943600" cy="3019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753171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85000" lnSpcReduction="10000"/>
          </a:bodyPr>
          <a:lstStyle/>
          <a:p>
            <a:r>
              <a:rPr lang="ru-RU" i="1" dirty="0"/>
              <a:t>Фигуры и функция</a:t>
            </a:r>
            <a:r>
              <a:rPr lang="ru-RU" dirty="0"/>
              <a:t>. Язык, как считает </a:t>
            </a:r>
            <a:r>
              <a:rPr lang="ru-RU" dirty="0" err="1"/>
              <a:t>Ельмслев</a:t>
            </a:r>
            <a:r>
              <a:rPr lang="ru-RU" dirty="0"/>
              <a:t>, по внутренней структуре представляет собой набор фигур и знаковых функций. </a:t>
            </a:r>
            <a:r>
              <a:rPr lang="ru-RU" i="1" dirty="0"/>
              <a:t>Фигурами</a:t>
            </a:r>
            <a:r>
              <a:rPr lang="ru-RU" dirty="0"/>
              <a:t> называются признаки единиц – </a:t>
            </a:r>
            <a:r>
              <a:rPr lang="ru-RU" dirty="0" err="1"/>
              <a:t>незнаки</a:t>
            </a:r>
            <a:r>
              <a:rPr lang="ru-RU" dirty="0"/>
              <a:t>, используемые для построения знаков; </a:t>
            </a:r>
            <a:r>
              <a:rPr lang="ru-RU" i="1" dirty="0"/>
              <a:t>функция</a:t>
            </a:r>
            <a:r>
              <a:rPr lang="ru-RU" dirty="0"/>
              <a:t> – зависимость, удовлетворяющая условиям анализа, т.е. зависимость между членами функции (</a:t>
            </a:r>
            <a:r>
              <a:rPr lang="ru-RU" dirty="0" err="1"/>
              <a:t>функтивами</a:t>
            </a:r>
            <a:r>
              <a:rPr lang="ru-RU" dirty="0"/>
              <a:t>) – между классом и его сегментами (цепью и его частями) и между сегментами (частями или членами). Функции и фигуры исчислимы, «язык организован так, что с помощью горстки фигур и благодаря их все новым и новым расположениям может быть построен легион знаков».   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lnSpcReduction="10000"/>
          </a:bodyPr>
          <a:lstStyle/>
          <a:p>
            <a:r>
              <a:rPr lang="ru-RU" i="1" dirty="0"/>
              <a:t>Метод описаний</a:t>
            </a:r>
            <a:r>
              <a:rPr lang="ru-RU" dirty="0"/>
              <a:t>. 3 основных требования к </a:t>
            </a:r>
            <a:r>
              <a:rPr lang="ru-RU" dirty="0" err="1"/>
              <a:t>глоссематическому</a:t>
            </a:r>
            <a:r>
              <a:rPr lang="ru-RU" dirty="0"/>
              <a:t> описанию языка: непротиворечивость, исчерпанность, простота описания. При этом подчеркивается, что требование непротиворечивости предшествует требованию исчерпывающего описания, а требование исчерпывающего описания – требованию простоты. Принцип простоты уточняется как принцип экономии и сокращения. Высоко оценивается описание, которое удовлетворяет всем требованиям. 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dirty="0"/>
              <a:t>Математическое языкознание 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К концу 50-х гг. возрастает интерес к математическим приемам и интерпретациям языкового материала. Центрами возникшей математической лингвистики (МЛ) становятся США и СССР. МЛ развивается как теоретическая и прикладная наука, причем в том и другом случае методический (</a:t>
            </a:r>
            <a:r>
              <a:rPr lang="ru-RU" dirty="0" err="1"/>
              <a:t>операциональный</a:t>
            </a:r>
            <a:r>
              <a:rPr lang="ru-RU" dirty="0"/>
              <a:t>) аспект является ведущим. Теоретический аспект математического изучения языка характеризуется созданием различных моделей (гипотез) языка, речевой деятельности и текста. Наиболее распространенными являются логико-математические, теоретико-информационные, вероятностно-статистические модели. Их особенность – в понимании языка как такой структуры, которая может быть представлена как упорядоченная тем или иным способом, а потому математически описана. 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Понимание языка как метаязыка поставило проблему текста как единственной языковой реальности. Соотношение реальности языковой модели и ее текстовой конкретизации было представлено как соотношение текста и смысла, текста и познающей способности говорящего. </a:t>
            </a:r>
          </a:p>
          <a:p>
            <a:r>
              <a:rPr lang="ru-RU" dirty="0"/>
              <a:t>Все модели стали делиться на аналитические и синтетические. </a:t>
            </a:r>
            <a:r>
              <a:rPr lang="ru-RU" i="1" dirty="0"/>
              <a:t>Задача анализа </a:t>
            </a:r>
            <a:r>
              <a:rPr lang="ru-RU" dirty="0"/>
              <a:t>сводится к методике сегментации текста с последующей идентификацией и математическое интерпретацией сегментов. </a:t>
            </a:r>
            <a:r>
              <a:rPr lang="ru-RU" i="1" dirty="0"/>
              <a:t>Задача синтеза </a:t>
            </a:r>
            <a:r>
              <a:rPr lang="ru-RU" dirty="0"/>
              <a:t>– описание речи и механизма порождения речи.</a:t>
            </a:r>
          </a:p>
          <a:p>
            <a:r>
              <a:rPr lang="ru-RU" dirty="0"/>
              <a:t>Прикладной аспект прежде всего был связан с </a:t>
            </a:r>
            <a:r>
              <a:rPr lang="ru-RU"/>
              <a:t>машинным переводом.  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CA255A-9C16-48C1-9DF4-729E8ED8F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Структурализм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0A3421D-0380-4FA5-A8CE-D072EA5274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800" spc="-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Термин структурализм впервые был применен  голландским философом </a:t>
            </a:r>
            <a:r>
              <a:rPr lang="ru-RU" sz="1800" spc="-2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Пос</a:t>
            </a:r>
            <a:r>
              <a:rPr lang="ru-RU" sz="18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spc="-2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Хендрик</a:t>
            </a:r>
            <a:r>
              <a:rPr lang="ru-RU" sz="18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Йозефом.  Внутренняя форма связывает название данного направления </a:t>
            </a:r>
            <a:r>
              <a:rPr lang="ru-RU" sz="1800" spc="-3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 структурой, хотя школы структурализма направляют свои иссле­</a:t>
            </a:r>
            <a:r>
              <a:rPr lang="ru-RU" sz="1800" spc="-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дования прежде всего на выявление системных </a:t>
            </a:r>
            <a:r>
              <a:rPr lang="ru-RU" sz="1800" spc="-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отношений в языке.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Впервые понятие структуры было применено К. Марксом и Ф. Энгельсом в середине XIX в. относительно общества.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языкознании первым, кто в начале XX в. попытался установить взаимные связи между фактами языка был Ф. де Соссюр.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66584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10112E-6CAB-4F79-8158-4A79CF6F8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spc="-35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В. И. </a:t>
            </a:r>
            <a:r>
              <a:rPr lang="ru-RU" sz="3600" b="1" spc="-35" dirty="0" err="1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Кодухов</a:t>
            </a:r>
            <a:r>
              <a:rPr lang="ru-RU" sz="3600" b="1" spc="-35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 выделяет следующие общие для всех структураль­</a:t>
            </a:r>
            <a:r>
              <a:rPr lang="ru-RU" sz="3600" b="1" spc="-2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ных школ постулаты:</a:t>
            </a:r>
            <a:endParaRPr lang="ru-RU" b="1" dirty="0">
              <a:latin typeface="+mn-l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7F79B2B-9F5A-48C5-ACB8-DA075B3329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>
              <a:lnSpc>
                <a:spcPts val="1295"/>
              </a:lnSpc>
              <a:spcBef>
                <a:spcPts val="1200"/>
              </a:spcBef>
              <a:spcAft>
                <a:spcPts val="0"/>
              </a:spcAft>
              <a:buFont typeface="Times New Roman" panose="02020603050405020304" pitchFamily="18" charset="0"/>
              <a:buAutoNum type="arabicParenR"/>
              <a:tabLst>
                <a:tab pos="356870" algn="l"/>
              </a:tabLst>
            </a:pPr>
            <a:r>
              <a:rPr lang="ru-RU" sz="1800" spc="-25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язык является знаковой (семиотической) системой, структур</a:t>
            </a:r>
            <a:r>
              <a:rPr lang="ru-RU" sz="1800" spc="-35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ность языка, его уровневое членение оценивается как его существен­</a:t>
            </a:r>
            <a:r>
              <a:rPr lang="ru-RU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ное свойство, а внутренние отношения единиц одного и того же </a:t>
            </a:r>
            <a:r>
              <a:rPr lang="ru-RU" sz="1800" spc="-3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функционального образования и иерархия уровней абстракции при­</a:t>
            </a:r>
            <a:r>
              <a:rPr lang="ru-RU" sz="1800" spc="-1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знаются более важными, чем их связи с </a:t>
            </a:r>
            <a:r>
              <a:rPr lang="ru-RU" sz="1800" spc="-1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внеструктурной</a:t>
            </a:r>
            <a:r>
              <a:rPr lang="ru-RU" sz="1800" spc="-1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действи­</a:t>
            </a:r>
            <a:r>
              <a:rPr lang="ru-RU" sz="1800" spc="-5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тельностью, которые проявляются лишь при функционировании </a:t>
            </a:r>
            <a:r>
              <a:rPr lang="ru-RU" sz="1800" spc="-15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языка, при его вхождении в текст и ситуацию речи;</a:t>
            </a:r>
            <a:endParaRPr lang="ru-RU" sz="1800" dirty="0">
              <a:effectLst/>
              <a:ea typeface="Times New Roman" panose="02020603050405020304" pitchFamily="18" charset="0"/>
            </a:endParaRPr>
          </a:p>
          <a:p>
            <a:pPr marL="342900" lvl="0" indent="-342900">
              <a:lnSpc>
                <a:spcPts val="1295"/>
              </a:lnSpc>
              <a:spcBef>
                <a:spcPts val="1200"/>
              </a:spcBef>
              <a:buFont typeface="Times New Roman" panose="02020603050405020304" pitchFamily="18" charset="0"/>
              <a:buAutoNum type="arabicParenR"/>
              <a:tabLst>
                <a:tab pos="356870" algn="l"/>
              </a:tabLst>
            </a:pPr>
            <a:r>
              <a:rPr lang="ru-RU" sz="1800" spc="-15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основными единицами языка являются фонемы и морфемы</a:t>
            </a:r>
            <a:r>
              <a:rPr lang="ru-RU" sz="1800" spc="-25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(морфемы — база для образования слов и конструкций). Фонемы и морфемы рассматриваются как наборы дифференциальных призна­ков или типовых окружений. Парадигматические и синтагматичес­</a:t>
            </a:r>
            <a:r>
              <a:rPr lang="ru-RU" sz="1800" spc="-15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кие отношения истолковываются как основные формы существо­</a:t>
            </a:r>
            <a:r>
              <a:rPr lang="ru-RU" sz="1800" spc="-2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вания структурных единиц языка;</a:t>
            </a:r>
            <a:endParaRPr lang="ru-RU" sz="1800" dirty="0">
              <a:effectLst/>
              <a:ea typeface="Times New Roman" panose="02020603050405020304" pitchFamily="18" charset="0"/>
            </a:endParaRPr>
          </a:p>
          <a:p>
            <a:pPr marL="342900" lvl="0" indent="-342900">
              <a:lnSpc>
                <a:spcPts val="1250"/>
              </a:lnSpc>
              <a:spcBef>
                <a:spcPts val="1200"/>
              </a:spcBef>
              <a:buFont typeface="Times New Roman" panose="02020603050405020304" pitchFamily="18" charset="0"/>
              <a:buAutoNum type="arabicParenR" startAt="3"/>
              <a:tabLst>
                <a:tab pos="487680" algn="l"/>
              </a:tabLst>
            </a:pPr>
            <a:r>
              <a:rPr lang="ru-RU" sz="1800" spc="-5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синхроническому описанию языка отдается предпочтение </a:t>
            </a:r>
            <a:r>
              <a:rPr lang="ru-RU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сравнительно с изучением его истории и диахронии, поскольку, </a:t>
            </a:r>
            <a:r>
              <a:rPr lang="ru-RU" sz="1800" spc="-2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вслед за Ф. де Соссюром, структуралисты считали, что система су­</a:t>
            </a:r>
            <a:r>
              <a:rPr lang="ru-RU" sz="1800" spc="-15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ществует лишь в синхронии, диахрония эту систему разрушает;</a:t>
            </a:r>
            <a:endParaRPr lang="ru-RU" sz="1800" dirty="0">
              <a:effectLst/>
              <a:ea typeface="Times New Roman" panose="02020603050405020304" pitchFamily="18" charset="0"/>
            </a:endParaRPr>
          </a:p>
          <a:p>
            <a:pPr marL="342900" lvl="0" indent="-342900">
              <a:lnSpc>
                <a:spcPts val="1250"/>
              </a:lnSpc>
              <a:spcBef>
                <a:spcPts val="1200"/>
              </a:spcBef>
              <a:buFont typeface="Times New Roman" panose="02020603050405020304" pitchFamily="18" charset="0"/>
              <a:buAutoNum type="arabicParenR" startAt="3"/>
              <a:tabLst>
                <a:tab pos="487680" algn="l"/>
              </a:tabLst>
            </a:pPr>
            <a:r>
              <a:rPr lang="ru-RU" sz="1800" spc="-5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методика лингвистического описания структурных единиц </a:t>
            </a:r>
            <a:r>
              <a:rPr lang="ru-RU" sz="1800" spc="-1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языка занимает первостепенное место в исследованиях сторонни­</a:t>
            </a:r>
            <a:r>
              <a:rPr lang="ru-RU" sz="1800" spc="-2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ков указанного направления, оттесняя на второй план изучение ре­</a:t>
            </a:r>
            <a:r>
              <a:rPr lang="ru-RU" sz="1800" spc="-25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альности языковых единиц и категорий. Последние трактуются как </a:t>
            </a:r>
            <a:r>
              <a:rPr lang="ru-RU" sz="1800" spc="-15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дедуктивные построения и противопоставляются тексту как един­ственной реальности.</a:t>
            </a:r>
            <a:endParaRPr lang="ru-RU" sz="1800" dirty="0">
              <a:effectLst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48375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8C15EE-8F4A-4308-AF0D-B5698044E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Основные школы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B1113B7-526E-4593-8C7F-1AC5C681CC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800" spc="-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Основными школами структурализма являются Пражская линг­вистическая школа (функциональная лингвистика), Йельская линг­вистическая школа (дескриптивная лингвистика) и Копенгагенская </a:t>
            </a:r>
            <a:r>
              <a:rPr lang="ru-RU" sz="18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лингвистическая школа (глоссематика).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92497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Функциональная лингвистика</a:t>
            </a:r>
            <a:br>
              <a:rPr lang="ru-RU" dirty="0"/>
            </a:br>
            <a:r>
              <a:rPr lang="ru-RU" dirty="0"/>
              <a:t>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Пражская лингвистическая школа. </a:t>
            </a:r>
          </a:p>
          <a:p>
            <a:r>
              <a:rPr lang="ru-RU" dirty="0"/>
              <a:t>1926-52 гг. </a:t>
            </a:r>
          </a:p>
        </p:txBody>
      </p:sp>
    </p:spTree>
    <p:extLst>
      <p:ext uri="{BB962C8B-B14F-4D97-AF65-F5344CB8AC3E}">
        <p14:creationId xmlns:p14="http://schemas.microsoft.com/office/powerpoint/2010/main" val="2011776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8310B3-21E5-4757-A592-48195AA54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Пражская лингвистическая школа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E46FD13-D942-4A93-8A95-D1261C8F63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5842992" cy="4525963"/>
          </a:xfrm>
        </p:spPr>
        <p:txBody>
          <a:bodyPr/>
          <a:lstStyle/>
          <a:p>
            <a:r>
              <a:rPr lang="ru-RU" sz="18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Во главе школы стоял </a:t>
            </a:r>
            <a:r>
              <a:rPr lang="ru-RU" sz="1800" spc="-1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Вилем</a:t>
            </a:r>
            <a:r>
              <a:rPr lang="ru-RU" sz="18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spc="-1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Матезиус</a:t>
            </a:r>
            <a:r>
              <a:rPr lang="ru-RU" sz="1800" spc="-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(1882-1945)</a:t>
            </a:r>
          </a:p>
          <a:p>
            <a:r>
              <a:rPr lang="ru-RU" sz="18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Богумил </a:t>
            </a:r>
            <a:r>
              <a:rPr lang="ru-RU" sz="1800" b="1" spc="-2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Трнка</a:t>
            </a:r>
            <a:r>
              <a:rPr lang="ru-RU" sz="18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Богуслав  </a:t>
            </a:r>
            <a:r>
              <a:rPr lang="ru-RU" sz="1800" b="1" spc="-2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Гавранек</a:t>
            </a:r>
            <a:r>
              <a:rPr lang="ru-RU" sz="18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800" spc="-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Вла</a:t>
            </a:r>
            <a:r>
              <a:rPr lang="ru-RU" sz="1800" spc="-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димир</a:t>
            </a:r>
            <a:r>
              <a:rPr lang="ru-RU" sz="1800" spc="-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spc="-2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Скаличка</a:t>
            </a:r>
            <a:r>
              <a:rPr lang="ru-RU" sz="1800" spc="-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 др.</a:t>
            </a:r>
          </a:p>
          <a:p>
            <a:r>
              <a:rPr lang="ru-RU" sz="1800" spc="-25" dirty="0">
                <a:solidFill>
                  <a:srgbClr val="000000"/>
                </a:solidFill>
                <a:latin typeface="Times New Roman" panose="02020603050405020304" pitchFamily="18" charset="0"/>
              </a:rPr>
              <a:t>Отечественные ученые – Роман Осипович </a:t>
            </a:r>
            <a:r>
              <a:rPr lang="ru-RU" sz="1800" b="1" spc="-25" dirty="0">
                <a:solidFill>
                  <a:srgbClr val="000000"/>
                </a:solidFill>
                <a:latin typeface="Times New Roman" panose="02020603050405020304" pitchFamily="18" charset="0"/>
              </a:rPr>
              <a:t>Якобсон</a:t>
            </a:r>
            <a:r>
              <a:rPr lang="ru-RU" sz="1800" spc="-25" dirty="0">
                <a:solidFill>
                  <a:srgbClr val="000000"/>
                </a:solidFill>
                <a:latin typeface="Times New Roman" panose="02020603050405020304" pitchFamily="18" charset="0"/>
              </a:rPr>
              <a:t>, Николай Сергеевич </a:t>
            </a:r>
            <a:r>
              <a:rPr lang="ru-RU" sz="1800" b="1" spc="-25" dirty="0">
                <a:solidFill>
                  <a:srgbClr val="000000"/>
                </a:solidFill>
                <a:latin typeface="Times New Roman" panose="02020603050405020304" pitchFamily="18" charset="0"/>
              </a:rPr>
              <a:t>Трубецкой</a:t>
            </a:r>
            <a:r>
              <a:rPr lang="ru-RU" sz="1800" spc="-25" dirty="0">
                <a:solidFill>
                  <a:srgbClr val="000000"/>
                </a:solidFill>
                <a:latin typeface="Times New Roman" panose="02020603050405020304" pitchFamily="18" charset="0"/>
              </a:rPr>
              <a:t>, Сергей Осипович </a:t>
            </a:r>
            <a:r>
              <a:rPr lang="ru-RU" sz="1800" b="1" spc="-25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Карцевский</a:t>
            </a:r>
            <a:endParaRPr lang="ru-RU" b="1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9D728BE6-846D-41B9-9621-4572101295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1416897"/>
            <a:ext cx="1019175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On Language by Roman Jakobson (1995-08-11): Amazon.com: Books">
            <a:extLst>
              <a:ext uri="{FF2B5EF4-FFF2-40B4-BE49-F238E27FC236}">
                <a16:creationId xmlns:a16="http://schemas.microsoft.com/office/drawing/2014/main" id="{81E208B0-387B-4FF5-ACCA-DCC6AC0F3F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3717032"/>
            <a:ext cx="1382386" cy="2118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upload.wikimedia.org/wikipedia/commons/4/47/Nik...">
            <a:extLst>
              <a:ext uri="{FF2B5EF4-FFF2-40B4-BE49-F238E27FC236}">
                <a16:creationId xmlns:a16="http://schemas.microsoft.com/office/drawing/2014/main" id="{2A177292-0695-4CDB-8D54-851F7EC418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6250" y="3717032"/>
            <a:ext cx="1512980" cy="2118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>
            <a:extLst>
              <a:ext uri="{FF2B5EF4-FFF2-40B4-BE49-F238E27FC236}">
                <a16:creationId xmlns:a16="http://schemas.microsoft.com/office/drawing/2014/main" id="{B78E6EC8-5A8E-4653-B3AB-37015F7696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2511" y="3692931"/>
            <a:ext cx="1512980" cy="2142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43452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5271511-172D-4673-B152-78991E4C12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8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</a:t>
            </a:r>
            <a:r>
              <a:rPr lang="ru-RU" sz="1800" i="1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Тезисы Пражского лингвис­</a:t>
            </a:r>
            <a:r>
              <a:rPr lang="ru-RU" sz="1800" i="1" spc="-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тического кружка" (1929 г.)</a:t>
            </a:r>
          </a:p>
          <a:p>
            <a:r>
              <a:rPr lang="ru-RU" sz="1800" i="1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1935 г. кружок стал создавать журнал "</a:t>
            </a:r>
            <a:r>
              <a:rPr lang="en-US" sz="1800" i="1" spc="-2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Slovo</a:t>
            </a:r>
            <a:r>
              <a:rPr lang="en-US" sz="1800" i="1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 </a:t>
            </a:r>
            <a:r>
              <a:rPr lang="en-US" sz="1800" i="1" spc="-2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islovesnost</a:t>
            </a:r>
            <a:r>
              <a:rPr lang="ru-RU" sz="1800" i="1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".</a:t>
            </a:r>
            <a:endParaRPr lang="en-US" sz="1800" i="1" spc="-2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1800" spc="-3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Одним из важнейших положений в концепции Пражской лин­</a:t>
            </a:r>
            <a:r>
              <a:rPr lang="ru-RU" sz="18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гвистической школы является понятие </a:t>
            </a:r>
            <a:r>
              <a:rPr lang="ru-RU" sz="1800" b="1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языковой функции</a:t>
            </a:r>
            <a:r>
              <a:rPr lang="en-US" sz="1800" b="1" spc="-2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spc="-2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 системы</a:t>
            </a:r>
            <a:r>
              <a:rPr lang="ru-RU" sz="1800" b="1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r>
              <a:rPr lang="ru-RU" sz="18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Поня­</a:t>
            </a:r>
            <a:r>
              <a:rPr lang="ru-RU" sz="18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тие функции языка у пражан основывается на учении немецкого </a:t>
            </a:r>
            <a:r>
              <a:rPr lang="ru-RU" sz="1800" spc="-3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языковеда К. </a:t>
            </a:r>
            <a:r>
              <a:rPr lang="ru-RU" sz="1800" spc="-3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Бюлера</a:t>
            </a:r>
            <a:r>
              <a:rPr lang="ru-RU" sz="1800" spc="-3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о языковых функциях, изложенном им в рабо­</a:t>
            </a:r>
            <a:r>
              <a:rPr lang="ru-RU" sz="1800" spc="-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 "Теория языка. Структурная модель языка" (1934 г.)</a:t>
            </a:r>
          </a:p>
          <a:p>
            <a:r>
              <a:rPr lang="ru-RU" sz="1800" spc="-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Пражские лингвисты развивали представление о языке как фун­</a:t>
            </a:r>
            <a:r>
              <a:rPr lang="ru-RU" sz="1800" spc="-3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кциональной системе, видя в языке систему средств выражения, слу­</a:t>
            </a:r>
            <a:r>
              <a:rPr lang="ru-RU" sz="18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жащих определенной </a:t>
            </a:r>
            <a:r>
              <a:rPr lang="ru-RU" sz="1800" b="1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цели. </a:t>
            </a:r>
            <a:endParaRPr lang="ru-RU" sz="1800" b="1" spc="-25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18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Термин "функция" пражане понимали </a:t>
            </a:r>
            <a:r>
              <a:rPr lang="ru-RU" sz="18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 в математическом смысле (выражение строгой зависимости), а </a:t>
            </a:r>
            <a:r>
              <a:rPr lang="ru-RU" sz="18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как целевую установку речевого высказывания. </a:t>
            </a:r>
            <a:r>
              <a:rPr lang="ru-RU" sz="1800" b="1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193226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</TotalTime>
  <Words>2681</Words>
  <Application>Microsoft Office PowerPoint</Application>
  <PresentationFormat>Экран (4:3)</PresentationFormat>
  <Paragraphs>80</Paragraphs>
  <Slides>34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38" baseType="lpstr">
      <vt:lpstr>Arial</vt:lpstr>
      <vt:lpstr>Calibri</vt:lpstr>
      <vt:lpstr>Times New Roman</vt:lpstr>
      <vt:lpstr>Тема Office</vt:lpstr>
      <vt:lpstr>Языкознание XX века.</vt:lpstr>
      <vt:lpstr>Презентация PowerPoint</vt:lpstr>
      <vt:lpstr>Презентация PowerPoint</vt:lpstr>
      <vt:lpstr>Структурализм</vt:lpstr>
      <vt:lpstr>В. И. Кодухов выделяет следующие общие для всех структураль­ных школ постулаты:</vt:lpstr>
      <vt:lpstr>Основные школы</vt:lpstr>
      <vt:lpstr>Функциональная лингвистика  </vt:lpstr>
      <vt:lpstr>Пражская лингвистическая школа</vt:lpstr>
      <vt:lpstr>Презентация PowerPoint</vt:lpstr>
      <vt:lpstr>Презентация PowerPoint</vt:lpstr>
      <vt:lpstr>Презентация PowerPoint</vt:lpstr>
      <vt:lpstr>Фонология</vt:lpstr>
      <vt:lpstr>Изучение проблем морфологии и синтаксиса</vt:lpstr>
      <vt:lpstr>Функциональные стили</vt:lpstr>
      <vt:lpstr>Дескриптивная лингвистика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Глоссематика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Глоссематика </dc:title>
  <dc:creator>Sveta</dc:creator>
  <cp:lastModifiedBy>Васильев Василий Васильевич</cp:lastModifiedBy>
  <cp:revision>44</cp:revision>
  <dcterms:created xsi:type="dcterms:W3CDTF">2020-03-25T00:29:47Z</dcterms:created>
  <dcterms:modified xsi:type="dcterms:W3CDTF">2021-04-13T22:02:57Z</dcterms:modified>
</cp:coreProperties>
</file>