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72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92" r:id="rId30"/>
    <p:sldId id="287" r:id="rId31"/>
    <p:sldId id="286" r:id="rId32"/>
    <p:sldId id="288" r:id="rId33"/>
    <p:sldId id="289" r:id="rId34"/>
    <p:sldId id="290" r:id="rId35"/>
    <p:sldId id="293" r:id="rId36"/>
    <p:sldId id="294" r:id="rId37"/>
    <p:sldId id="291" r:id="rId38"/>
    <p:sldId id="295" r:id="rId39"/>
    <p:sldId id="297" r:id="rId40"/>
    <p:sldId id="298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199" y="4449170"/>
            <a:ext cx="11197989" cy="1974007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Современные образовательные технологии как основа формирования ключевых компетенций на уроках математики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85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>
                <a:solidFill>
                  <a:srgbClr val="333333"/>
                </a:solidFill>
                <a:latin typeface="Helvetica Neue"/>
              </a:rPr>
              <a:t>Первый уровень 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(уровень воспроизведения)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— 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это прямое применение в знакомой ситуации известных фактов, стандартных приемов, распознавание математических объектов и свойств, выполнение стандартных процедур, применение известных алгоритмов и технических навыков, работа со стандартными, знакомыми выражениями и формулами, непосредственное выполнение вычислений.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101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09182"/>
            <a:ext cx="9720072" cy="1542197"/>
          </a:xfrm>
        </p:spPr>
        <p:txBody>
          <a:bodyPr>
            <a:normAutofit/>
          </a:bodyPr>
          <a:lstStyle/>
          <a:p>
            <a:r>
              <a:rPr lang="ru-RU" sz="4000" i="1" dirty="0">
                <a:solidFill>
                  <a:srgbClr val="333333"/>
                </a:solidFill>
                <a:latin typeface="Helvetica Neue"/>
              </a:rPr>
              <a:t>Второй уровень 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(уровень установления связей)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542197"/>
            <a:ext cx="10631060" cy="507696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333333"/>
                </a:solidFill>
                <a:latin typeface="Helvetica Neue"/>
              </a:rPr>
              <a:t>строится </a:t>
            </a:r>
            <a:r>
              <a:rPr lang="ru-RU" sz="2800" dirty="0">
                <a:solidFill>
                  <a:srgbClr val="333333"/>
                </a:solidFill>
                <a:latin typeface="Helvetica Neue"/>
              </a:rPr>
              <a:t>на репродуктивной деятельности по решению задач, которые, хотя и не являются типичными, но все же знакомы учащимся или выходят за рамки известного лишь в очень малой степени. Содержание задачи подсказывает, материал какого раздела математики надо использовать и какие известные методы применить. Обычно в этих задачах присутствует больше требований к интерпретации решения, они предполагают установление связей между разными представлениями ситуации, описанной в задаче, или установление связей между данными в условии задач.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017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95534"/>
            <a:ext cx="9720072" cy="1514902"/>
          </a:xfrm>
        </p:spPr>
        <p:txBody>
          <a:bodyPr/>
          <a:lstStyle/>
          <a:p>
            <a:r>
              <a:rPr lang="ru-RU" sz="4000" i="1" dirty="0">
                <a:solidFill>
                  <a:srgbClr val="333333"/>
                </a:solidFill>
                <a:latin typeface="Helvetica Neue"/>
              </a:rPr>
              <a:t>Третий уровень 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(уровень рассуждений)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405719"/>
            <a:ext cx="10399048" cy="522709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строится 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как развитие предыдущего уровня. Для решения задач этого уровня требуются определенная интуиция, размышления и творчество в выборе математического инструментария, интегрирование знаний из разных разделов курса математики, самостоятельная разработка алгоритма действий. Задания, как правило, включают больше данных, от учащихся часто требуется найти закономерность, провести обобщение и объяснить или обосновать полученные результаты.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711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489" y="0"/>
            <a:ext cx="116142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487606"/>
            <a:ext cx="9720073" cy="482175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7478" y="1661750"/>
            <a:ext cx="8393371" cy="1091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Пути формирования компетенций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87478" y="3645591"/>
            <a:ext cx="8393372" cy="1337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Современные образовательные технологии</a:t>
            </a:r>
            <a:endParaRPr lang="ru-RU" sz="40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583912" y="2737468"/>
            <a:ext cx="600502" cy="9040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3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95534"/>
            <a:ext cx="9720072" cy="1173708"/>
          </a:xfrm>
        </p:spPr>
        <p:txBody>
          <a:bodyPr/>
          <a:lstStyle/>
          <a:p>
            <a:r>
              <a:rPr lang="ru-RU" dirty="0" smtClean="0"/>
              <a:t>Образовательная технология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331" y="1050878"/>
            <a:ext cx="10836323" cy="5258482"/>
          </a:xfrm>
        </p:spPr>
        <p:txBody>
          <a:bodyPr>
            <a:normAutofit fontScale="92500" lnSpcReduction="10000"/>
          </a:bodyPr>
          <a:lstStyle/>
          <a:p>
            <a:pPr marL="822960" lvl="0" indent="-45720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100" dirty="0">
                <a:solidFill>
                  <a:prstClr val="black"/>
                </a:solidFill>
              </a:rPr>
              <a:t> </a:t>
            </a:r>
            <a:r>
              <a:rPr lang="ru-RU" sz="3100" i="1" dirty="0" smtClean="0">
                <a:solidFill>
                  <a:prstClr val="black"/>
                </a:solidFill>
              </a:rPr>
              <a:t>Совокупность </a:t>
            </a:r>
            <a:r>
              <a:rPr lang="ru-RU" sz="3100" i="1" dirty="0">
                <a:solidFill>
                  <a:prstClr val="black"/>
                </a:solidFill>
              </a:rPr>
              <a:t>приёмов – область педагогического знания, отражающего характеристики глубинных процессов   педагогической   деятельности, особенности их взаимодействия, управление которыми      обеспечивает необходимую эффективность </a:t>
            </a:r>
            <a:r>
              <a:rPr lang="ru-RU" sz="3100" i="1" dirty="0" smtClean="0">
                <a:solidFill>
                  <a:prstClr val="black"/>
                </a:solidFill>
              </a:rPr>
              <a:t>учебно-воспитательного </a:t>
            </a:r>
            <a:r>
              <a:rPr lang="ru-RU" sz="3100" i="1" dirty="0">
                <a:solidFill>
                  <a:prstClr val="black"/>
                </a:solidFill>
              </a:rPr>
              <a:t>       процесса</a:t>
            </a:r>
            <a:r>
              <a:rPr lang="ru-RU" sz="3100" i="1" dirty="0" smtClean="0">
                <a:solidFill>
                  <a:prstClr val="black"/>
                </a:solidFill>
              </a:rPr>
              <a:t>;</a:t>
            </a:r>
          </a:p>
          <a:p>
            <a:pPr marL="822960" lvl="0" indent="-45720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100" i="1" dirty="0" smtClean="0">
                <a:solidFill>
                  <a:prstClr val="black"/>
                </a:solidFill>
              </a:rPr>
              <a:t>Совокупность </a:t>
            </a:r>
            <a:r>
              <a:rPr lang="ru-RU" sz="3100" i="1" dirty="0">
                <a:solidFill>
                  <a:prstClr val="black"/>
                </a:solidFill>
              </a:rPr>
              <a:t>форм, методов, приёмов и средств передачи социального опыта, а также техническое оснащение этого процесса;</a:t>
            </a:r>
            <a:endParaRPr lang="ru-RU" sz="3100" dirty="0">
              <a:solidFill>
                <a:prstClr val="black"/>
              </a:solidFill>
            </a:endParaRPr>
          </a:p>
          <a:p>
            <a:pPr marL="822960" lvl="0" indent="-45720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100" i="1" dirty="0" smtClean="0">
                <a:solidFill>
                  <a:prstClr val="black"/>
                </a:solidFill>
              </a:rPr>
              <a:t>Совокупность </a:t>
            </a:r>
            <a:r>
              <a:rPr lang="ru-RU" sz="3100" i="1" dirty="0">
                <a:solidFill>
                  <a:prstClr val="black"/>
                </a:solidFill>
              </a:rPr>
              <a:t>способов организации учебно-познавательного процесса или последовательность определённых действий, операций, связанных с конкретной деятельностью учителя и направленных на достижение поставленных целей (технологическая цепочка).</a:t>
            </a:r>
            <a:endParaRPr lang="ru-RU" sz="31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4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276" y="245659"/>
            <a:ext cx="10740788" cy="6455391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В условиях реализации требований ФГОС  наиболее актуальными становятся </a:t>
            </a:r>
            <a:r>
              <a:rPr lang="ru-RU" sz="2800" b="1" dirty="0">
                <a:solidFill>
                  <a:prstClr val="black"/>
                </a:solidFill>
              </a:rPr>
              <a:t>технологии: </a:t>
            </a:r>
            <a:endParaRPr lang="ru-RU" sz="2800" dirty="0">
              <a:solidFill>
                <a:prstClr val="black"/>
              </a:solidFill>
            </a:endParaRP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Информационно – коммуникационная технология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Технология развития критического мышления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Проектная технология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Технология развивающего обучения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</a:t>
            </a:r>
            <a:r>
              <a:rPr lang="ru-RU" sz="2800" dirty="0" err="1">
                <a:solidFill>
                  <a:prstClr val="black"/>
                </a:solidFill>
              </a:rPr>
              <a:t>Здоровьесберегающие</a:t>
            </a:r>
            <a:r>
              <a:rPr lang="ru-RU" sz="2800" dirty="0">
                <a:solidFill>
                  <a:prstClr val="black"/>
                </a:solidFill>
              </a:rPr>
              <a:t> технологии  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Технология проблемного обучения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Игровые технологии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Модульная технология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Технология мастерских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Кейс – технология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Технология интегрированного обучения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Педагогика сотрудничества. 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Технологии уровневой дифференциации 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Групповые технологии. 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</a:pPr>
            <a:r>
              <a:rPr lang="ru-RU" sz="2800" dirty="0">
                <a:solidFill>
                  <a:prstClr val="black"/>
                </a:solidFill>
              </a:rPr>
              <a:t>v    Традиционные технологии (классно-урочная система)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3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74844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ИК и Интернет- технологий на уроках </a:t>
            </a: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математики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160060"/>
            <a:ext cx="10631060" cy="5149300"/>
          </a:xfrm>
        </p:spPr>
        <p:txBody>
          <a:bodyPr>
            <a:normAutofit fontScale="92500"/>
          </a:bodyPr>
          <a:lstStyle/>
          <a:p>
            <a:pPr indent="190500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Информационно-коммуникативная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компетентность -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один из основных приоритетов в целях общего образования.</a:t>
            </a:r>
          </a:p>
          <a:p>
            <a:pPr indent="1905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Компьютерные технологии обучения  -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совокупность методов, приемов, способов, средств создания педагогических условий на основе компьютерной техники, средств телекоммуникационной связи и интерактивного программного продукта, моделирующих часть функций педагога по представлению, передаче и сбору информации, организации контроля и управления познавательной деятельностью.</a:t>
            </a:r>
          </a:p>
          <a:p>
            <a:pPr indent="1905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Мультимедиа технологии -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 подготовки электронных документов, включающих визуальные 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аудиоэффекты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мультипрограммирование различных ситуаций. </a:t>
            </a:r>
          </a:p>
          <a:p>
            <a:pPr indent="1905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Современные информационно-коммуникационные  технологии обучения -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совокупность современной компьютерной техники, средств телекоммуникационной связи, инструментальных программных средств, обеспечивающих интерактивное программно-методическое сопровождение современных технологий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2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задачи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современных информационных технологий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90500"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интерактивных сред управления процессом познавательной деятельности, доступа к современным информационно- образовательным ресурсам (мультимедиа учебникам, различным базам данных, обучающим сайтам  и другим источникам).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15787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Элементы компьютерной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среды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941695"/>
            <a:ext cx="10699299" cy="5732059"/>
          </a:xfrm>
        </p:spPr>
        <p:txBody>
          <a:bodyPr>
            <a:normAutofit fontScale="92500" lnSpcReduction="10000"/>
          </a:bodyPr>
          <a:lstStyle/>
          <a:p>
            <a:pPr indent="19050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Графический редактор "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Paint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входит в стандартный комплект программных средств компьютера . Он служит для создания , просмотра и редактирования графических изображений . Созданное изображение может быть распечатано на принтере или записано в виде файла для его дальнейшего использования.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Графический редактор "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Adobe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Illustrator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более мощным средством для создания и обработки рисунков , он имеет дело с так называемым векторным изображением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С помощью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редактора электронных таблиц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Microsoft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Excel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строить графики функций и выполнять несложные вычисления.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Программа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3D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See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Builder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поможет выполнить задачи на построение сечений.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school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еdu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- Российский образовательный портал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zadachi.mccme.ru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информационно- поисковая система &lt;Задачи&gt;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matematica.agava.ru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сайт разнообразных математических задач для поступающих в вузы с решениями</a:t>
            </a:r>
          </a:p>
          <a:p>
            <a:pPr indent="1905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school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msu.ru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учебно- консультационный сайт для учащихся и преподавателей средних школ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2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>
                <a:solidFill>
                  <a:srgbClr val="333333"/>
                </a:solidFill>
                <a:latin typeface="Helvetica Neue"/>
              </a:rPr>
              <a:t>Компетентностный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6000"/>
            <a:ext cx="10439991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одно 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из направлений обновления образования в стратегии модернизации содержания общего образования </a:t>
            </a: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России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333333"/>
                </a:solidFill>
                <a:latin typeface="Helvetica Neue"/>
              </a:rPr>
              <a:t>в основу обновленного содержания общего образования </a:t>
            </a: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положено 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формирование и развитие ключевых </a:t>
            </a: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компетенций учеников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1232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286603"/>
            <a:ext cx="9720072" cy="846161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Мультимедийные учебные пособия :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955343"/>
            <a:ext cx="10494582" cy="5354017"/>
          </a:xfrm>
        </p:spPr>
        <p:txBody>
          <a:bodyPr/>
          <a:lstStyle/>
          <a:p>
            <a:pPr indent="19050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Алгебра не для отличников", "Геометрия не для отличников", "Тригонометрия не для отличников", "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Teach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Математика. Решение уравнений и неравенств", "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Teach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Математика. Тригонометрия. Функция", 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Л.Боревский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"Курс математики 2000", "Математика абитуриенту", "Все задачи школьной математики. Алгебра 7-9, Алгебра и начала анализа 10-11, итоговая аттестация выпускников",  "Открытая математика. Планиметрия", "Открытая математика. Стереометрия", "Открытая математика. Функции и графики"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60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97674"/>
          </a:xfrm>
        </p:spPr>
        <p:txBody>
          <a:bodyPr>
            <a:normAutofit fontScale="90000"/>
          </a:bodyPr>
          <a:lstStyle/>
          <a:p>
            <a:r>
              <a:rPr lang="ru-RU" sz="4400" dirty="0"/>
              <a:t>Технология развития критического мышления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146412"/>
            <a:ext cx="10535526" cy="5162948"/>
          </a:xfrm>
        </p:spPr>
        <p:txBody>
          <a:bodyPr>
            <a:normAutofit/>
          </a:bodyPr>
          <a:lstStyle/>
          <a:p>
            <a:r>
              <a:rPr lang="ru-RU" dirty="0"/>
              <a:t>Конструктивную основу «технологии критического мышления» составляет базовая модель трех стадий организации учебного процесса:  </a:t>
            </a:r>
          </a:p>
          <a:p>
            <a:r>
              <a:rPr lang="ru-RU" dirty="0"/>
              <a:t>·         На </a:t>
            </a:r>
            <a:r>
              <a:rPr lang="ru-RU" i="1" dirty="0"/>
              <a:t>этапе вызова</a:t>
            </a:r>
            <a:r>
              <a:rPr lang="ru-RU" dirty="0"/>
              <a:t> из памяти «вызываются», актуализируются имеющиеся знания и представления об изучаемом, формируется личный интерес, определяются цели рассмотрения той или иной темы. </a:t>
            </a:r>
          </a:p>
          <a:p>
            <a:r>
              <a:rPr lang="ru-RU" dirty="0"/>
              <a:t>·           На </a:t>
            </a:r>
            <a:r>
              <a:rPr lang="ru-RU" i="1" dirty="0"/>
              <a:t>стадии осмысления</a:t>
            </a:r>
            <a:r>
              <a:rPr lang="ru-RU" dirty="0"/>
              <a:t> (или реализации смысла), как правило, обучающийся  вступает в контакт с новой информацией. Происходит ее систематизация. Ученик получает возможность задуматься о природе изучаемого объекта, учится формулировать вопросы по мере соотнесения старой и новой информации. Происходит формирование собственной позиции. Очень важно, что уже на этом этапе с помощью ряда приемов уже можно самостоятельно отслеживать процесс понимания материала.</a:t>
            </a:r>
          </a:p>
          <a:p>
            <a:r>
              <a:rPr lang="ru-RU" dirty="0"/>
              <a:t>·        </a:t>
            </a:r>
            <a:r>
              <a:rPr lang="ru-RU" i="1" dirty="0"/>
              <a:t>Этап размышления</a:t>
            </a:r>
            <a:r>
              <a:rPr lang="ru-RU" dirty="0"/>
              <a:t> (рефлексии) характеризуется тем, что учащиеся закрепляют новые знания и активно перестраивают собственные первичные представления с тем, чтобы включить в них новые понятия.</a:t>
            </a:r>
          </a:p>
        </p:txBody>
      </p:sp>
    </p:spTree>
    <p:extLst>
      <p:ext uri="{BB962C8B-B14F-4D97-AF65-F5344CB8AC3E}">
        <p14:creationId xmlns:p14="http://schemas.microsoft.com/office/powerpoint/2010/main" val="33297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968991"/>
          </a:xfrm>
        </p:spPr>
        <p:txBody>
          <a:bodyPr>
            <a:normAutofit/>
          </a:bodyPr>
          <a:lstStyle/>
          <a:p>
            <a:r>
              <a:rPr lang="ru-RU" altLang="ru-RU" sz="3200" b="1" cap="none" dirty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Функции трех фаз технологии развития критического мышления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388" y="968991"/>
            <a:ext cx="11054687" cy="5718411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u="sng" dirty="0"/>
              <a:t>Вызов</a:t>
            </a: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Мотивационная</a:t>
            </a:r>
            <a:r>
              <a:rPr lang="ru-RU" sz="2400" dirty="0"/>
              <a:t>      (побуждение к работе с новой информацией, пробуждение интереса к теме)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Информационная </a:t>
            </a:r>
            <a:r>
              <a:rPr lang="ru-RU" sz="2400" dirty="0"/>
              <a:t>(вызов «на поверхность» имеющихся знании по теме)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 smtClean="0"/>
              <a:t>Коммуникационная </a:t>
            </a:r>
            <a:r>
              <a:rPr lang="ru-RU" sz="2400" dirty="0" smtClean="0"/>
              <a:t>(</a:t>
            </a:r>
            <a:r>
              <a:rPr lang="ru-RU" sz="2400" dirty="0"/>
              <a:t>бесконфликтный обмен мнениями) </a:t>
            </a:r>
          </a:p>
          <a:p>
            <a:r>
              <a:rPr lang="ru-RU" sz="2400" b="1" i="1" u="sng" dirty="0"/>
              <a:t>Осмысление содержания</a:t>
            </a: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Информационная</a:t>
            </a:r>
            <a:r>
              <a:rPr lang="ru-RU" sz="2400" dirty="0"/>
              <a:t>(получение новой информации по теме)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 err="1"/>
              <a:t>Систематизационная</a:t>
            </a:r>
            <a:r>
              <a:rPr lang="ru-RU" sz="2400" dirty="0"/>
              <a:t>(классификация полученной информации по категориям знания) </a:t>
            </a:r>
          </a:p>
          <a:p>
            <a:r>
              <a:rPr lang="ru-RU" sz="2400" b="1" i="1" u="sng" dirty="0"/>
              <a:t>Рефлексия</a:t>
            </a: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Коммуникационная</a:t>
            </a:r>
            <a:r>
              <a:rPr lang="ru-RU" sz="2400" dirty="0"/>
              <a:t> (обмен мнениями о новой информации)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Информационная</a:t>
            </a:r>
            <a:r>
              <a:rPr lang="ru-RU" sz="2400" dirty="0"/>
              <a:t>(приобретение нового знания)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Мотивационная</a:t>
            </a:r>
            <a:r>
              <a:rPr lang="ru-RU" sz="2400" dirty="0"/>
              <a:t>(побуждение к дальнейшему расширению информационного поля) 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</a:t>
            </a:r>
            <a:r>
              <a:rPr lang="ru-RU" sz="2400" b="1" dirty="0"/>
              <a:t>Оценочная</a:t>
            </a:r>
            <a:r>
              <a:rPr lang="ru-RU" sz="2400" dirty="0"/>
              <a:t> (соотнесение новой информации и имеющихся знаний, выработка собственной позиции,  </a:t>
            </a:r>
            <a:r>
              <a:rPr lang="ru-RU" sz="2400" dirty="0" smtClean="0"/>
              <a:t>оценка </a:t>
            </a:r>
            <a:r>
              <a:rPr lang="ru-RU" sz="2400" dirty="0"/>
              <a:t>процесса)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39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388" y="941695"/>
            <a:ext cx="10904561" cy="5718411"/>
          </a:xfrm>
        </p:spPr>
        <p:txBody>
          <a:bodyPr>
            <a:normAutofit/>
          </a:bodyPr>
          <a:lstStyle/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1.           Прием «Кластер»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2.            Таблица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3.           Учебно- мозговой штурм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4.           Интеллектуальная разминка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5.           Зигзаг, зигзаг -2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6.            Прием «</a:t>
            </a:r>
            <a:r>
              <a:rPr lang="ru-RU" sz="2400" dirty="0" err="1"/>
              <a:t>Инсерт</a:t>
            </a:r>
            <a:r>
              <a:rPr lang="ru-RU" sz="2400" dirty="0"/>
              <a:t>»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7.         </a:t>
            </a:r>
            <a:r>
              <a:rPr lang="ru-RU" sz="2400" dirty="0" smtClean="0"/>
              <a:t>Ромашка </a:t>
            </a:r>
            <a:r>
              <a:rPr lang="ru-RU" sz="2400" dirty="0" err="1" smtClean="0"/>
              <a:t>Блума</a:t>
            </a:r>
            <a:endParaRPr lang="ru-RU" sz="2400" dirty="0"/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8.           Приём «Корзина идей»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/>
              <a:t>9.           </a:t>
            </a:r>
            <a:r>
              <a:rPr lang="ru-RU" sz="2400" dirty="0" smtClean="0"/>
              <a:t>Метод </a:t>
            </a:r>
            <a:r>
              <a:rPr lang="ru-RU" sz="2400" dirty="0"/>
              <a:t>контрольных вопросов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10.</a:t>
            </a:r>
            <a:r>
              <a:rPr lang="ru-RU" sz="2400" dirty="0"/>
              <a:t>       Приём «Знаю../Хочу узнать…/Узнал…»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11.</a:t>
            </a:r>
            <a:r>
              <a:rPr lang="ru-RU" sz="2400" dirty="0"/>
              <a:t>       Круги по воде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12.</a:t>
            </a:r>
            <a:r>
              <a:rPr lang="ru-RU" sz="2400" dirty="0"/>
              <a:t>       Ролевой проект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13.</a:t>
            </a:r>
            <a:r>
              <a:rPr lang="ru-RU" sz="2400" dirty="0"/>
              <a:t>       Да - нет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14.</a:t>
            </a:r>
            <a:r>
              <a:rPr lang="ru-RU" sz="2400" dirty="0"/>
              <a:t>       Приём « </a:t>
            </a:r>
            <a:r>
              <a:rPr lang="ru-RU" sz="2400" dirty="0" err="1"/>
              <a:t>Взаимоопрос</a:t>
            </a:r>
            <a:r>
              <a:rPr lang="ru-RU" sz="2400" dirty="0"/>
              <a:t>»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15.</a:t>
            </a:r>
            <a:r>
              <a:rPr lang="ru-RU" sz="2400" dirty="0"/>
              <a:t>       Приём «Перепутанные логические цепочки»</a:t>
            </a:r>
          </a:p>
          <a:p>
            <a:pPr marL="5943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16.</a:t>
            </a:r>
            <a:r>
              <a:rPr lang="ru-RU" sz="2400" dirty="0"/>
              <a:t>       Приём « Перекрёстная дискуссия»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24128" y="232012"/>
            <a:ext cx="9720072" cy="928048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Основные методические приемы развития критического мышления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86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altLang="ru-RU" sz="2200" b="1" dirty="0" smtClean="0">
                <a:solidFill>
                  <a:srgbClr val="333333"/>
                </a:solidFill>
                <a:latin typeface="Helvetica Neue"/>
              </a:rPr>
              <a:t>Метод контрольных вопросов</a:t>
            </a:r>
            <a:r>
              <a:rPr lang="ru-RU" altLang="ru-RU" sz="2200" dirty="0" smtClean="0">
                <a:solidFill>
                  <a:srgbClr val="333333"/>
                </a:solidFill>
                <a:latin typeface="Helvetica Neue"/>
              </a:rPr>
              <a:t/>
            </a:r>
            <a:br>
              <a:rPr lang="ru-RU" altLang="ru-RU" sz="2200" dirty="0" smtClean="0">
                <a:solidFill>
                  <a:srgbClr val="333333"/>
                </a:solidFill>
                <a:latin typeface="Helvetica Neue"/>
              </a:rPr>
            </a:br>
            <a:r>
              <a:rPr lang="ru-RU" altLang="ru-RU" sz="2200" dirty="0" smtClean="0">
                <a:solidFill>
                  <a:srgbClr val="333333"/>
                </a:solidFill>
                <a:latin typeface="Helvetica Neue"/>
              </a:rPr>
              <a:t>Вопросы могут служить мотивацией к изучению материала, могут способствовать лучшему закреплению изученного, а также работать на рефлексию.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158726"/>
              </p:ext>
            </p:extLst>
          </p:nvPr>
        </p:nvGraphicFramePr>
        <p:xfrm>
          <a:off x="1226770" y="2474504"/>
          <a:ext cx="9720262" cy="1912620"/>
        </p:xfrm>
        <a:graphic>
          <a:graphicData uri="http://schemas.openxmlformats.org/drawingml/2006/table">
            <a:tbl>
              <a:tblPr/>
              <a:tblGrid>
                <a:gridCol w="4860131"/>
                <a:gridCol w="4860131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Толстый.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Тонкий.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Объясните почему</a:t>
                      </a:r>
                      <a:r>
                        <a:rPr lang="ru-RU" dirty="0" smtClean="0"/>
                        <a:t>….?</a:t>
                      </a:r>
                    </a:p>
                    <a:p>
                      <a:r>
                        <a:rPr lang="ru-RU" dirty="0" smtClean="0">
                          <a:effectLst/>
                        </a:rPr>
                        <a:t>Почему </a:t>
                      </a:r>
                      <a:r>
                        <a:rPr lang="ru-RU" dirty="0">
                          <a:effectLst/>
                        </a:rPr>
                        <a:t>вы думаете….?</a:t>
                      </a:r>
                    </a:p>
                    <a:p>
                      <a:r>
                        <a:rPr lang="ru-RU" dirty="0">
                          <a:effectLst/>
                        </a:rPr>
                        <a:t>Предположите, что будет если…?</a:t>
                      </a:r>
                    </a:p>
                    <a:p>
                      <a:r>
                        <a:rPr lang="ru-RU" dirty="0">
                          <a:effectLst/>
                        </a:rPr>
                        <a:t>В чём различие…?</a:t>
                      </a:r>
                    </a:p>
                    <a:p>
                      <a:r>
                        <a:rPr lang="ru-RU" dirty="0">
                          <a:effectLst/>
                        </a:rPr>
                        <a:t>Почему вы считаете….?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Кто..? Что…? Когда</a:t>
                      </a:r>
                      <a:r>
                        <a:rPr lang="ru-RU" dirty="0" smtClean="0"/>
                        <a:t>…?</a:t>
                      </a:r>
                    </a:p>
                    <a:p>
                      <a:r>
                        <a:rPr lang="ru-RU" dirty="0" smtClean="0">
                          <a:effectLst/>
                        </a:rPr>
                        <a:t>Может</a:t>
                      </a:r>
                      <a:r>
                        <a:rPr lang="ru-RU" dirty="0">
                          <a:effectLst/>
                        </a:rPr>
                        <a:t>…? Мог ли…?</a:t>
                      </a:r>
                    </a:p>
                    <a:p>
                      <a:r>
                        <a:rPr lang="ru-RU" dirty="0">
                          <a:effectLst/>
                        </a:rPr>
                        <a:t>Было ли…? Будет…?</a:t>
                      </a:r>
                    </a:p>
                    <a:p>
                      <a:r>
                        <a:rPr lang="ru-RU" dirty="0">
                          <a:effectLst/>
                        </a:rPr>
                        <a:t>Согласны ли вы…?</a:t>
                      </a:r>
                    </a:p>
                    <a:p>
                      <a:r>
                        <a:rPr lang="ru-RU" dirty="0">
                          <a:effectLst/>
                        </a:rPr>
                        <a:t>Верно ли…?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9199"/>
              </p:ext>
            </p:extLst>
          </p:nvPr>
        </p:nvGraphicFramePr>
        <p:xfrm>
          <a:off x="764275" y="5282725"/>
          <a:ext cx="9720264" cy="815340"/>
        </p:xfrm>
        <a:graphic>
          <a:graphicData uri="http://schemas.openxmlformats.org/drawingml/2006/table">
            <a:tbl>
              <a:tblPr/>
              <a:tblGrid>
                <a:gridCol w="1620044"/>
                <a:gridCol w="1620044"/>
                <a:gridCol w="1620044"/>
                <a:gridCol w="1620044"/>
                <a:gridCol w="1620044"/>
                <a:gridCol w="1620044"/>
              </a:tblGrid>
              <a:tr h="208178">
                <a:tc>
                  <a:txBody>
                    <a:bodyPr/>
                    <a:lstStyle/>
                    <a:p>
                      <a:r>
                        <a:rPr lang="ru-RU" sz="1800" dirty="0"/>
                        <a:t>Что?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Кто?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Когда?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Как?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Почему</a:t>
                      </a:r>
                      <a:r>
                        <a:rPr lang="ru-RU" sz="1800" dirty="0"/>
                        <a:t>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Зачем?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178">
                <a:tc>
                  <a:txBody>
                    <a:bodyPr/>
                    <a:lstStyle/>
                    <a:p>
                      <a:r>
                        <a:rPr lang="ru-RU" sz="1800"/>
                        <a:t> 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 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 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 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 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 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4275" y="1931198"/>
            <a:ext cx="106452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333333"/>
                </a:solidFill>
                <a:latin typeface="Helvetica Neue"/>
              </a:rPr>
              <a:t>Приёмы постановки вопросов:</a:t>
            </a:r>
            <a:endParaRPr lang="ru-RU" altLang="ru-RU" sz="2800" dirty="0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333333"/>
                </a:solidFill>
                <a:latin typeface="Helvetica Neue"/>
              </a:rPr>
              <a:t>1</a:t>
            </a:r>
            <a:r>
              <a:rPr lang="ru-RU" altLang="ru-RU" dirty="0">
                <a:solidFill>
                  <a:srgbClr val="333333"/>
                </a:solidFill>
                <a:latin typeface="Helvetica Neue"/>
              </a:rPr>
              <a:t>.”Толстый” и “тонкий” вопрос.( этап контроля знаний) Составьте вопросы по теме, по тексту</a:t>
            </a:r>
            <a:r>
              <a:rPr lang="ru-RU" altLang="ru-RU" dirty="0" smtClean="0">
                <a:solidFill>
                  <a:srgbClr val="333333"/>
                </a:solidFill>
                <a:latin typeface="Helvetica Neue"/>
              </a:rPr>
              <a:t>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333333"/>
              </a:solidFill>
              <a:latin typeface="Helvetica Neue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rgbClr val="333333"/>
              </a:solidFill>
              <a:latin typeface="Helvetica Neue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rgbClr val="333333"/>
              </a:solidFill>
              <a:latin typeface="Helvetica Neue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800" dirty="0">
              <a:solidFill>
                <a:srgbClr val="333333"/>
              </a:solidFill>
              <a:latin typeface="Helvetica Neue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800" dirty="0" smtClean="0">
              <a:solidFill>
                <a:srgbClr val="333333"/>
              </a:solidFill>
              <a:latin typeface="Helvetica Neue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8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333333"/>
                </a:solidFill>
                <a:latin typeface="Helvetica Neue"/>
              </a:rPr>
              <a:t>2. Таблица вопросов. Основой являются вопросы, начинающиеся с вопросительных слов.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19100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245659"/>
            <a:ext cx="9720072" cy="791571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> </a:t>
            </a:r>
            <a:r>
              <a:rPr lang="ru-RU" sz="3600" b="1" dirty="0"/>
              <a:t>Приём «Знаю../Хочу узнать…/Узнал…»</a:t>
            </a:r>
            <a:r>
              <a:rPr lang="ru-RU" sz="5400" dirty="0"/>
              <a:t/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900751"/>
            <a:ext cx="10467287" cy="5650173"/>
          </a:xfrm>
        </p:spPr>
        <p:txBody>
          <a:bodyPr/>
          <a:lstStyle/>
          <a:p>
            <a:r>
              <a:rPr lang="ru-RU" dirty="0"/>
              <a:t>Анализ - это исходная мыслительная операция, с которой начинается процесс мышления. Для его осуществления нужно разложить идею или объект на составные части.</a:t>
            </a:r>
          </a:p>
          <a:p>
            <a:r>
              <a:rPr lang="ru-RU" dirty="0" smtClean="0"/>
              <a:t>Анализировать </a:t>
            </a:r>
            <a:r>
              <a:rPr lang="ru-RU" dirty="0"/>
              <a:t>можно по нескольким направлениям: </a:t>
            </a:r>
            <a:endParaRPr lang="ru-RU" dirty="0" smtClean="0"/>
          </a:p>
          <a:p>
            <a:r>
              <a:rPr lang="ru-RU" dirty="0" smtClean="0"/>
              <a:t>1. “это </a:t>
            </a:r>
            <a:r>
              <a:rPr lang="ru-RU" dirty="0"/>
              <a:t>я уже знаю”, “это я слышал”, “это не знаю”. </a:t>
            </a:r>
            <a:endParaRPr lang="ru-RU" dirty="0" smtClean="0"/>
          </a:p>
          <a:p>
            <a:r>
              <a:rPr lang="ru-RU" dirty="0" smtClean="0"/>
              <a:t>2. “это </a:t>
            </a:r>
            <a:r>
              <a:rPr lang="ru-RU" dirty="0"/>
              <a:t>я понимаю и объясню другому”, “это я понимаю, но объяснить не смогу”, “это я не понимаю”.</a:t>
            </a:r>
          </a:p>
          <a:p>
            <a:r>
              <a:rPr lang="ru-RU" sz="3200" b="1" dirty="0" smtClean="0"/>
              <a:t>“</a:t>
            </a:r>
            <a:r>
              <a:rPr lang="ru-RU" sz="3200" b="1" dirty="0"/>
              <a:t>ИНСЕРТ” </a:t>
            </a:r>
            <a:r>
              <a:rPr lang="ru-RU" dirty="0"/>
              <a:t>проставление значков в тексте.(разметка текста).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- “уже знал”, + “новое”, (-) –“думал иначе или не знал” , ?- не понял, есть вопросы </a:t>
            </a:r>
            <a:endParaRPr lang="ru-RU" dirty="0" smtClean="0"/>
          </a:p>
          <a:p>
            <a:pPr algn="ctr"/>
            <a:r>
              <a:rPr lang="ru-RU" i="1" dirty="0" smtClean="0"/>
              <a:t>Итоговая таблица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56438"/>
              </p:ext>
            </p:extLst>
          </p:nvPr>
        </p:nvGraphicFramePr>
        <p:xfrm>
          <a:off x="2193771" y="5305314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+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?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54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7037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Ромашка </a:t>
            </a:r>
            <a:r>
              <a:rPr lang="ru-RU" sz="3600" dirty="0" err="1" smtClean="0"/>
              <a:t>Блума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378424"/>
            <a:ext cx="9720073" cy="4930936"/>
          </a:xfrm>
        </p:spPr>
        <p:txBody>
          <a:bodyPr/>
          <a:lstStyle/>
          <a:p>
            <a:r>
              <a:rPr lang="ru-RU" dirty="0"/>
              <a:t>“Ромашка” </a:t>
            </a:r>
            <a:r>
              <a:rPr lang="ru-RU" dirty="0" err="1"/>
              <a:t>Блума</a:t>
            </a:r>
            <a:r>
              <a:rPr lang="ru-RU" dirty="0"/>
              <a:t>. ( как вариант домашнего задания) По теме составить вопросы, учитывая их назначение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4460" y="2066925"/>
            <a:ext cx="7942997" cy="45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7037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Концептуальная </a:t>
            </a:r>
            <a:r>
              <a:rPr lang="ru-RU" sz="4000" dirty="0" smtClean="0"/>
              <a:t>таблица </a:t>
            </a:r>
            <a:r>
              <a:rPr lang="ru-RU" sz="4000" dirty="0"/>
              <a:t>(Сравнительный анализ)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146412"/>
            <a:ext cx="9720073" cy="5162948"/>
          </a:xfrm>
        </p:spPr>
        <p:txBody>
          <a:bodyPr/>
          <a:lstStyle/>
          <a:p>
            <a:r>
              <a:rPr lang="ru-RU" dirty="0" smtClean="0"/>
              <a:t>Тема </a:t>
            </a:r>
            <a:r>
              <a:rPr lang="ru-RU" dirty="0"/>
              <a:t>“Функции”. Обобщающий урок. 9класс.</a:t>
            </a:r>
          </a:p>
          <a:p>
            <a:r>
              <a:rPr lang="ru-RU" dirty="0"/>
              <a:t>Можно попросить учащихся заполнить таблицу, работая в группах. Затем провести обсуждение и сравнение результатов.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373108"/>
              </p:ext>
            </p:extLst>
          </p:nvPr>
        </p:nvGraphicFramePr>
        <p:xfrm>
          <a:off x="1024130" y="2333765"/>
          <a:ext cx="9720067" cy="4189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581"/>
                <a:gridCol w="1388581"/>
                <a:gridCol w="1388581"/>
                <a:gridCol w="1388581"/>
                <a:gridCol w="1388581"/>
                <a:gridCol w="1388581"/>
                <a:gridCol w="1388581"/>
              </a:tblGrid>
              <a:tr h="855628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функции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Обл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Обл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знач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Возр</a:t>
                      </a:r>
                      <a:r>
                        <a:rPr lang="ru-RU" dirty="0" smtClean="0"/>
                        <a:t> убыв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у&gt;0, у&lt;0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четн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Нули функции</a:t>
                      </a:r>
                      <a:endParaRPr lang="ru-RU" dirty="0"/>
                    </a:p>
                  </a:txBody>
                  <a:tcPr/>
                </a:tc>
              </a:tr>
              <a:tr h="495722"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5628">
                <a:tc>
                  <a:txBody>
                    <a:bodyPr/>
                    <a:lstStyle/>
                    <a:p>
                      <a:r>
                        <a:rPr lang="ru-RU" dirty="0" smtClean="0"/>
                        <a:t>квадратичная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722"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степенная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722">
                <a:tc>
                  <a:txBody>
                    <a:bodyPr/>
                    <a:lstStyle/>
                    <a:p>
                      <a:r>
                        <a:rPr lang="ru-RU" dirty="0" smtClean="0"/>
                        <a:t>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722">
                <a:tc>
                  <a:txBody>
                    <a:bodyPr/>
                    <a:lstStyle/>
                    <a:p>
                      <a:r>
                        <a:rPr lang="ru-RU" dirty="0" smtClean="0"/>
                        <a:t>Б)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722">
                <a:tc>
                  <a:txBody>
                    <a:bodyPr/>
                    <a:lstStyle/>
                    <a:p>
                      <a:r>
                        <a:rPr lang="ru-RU" dirty="0" smtClean="0"/>
                        <a:t>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97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91070"/>
            <a:ext cx="9720072" cy="887103"/>
          </a:xfrm>
        </p:spPr>
        <p:txBody>
          <a:bodyPr/>
          <a:lstStyle/>
          <a:p>
            <a:r>
              <a:rPr lang="ru-RU" dirty="0" smtClean="0"/>
              <a:t>Проектная технология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161" y="941695"/>
            <a:ext cx="10713493" cy="574570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430780" algn="l"/>
              </a:tabLst>
            </a:pP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требования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использованию проектов: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43078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-наличие значимой проблемы, требующей исследовательского поиска решения;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43078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-теоретическая, практическая, познавательная значимость предполагаемых результатов;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43078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-самостоятельная деятельность учащихся;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43078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-структурирование содержательной части проекта (с указанием поэтапных результатов);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43078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-использование исследовательских методов (определение проблемы и вытекающих из нее задач исследования, выдвижение гипотез для ее решения, оформление результатов, анализ полученных данных, выводы).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Эти требования должны пронизывать все стадии осуществления проектной </a:t>
            </a: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(</a:t>
            </a:r>
            <a:r>
              <a:rPr lang="ru-RU" sz="32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Проект – это пять «П»</a:t>
            </a: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0370" y="2210937"/>
            <a:ext cx="8123831" cy="409842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роблема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ланирование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оиск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родукт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резентация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3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04717"/>
            <a:ext cx="10508230" cy="648268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Компетенция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общая способность, основанная на знаниях, опыте, склонностях, которые приобретены благодаря обучению.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это знание и опыт в той или иной области. Практическая деятельность показала, что они взаимосвязаны, взаимозависимы и взаимообусловлены. К центральному ядру обучения относят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ключевые компетенции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которые являются «ключом», основанием для других, более конкретных и предметно-ориентированных. </a:t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058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Типология проектов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Проекты могут быть разными по типологии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зависимости от количества участников, продолжительности, характера контактов (среди участников одной школы, класса, города, региона, страны), метода, доминирующего в проекте (исследовательский, творческий, информационный, практико- ориентированный, ролевой).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52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Тематика проектов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может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касаться какого- то теоретического вопроса школьной программы, связанного с углублением знаний отдельных учеников по этому вопросу. Однако чащу всего темы проектов относятся к какому- то актуальному вопросу, требующему привлечения знаний уч-ся не по одному предмету, а по нескольким.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89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585216"/>
            <a:ext cx="9720073" cy="5724144"/>
          </a:xfrm>
        </p:spPr>
        <p:txBody>
          <a:bodyPr>
            <a:normAutofit fontScale="85000" lnSpcReduction="10000"/>
          </a:bodyPr>
          <a:lstStyle/>
          <a:p>
            <a:pPr indent="540385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Систематическое построение учебной программы по математике, условие высокого качества знаний «на выходе»- диктует жесткий отбор форм и методов обучения. Поэтому реализация проектной деятельности на уроках математики лучше всего происходит в форме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межпредметных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проектов: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Выразимое и невыразимое, рациональное и иррациональное. Проблемы числа и смысла в литературе и математике 19 в.»,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Математика и искусство»,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Математика в современной экономике»,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Предел в математике и идеал в литературе. Достижение недостижимого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»,</a:t>
            </a:r>
          </a:p>
          <a:p>
            <a:pPr marL="4343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историко- математической энциклопедии»,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Формальный метод в математике, истории, литературе».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0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585216"/>
            <a:ext cx="10494582" cy="5724144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Некоторые темы учебного курса математики допускают использования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метода проектов на уроках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счисления»- 5 класс,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34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Мир многогранников»- 6 класс.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Мини-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проекты,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продолжительность которых 1 урок или часть урока: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Зависимость радиусов окружностей и расстояния между их центрами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«Построение общих касательных к двум окружностям»,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Сумма углов многоугольника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«Соотношение сторон и углов треугольника».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уроки математики в 6 классе по изучению геометрического материала и проводятся они на основе программы «Живая геометрия».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60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477671"/>
            <a:ext cx="10521878" cy="6073253"/>
          </a:xfrm>
        </p:spPr>
        <p:txBody>
          <a:bodyPr>
            <a:no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над проектом осуществляется по плану: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1.Обсуждение проблемы. Постановка задач. Выдвижение гипотез.-5 минут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2.Самостоятельная работа с программой «Живая геометрия».-10 минут.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3.Демонстрация чертежей с их обоснованием и аргументацией через мультимедийный проектор. Обсуждение.-5 минут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4.Презентация проектов (2 урок:  от 5 до 15 минут в зависимости от количества опрошенных  на этапе проверки домашнего задания или использование проекта на уроке повторения и обобщения знаний)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138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0"/>
                <a:ext cx="10603765" cy="664646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Примеры краткосрочных проектов </a:t>
                </a: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в рамках изучения программного материала)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b="1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 класс. Тема урока « Теорема о сумме углов треугольника».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ru-RU" sz="2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 </a:t>
                </a: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каждой парте у учащихся произвольный треугольник. Как найти сумму углов этого треугольника? Это проблема и ее предлагается решить.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ru-RU" sz="2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Ученики </a:t>
                </a: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работают в парах. Предлагают различные способы: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а) измерение углов треугольника с помощью транспортира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б) достроить треугольник до прямоугольника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ru-RU" sz="2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Роль </a:t>
                </a: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учителя:  направить поиск решения данной проблемы от экспериментального на путь доказательства и тут же поставить вопрос -  а если сумма углов в треугольнике  действительно меньше 180 градусов, а если больше 180 градусов? Т.е. учитель дает понять, что существуют и другие геометрии отличные от геометрии Евклида, где сумма углов меньше 180 градусов – геометрия Лобачевского, где сумма углов больше 180° - геометрия Римана.  Эти геометрии выполняются в пространстве и имеют применение в жизни. Но мы находимся на плоскости и здесь выполняется геометрия Эвклида, где сумма углов в треугольнике равна 180</a:t>
                </a:r>
                <a14:m>
                  <m:oMath xmlns:m="http://schemas.openxmlformats.org/officeDocument/2006/math">
                    <m:r>
                      <a:rPr lang="ru-RU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 Как это доказать? Организуется  работа в группах  по доказательству данной теоремы.</a:t>
                </a: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ru-RU" sz="2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4572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6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Результат </a:t>
                </a:r>
                <a:r>
                  <a:rPr lang="ru-RU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решения проблемы три способа доказательства теоремы о сумме углов треугольника.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0"/>
                <a:ext cx="10603765" cy="6646460"/>
              </a:xfrm>
              <a:blipFill rotWithShape="0">
                <a:blip r:embed="rId2"/>
                <a:stretch>
                  <a:fillRect l="-1035" t="-459" r="-10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151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18364"/>
            <a:ext cx="10658356" cy="6414448"/>
          </a:xfrm>
        </p:spPr>
        <p:txBody>
          <a:bodyPr>
            <a:norm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10 класс. Тема : «Правильная пирамида.»</a:t>
            </a:r>
            <a:endParaRPr lang="ru-RU" sz="1600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После введения определения правильной пирамиды, 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ставится проблема: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общего для всех правильных пирамид?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столах учащихся разнообразные виды правильных пирамид: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треугольная, четырехугольная, шестиугольная, восьмиугольная. 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Класс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разбивается на  4 группы. Выдвигаются гипотезы, ведется исследование и от каждой группы 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требуется выступление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по поводу решения данной проблемы.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Учитель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должен продумывать весь ход работы на мини – проектом также , как и для решения более сложных для понимания вопросов. Ни саму проблему , ни гипотезы, ни методы исследования творческой, поисковой деятельности он не должен давать учащимся в готовом виде. Учитель лишь ненавязчиво направляет мысль учащихся в нужное русло. Но если ученики высказывают собственные суждения отличные от мнения учителя, более того, явно ошибочные с его точки зрения, учитель ни в коем случае не навязывает ребятам своего мнения.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1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59307"/>
            <a:ext cx="10562821" cy="641444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проектного метода на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уроке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геометрии в 11 классе «Сфера и шар».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ходе урока учащиеся должны создать проект - компьютерную презентацию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 разбивается на группы, которые работают над проектами по заданным схемам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Теоретики подбирают материал: теоретический и исторический.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работают по карточкам: решают задачи по данной теме.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редакторы работают на компьютере: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выбирают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макет, набирают текст.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43078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 урока проводится защита проектов. Во время защиты каждый ученик активно участвует в оценивании результатов работы, выставляя от 0 до 5 баллов по следующим пунктам: содержание теоретического материала; наличие дополнительного материала; наличие исторического материала; количество и уровень представленных задач; эстетика оформления; проведение защиты. Во время обсуждения даются рекомендации и советы одноклассникам.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51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514901"/>
            <a:ext cx="9720073" cy="4794459"/>
          </a:xfrm>
        </p:spPr>
        <p:txBody>
          <a:bodyPr>
            <a:normAutofit fontScale="92500" lnSpcReduction="20000"/>
          </a:bodyPr>
          <a:lstStyle/>
          <a:p>
            <a:pPr indent="57150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Главный   ориентир </a:t>
            </a:r>
            <a:r>
              <a:rPr lang="ru-RU" sz="32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выбора современных технологий в школе  </a:t>
            </a:r>
            <a:r>
              <a:rPr lang="ru-RU" sz="32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- создание условий для саморазвития, самовыражения и самоопределения обучающихся на основе сформированных предметных и ключевых компетентностей с целью индивидуализации образовательного процесса</a:t>
            </a:r>
            <a:r>
              <a:rPr lang="ru-RU" sz="32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</a:p>
          <a:p>
            <a:pPr indent="57150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целесообразное сочетание технологий обучения являются сложной педагогической проблемой, которая может быть разрешена учителем на разных уровнях: интуитивном, осознанном и обоснованном</a:t>
            </a:r>
            <a:r>
              <a:rPr lang="ru-RU" sz="3200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2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685" y="259307"/>
            <a:ext cx="11122924" cy="1119117"/>
          </a:xfrm>
        </p:spPr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Компетентностный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 становится методологической основой выбора технологий  образовательного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783978"/>
              </p:ext>
            </p:extLst>
          </p:nvPr>
        </p:nvGraphicFramePr>
        <p:xfrm>
          <a:off x="709685" y="1241946"/>
          <a:ext cx="10918208" cy="477442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54754"/>
                <a:gridCol w="2976301"/>
                <a:gridCol w="2770496"/>
                <a:gridCol w="3616657"/>
              </a:tblGrid>
              <a:tr h="3912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Технологии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Формируемые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компетенции,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учебные умения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Методы обучения.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Формы организации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Результативность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использования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Информационные технологии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Овладение базовыми предметными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ЗУНами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элементарными мыслительными операциями(выделение существенного, анализ, сравнение, обобщение, аналогия, логическое выделение), формирование нормативного поведения, ключевых социальных компетенций(долг,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ответсвенность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с презентациями (собственными и готовыми), прослушивание аудиозаписей, просмотр видеоматериалов, работа с ресурсами интернета,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 с электронными и  тренажерами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Повышение мотивации обучения, создание положительного настроя, активизация самостоятельной деятельности учащихся, повышение уровня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обученности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 качества образования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Технология личностно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ориентированного развивающего обучения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Развить общие познавательные способности, качество мышления.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Формировать обобщенные способы решения образовательных задач. Воспитывать познавательный интерес и уверенность в своих возможностях.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Интегрированные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уроки;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проблемное изложение,  диалоговое обучение, дискуссия, игры, дифференцированное обучение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Умение выдвигать гипотезу, моделировать ситуацию; формирование способов учебно-познавательной деятельности, познавательной активности, мотивационного управления.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Технология проектного обучения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Принятие ответственных решений, навыки саморегуляции,  выбор содержания, ключевые компетенции, самосовершенствование личностных качеств.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Буклет, презентация, таблица, тест, кроссворд,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видеоролик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Приобретение недостающих знаний, возможности применить уже имеющиеся у него собственный опыт и  знания, проявить свою индивидуальность, способности к творчеству и исследовательской деятельности,  умение регулировать темп своей работы, повышение ответственности учащихся, мотивации и познавательной активности.</a:t>
                      </a:r>
                    </a:p>
                  </a:txBody>
                  <a:tcPr marL="39429" marR="3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6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1054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Ключевые образовательные компетенции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228299"/>
            <a:ext cx="10658356" cy="5390865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33333"/>
                </a:solidFill>
                <a:latin typeface="Helvetica Neue"/>
              </a:rPr>
              <a:t>А. В. Хуторским предложено содержание основных ключевых компетенций, в перечень которых входят: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ценностно-смысловая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,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общекультурная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,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учебно-познавательная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,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информационная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,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коммуникативная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,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социально-трудовая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, </a:t>
            </a:r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indent="9144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личностная.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9460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585216"/>
            <a:ext cx="9720073" cy="5724144"/>
          </a:xfrm>
        </p:spPr>
        <p:txBody>
          <a:bodyPr/>
          <a:lstStyle/>
          <a:p>
            <a:pPr marL="0" lvl="0" indent="0">
              <a:buClr>
                <a:srgbClr val="1CADE4"/>
              </a:buClr>
              <a:buNone/>
            </a:pPr>
            <a:r>
              <a:rPr lang="ru-RU" sz="3200" dirty="0">
                <a:solidFill>
                  <a:prstClr val="black"/>
                </a:solidFill>
              </a:rPr>
              <a:t>Рекомендуется осуществлять </a:t>
            </a:r>
            <a:r>
              <a:rPr lang="ru-RU" sz="3200" b="1" dirty="0">
                <a:solidFill>
                  <a:prstClr val="black"/>
                </a:solidFill>
              </a:rPr>
              <a:t>выбор технологии </a:t>
            </a:r>
            <a:r>
              <a:rPr lang="ru-RU" sz="3200" dirty="0">
                <a:solidFill>
                  <a:prstClr val="black"/>
                </a:solidFill>
              </a:rPr>
              <a:t>в зависимости </a:t>
            </a:r>
            <a:r>
              <a:rPr lang="ru-RU" sz="3200" dirty="0" smtClean="0">
                <a:solidFill>
                  <a:prstClr val="black"/>
                </a:solidFill>
              </a:rPr>
              <a:t>от:</a:t>
            </a:r>
          </a:p>
          <a:p>
            <a:pPr lvl="0"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предметного </a:t>
            </a:r>
            <a:r>
              <a:rPr lang="ru-RU" sz="3200" dirty="0">
                <a:solidFill>
                  <a:prstClr val="black"/>
                </a:solidFill>
              </a:rPr>
              <a:t>содержания, </a:t>
            </a:r>
            <a:endParaRPr lang="ru-RU" sz="3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целей </a:t>
            </a:r>
            <a:r>
              <a:rPr lang="ru-RU" sz="3200" dirty="0">
                <a:solidFill>
                  <a:prstClr val="black"/>
                </a:solidFill>
              </a:rPr>
              <a:t>урока, </a:t>
            </a:r>
            <a:endParaRPr lang="ru-RU" sz="3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уровня </a:t>
            </a:r>
            <a:r>
              <a:rPr lang="ru-RU" sz="3200" dirty="0">
                <a:solidFill>
                  <a:prstClr val="black"/>
                </a:solidFill>
              </a:rPr>
              <a:t>подготовленности обучающихся, </a:t>
            </a:r>
            <a:endParaRPr lang="ru-RU" sz="3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возможности </a:t>
            </a:r>
            <a:r>
              <a:rPr lang="ru-RU" sz="3200" dirty="0">
                <a:solidFill>
                  <a:prstClr val="black"/>
                </a:solidFill>
              </a:rPr>
              <a:t>удовлетворения их образовательных запросов, </a:t>
            </a:r>
            <a:endParaRPr lang="ru-RU" sz="3200" dirty="0" smtClean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</a:rPr>
              <a:t>возрастной </a:t>
            </a:r>
            <a:r>
              <a:rPr lang="ru-RU" sz="3200" dirty="0">
                <a:solidFill>
                  <a:prstClr val="black"/>
                </a:solidFill>
              </a:rPr>
              <a:t>категории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50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36478"/>
            <a:ext cx="9720072" cy="1228298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333333"/>
                </a:solidFill>
                <a:latin typeface="Helvetica Neue"/>
              </a:rPr>
              <a:t>примеры формирования компетенций на разных этапах урока:</a:t>
            </a:r>
            <a:br>
              <a:rPr lang="ru-RU" sz="3600" dirty="0">
                <a:solidFill>
                  <a:srgbClr val="333333"/>
                </a:solidFill>
                <a:latin typeface="Helvetica Neue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132764"/>
            <a:ext cx="10480935" cy="51765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Helvetica Neue"/>
              </a:rPr>
              <a:t>Проверка 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домашнего задания.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dirty="0">
                <a:solidFill>
                  <a:srgbClr val="333333"/>
                </a:solidFill>
                <a:latin typeface="Helvetica Neue"/>
              </a:rPr>
              <a:t>Рецензирование ответов – формирование учебно-познавательной компетенции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dirty="0">
                <a:solidFill>
                  <a:srgbClr val="333333"/>
                </a:solidFill>
                <a:latin typeface="Helvetica Neue"/>
              </a:rPr>
              <a:t>Математический диктант – формирование компетенции личного самосовершенствования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dirty="0">
                <a:solidFill>
                  <a:srgbClr val="333333"/>
                </a:solidFill>
                <a:latin typeface="Helvetica Neue"/>
              </a:rPr>
              <a:t>Доказательство теорем, лемм, составление математического словаря – формирование общекультурной компетенции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Объяснение нового материала: 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dirty="0">
                <a:solidFill>
                  <a:srgbClr val="333333"/>
                </a:solidFill>
                <a:latin typeface="Helvetica Neue"/>
              </a:rPr>
              <a:t>Лекция с использованием приобретенной учениками информации – формирование информационной, ценностно-смысловой компетенции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dirty="0">
                <a:solidFill>
                  <a:srgbClr val="333333"/>
                </a:solidFill>
                <a:latin typeface="Helvetica Neue"/>
              </a:rPr>
              <a:t>Коллективная экспериментальная работа, исследование – формирование компетенций учебно-познавательной, личного самосовершенствования, социально-трудовой, коммуникативной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Творческая работа: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dirty="0">
                <a:solidFill>
                  <a:srgbClr val="333333"/>
                </a:solidFill>
                <a:latin typeface="Helvetica Neue"/>
              </a:rPr>
              <a:t>Создание проектов – формирование общекультурной компетенции</a:t>
            </a:r>
            <a:endParaRPr lang="ru-RU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563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569493"/>
            <a:ext cx="9720073" cy="4739867"/>
          </a:xfrm>
        </p:spPr>
        <p:txBody>
          <a:bodyPr/>
          <a:lstStyle/>
          <a:p>
            <a:r>
              <a:rPr lang="ru-RU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По мнению А.В. Хуторского, предложенные ключевые образовательные компетенции реализуются на </a:t>
            </a:r>
            <a:r>
              <a:rPr lang="ru-RU" sz="4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общепредметном</a:t>
            </a:r>
            <a:r>
              <a:rPr lang="ru-RU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 и предметном уровнях. </a:t>
            </a:r>
            <a: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92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136479"/>
            <a:ext cx="9720072" cy="996286"/>
          </a:xfrm>
        </p:spPr>
        <p:txBody>
          <a:bodyPr/>
          <a:lstStyle/>
          <a:p>
            <a:r>
              <a:rPr lang="ru-RU" dirty="0" smtClean="0"/>
              <a:t>Предметные компетенции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023583"/>
            <a:ext cx="10467287" cy="528577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333333"/>
                </a:solidFill>
                <a:latin typeface="Helvetica Neue"/>
              </a:rPr>
              <a:t>Помимо ключевых компетенций, общих для всех предметных областей, выделяются и </a:t>
            </a:r>
            <a:r>
              <a:rPr lang="ru-RU" sz="3600" b="1" dirty="0">
                <a:solidFill>
                  <a:srgbClr val="333333"/>
                </a:solidFill>
                <a:latin typeface="Helvetica Neue"/>
              </a:rPr>
              <a:t>предметные компетенции </a:t>
            </a:r>
            <a:r>
              <a:rPr lang="ru-RU" sz="3600" dirty="0">
                <a:solidFill>
                  <a:srgbClr val="333333"/>
                </a:solidFill>
                <a:latin typeface="Helvetica Neue"/>
              </a:rPr>
              <a:t>— это </a:t>
            </a:r>
            <a:r>
              <a:rPr lang="ru-RU" sz="3600" i="1" dirty="0">
                <a:solidFill>
                  <a:srgbClr val="333333"/>
                </a:solidFill>
                <a:latin typeface="Helvetica Neue"/>
              </a:rPr>
              <a:t>специфические способности, </a:t>
            </a:r>
            <a:r>
              <a:rPr lang="ru-RU" sz="3600" dirty="0">
                <a:solidFill>
                  <a:srgbClr val="333333"/>
                </a:solidFill>
                <a:latin typeface="Helvetica Neue"/>
              </a:rPr>
              <a:t>необходимые для эффективного выполнения конкретного действия в конкретной предметной области и включающие узкоспециальные знания, особого рода предметные умения, навыки, способы мышления.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555845"/>
          </a:xfrm>
        </p:spPr>
        <p:txBody>
          <a:bodyPr/>
          <a:lstStyle/>
          <a:p>
            <a:r>
              <a:rPr lang="ru-RU" dirty="0">
                <a:solidFill>
                  <a:srgbClr val="333333"/>
                </a:solidFill>
                <a:latin typeface="Helvetica Neue"/>
              </a:rPr>
              <a:t>математическая компетенция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555845"/>
            <a:ext cx="10480935" cy="475351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— это способность структурировать данные (ситуацию), вычленять математические отношения, создавать математическую модель ситуации, анализировать и преобразовывать ее, интерпретировать полученные результаты. Иными словами, математическая компетенция учащегося способствует адекватному применению математики для решения возникающих в повседневной жизни проблем.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247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70078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33333"/>
                </a:solidFill>
                <a:latin typeface="Helvetica Neue"/>
              </a:rPr>
              <a:t>Уровни математической компетентности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уровень 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воспроизведения, </a:t>
            </a:r>
            <a:endParaRPr lang="ru-RU" sz="4000" dirty="0" smtClean="0">
              <a:solidFill>
                <a:srgbClr val="333333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уровень 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установления связей, </a:t>
            </a:r>
            <a:endParaRPr lang="ru-RU" sz="4000" dirty="0" smtClean="0">
              <a:solidFill>
                <a:srgbClr val="333333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333333"/>
                </a:solidFill>
                <a:latin typeface="Helvetica Neue"/>
              </a:rPr>
              <a:t>уровень </a:t>
            </a:r>
            <a:r>
              <a:rPr lang="ru-RU" sz="4000" dirty="0">
                <a:solidFill>
                  <a:srgbClr val="333333"/>
                </a:solidFill>
                <a:latin typeface="Helvetica Neue"/>
              </a:rPr>
              <a:t>рассуждений.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44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663</TotalTime>
  <Words>2209</Words>
  <Application>Microsoft Office PowerPoint</Application>
  <PresentationFormat>Широкоэкранный</PresentationFormat>
  <Paragraphs>260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51" baseType="lpstr">
      <vt:lpstr>MS Mincho</vt:lpstr>
      <vt:lpstr>Arial</vt:lpstr>
      <vt:lpstr>Calibri</vt:lpstr>
      <vt:lpstr>Cambria Math</vt:lpstr>
      <vt:lpstr>Helvetica Neue</vt:lpstr>
      <vt:lpstr>Segoe UI</vt:lpstr>
      <vt:lpstr>Times New Roman</vt:lpstr>
      <vt:lpstr>Tw Cen MT</vt:lpstr>
      <vt:lpstr>Tw Cen MT Condensed</vt:lpstr>
      <vt:lpstr>Wingdings 3</vt:lpstr>
      <vt:lpstr>Интеграл</vt:lpstr>
      <vt:lpstr>Современные образовательные технологии как основа формирования ключевых компетенций на уроках математики</vt:lpstr>
      <vt:lpstr>Компетентностный подход</vt:lpstr>
      <vt:lpstr>Презентация PowerPoint</vt:lpstr>
      <vt:lpstr>Ключевые образовательные компетенции</vt:lpstr>
      <vt:lpstr>примеры формирования компетенций на разных этапах урока: </vt:lpstr>
      <vt:lpstr>Презентация PowerPoint</vt:lpstr>
      <vt:lpstr>Предметные компетенции</vt:lpstr>
      <vt:lpstr>математическая компетенция</vt:lpstr>
      <vt:lpstr>Уровни математической компетентности </vt:lpstr>
      <vt:lpstr>Первый уровень (уровень воспроизведения) </vt:lpstr>
      <vt:lpstr>Второй уровень (уровень установления связей) </vt:lpstr>
      <vt:lpstr>Третий уровень (уровень рассуждений) </vt:lpstr>
      <vt:lpstr>Презентация PowerPoint</vt:lpstr>
      <vt:lpstr>Презентация PowerPoint</vt:lpstr>
      <vt:lpstr>Образовательная технология</vt:lpstr>
      <vt:lpstr>Презентация PowerPoint</vt:lpstr>
      <vt:lpstr>Применение ИК и Интернет- технологий на уроках математики </vt:lpstr>
      <vt:lpstr>Основные задачи современных информационных технологий </vt:lpstr>
      <vt:lpstr>Элементы компьютерной среды </vt:lpstr>
      <vt:lpstr>Мультимедийные учебные пособия : </vt:lpstr>
      <vt:lpstr>Технология развития критического мышления </vt:lpstr>
      <vt:lpstr>Функции трех фаз технологии развития критического мышления</vt:lpstr>
      <vt:lpstr>Основные методические приемы развития критического мышления </vt:lpstr>
      <vt:lpstr>Метод контрольных вопросов Вопросы могут служить мотивацией к изучению материала, могут способствовать лучшему закреплению изученного, а также работать на рефлексию. </vt:lpstr>
      <vt:lpstr> Приём «Знаю../Хочу узнать…/Узнал…» </vt:lpstr>
      <vt:lpstr>Ромашка Блума</vt:lpstr>
      <vt:lpstr>Концептуальная таблица (Сравнительный анализ) </vt:lpstr>
      <vt:lpstr>Проектная технология</vt:lpstr>
      <vt:lpstr>Эти требования должны пронизывать все стадии осуществления проектной деятельности (Проект – это пять «П»): </vt:lpstr>
      <vt:lpstr>Типология проектов</vt:lpstr>
      <vt:lpstr>Тематика проектов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Компетентностный подход становится методологической основой выбора технологий  образовательного процесса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технологии как основа формирования ключевых компетенций на уроках математики</dc:title>
  <dc:creator>Константин Макаров</dc:creator>
  <cp:lastModifiedBy>Пользователь</cp:lastModifiedBy>
  <cp:revision>27</cp:revision>
  <dcterms:created xsi:type="dcterms:W3CDTF">2016-02-03T16:45:54Z</dcterms:created>
  <dcterms:modified xsi:type="dcterms:W3CDTF">2016-02-19T06:06:05Z</dcterms:modified>
</cp:coreProperties>
</file>