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67" r:id="rId4"/>
    <p:sldId id="265" r:id="rId5"/>
    <p:sldId id="272" r:id="rId6"/>
    <p:sldId id="268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7128792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УЛЬТРАЗВУКОВАЯ ОБРАБОТКА НЕОРГАНИЧЕСКИХ ВЕЩЕСТВ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2088232" cy="1835419"/>
          </a:xfrm>
          <a:prstGeom prst="rect">
            <a:avLst/>
          </a:prstGeom>
          <a:noFill/>
        </p:spPr>
      </p:pic>
      <p:pic>
        <p:nvPicPr>
          <p:cNvPr id="3074" name="Picture 2" descr="http://www.ru.all.biz/img/ru/catalog/middle/218823.jpeg?rr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96752"/>
            <a:ext cx="2733227" cy="306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9024" y="1340769"/>
          <a:ext cx="8605464" cy="864096"/>
        </p:xfrm>
        <a:graphic>
          <a:graphicData uri="http://schemas.openxmlformats.org/drawingml/2006/table">
            <a:tbl>
              <a:tblPr/>
              <a:tblGrid>
                <a:gridCol w="3915278"/>
                <a:gridCol w="469018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МУНТ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до воздействия УЗ.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×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2000, ×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20000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"/>
                        <a:ea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МУНТ после воздействия</a:t>
                      </a:r>
                      <a:r>
                        <a:rPr lang="ru-RU" sz="1800" baseline="0" dirty="0" smtClean="0"/>
                        <a:t> УЗ</a:t>
                      </a:r>
                      <a:r>
                        <a:rPr lang="ru-RU" sz="1800" dirty="0" smtClean="0"/>
                        <a:t> в среде этанола. Время обработки 10 мин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Увеличения ×2000, ×20000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700" name="image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2820922" cy="2104775"/>
          </a:xfrm>
          <a:prstGeom prst="rect">
            <a:avLst/>
          </a:prstGeom>
          <a:noFill/>
        </p:spPr>
      </p:pic>
      <p:pic>
        <p:nvPicPr>
          <p:cNvPr id="29699" name="image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764503" cy="2087017"/>
          </a:xfrm>
          <a:prstGeom prst="rect">
            <a:avLst/>
          </a:prstGeom>
          <a:noFill/>
        </p:spPr>
      </p:pic>
      <p:pic>
        <p:nvPicPr>
          <p:cNvPr id="29697" name="image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09120"/>
            <a:ext cx="2787872" cy="2160240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1026" name="image1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81128"/>
            <a:ext cx="2785565" cy="20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404664"/>
            <a:ext cx="762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МНОГОСТЕННЫЕ УГЛЕРОДНЫЕ НАНОТРУБКИ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И ПОСЛЕ УЛЬТРАЗВУКОВОЙ ОБРАБОТКИ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3" y="1412776"/>
          <a:ext cx="8064896" cy="605346"/>
        </p:xfrm>
        <a:graphic>
          <a:graphicData uri="http://schemas.openxmlformats.org/drawingml/2006/table">
            <a:tbl>
              <a:tblPr/>
              <a:tblGrid>
                <a:gridCol w="4032447"/>
                <a:gridCol w="403244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МУНТ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до воздействия УЗ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МУНТ после УЗ и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лиофильной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сушки Увеличения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×500, ×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24" name="image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437112"/>
            <a:ext cx="2778030" cy="2072772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188640"/>
            <a:ext cx="7625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МНОГОСТЕННЫЕ УГЛЕРОДНЫЕ НАНОТРУБКИ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И ПОСЛЕ УЛЬТРАЗВУКОВОЙ ОБРАБОТКИ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ВЫСУШЕННЫЕ В ЛИОФИЛЬНОЙ СУШКЕ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4"/>
            <a:ext cx="2788967" cy="215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3x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204864"/>
            <a:ext cx="2804930" cy="216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3x2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437112"/>
            <a:ext cx="2804930" cy="210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17413" name="Picture 5" descr="6ч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81128"/>
            <a:ext cx="2692701" cy="208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1x5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81128"/>
            <a:ext cx="2733764" cy="210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54868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ВОЗДЕЙСТВИЯ УЛЬТРАЗВУКА НА ОКСИД ГРАФЕНА</a:t>
            </a:r>
            <a:endParaRPr lang="ru-RU" b="1" dirty="0"/>
          </a:p>
        </p:txBody>
      </p:sp>
      <p:pic>
        <p:nvPicPr>
          <p:cNvPr id="9" name="Picture 4" descr="4x5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20888"/>
            <a:ext cx="2709868" cy="2034485"/>
          </a:xfrm>
          <a:prstGeom prst="rect">
            <a:avLst/>
          </a:prstGeom>
          <a:noFill/>
        </p:spPr>
      </p:pic>
      <p:pic>
        <p:nvPicPr>
          <p:cNvPr id="10" name="Picture 3" descr="5х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420888"/>
            <a:ext cx="2695694" cy="2017778"/>
          </a:xfrm>
          <a:prstGeom prst="rect">
            <a:avLst/>
          </a:prstGeom>
          <a:noFill/>
        </p:spPr>
      </p:pic>
      <p:graphicFrame>
        <p:nvGraphicFramePr>
          <p:cNvPr id="14" name="Содержимое 3"/>
          <p:cNvGraphicFramePr>
            <a:graphicFrameLocks/>
          </p:cNvGraphicFramePr>
          <p:nvPr/>
        </p:nvGraphicFramePr>
        <p:xfrm>
          <a:off x="323528" y="1412776"/>
          <a:ext cx="8367694" cy="920814"/>
        </p:xfrm>
        <a:graphic>
          <a:graphicData uri="http://schemas.openxmlformats.org/drawingml/2006/table">
            <a:tbl>
              <a:tblPr/>
              <a:tblGrid>
                <a:gridCol w="4183847"/>
                <a:gridCol w="418384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Оксид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графена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после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лиофильной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сушки  (-43,5°С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сутки)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×500, ×5000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Оксид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графена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после сушки в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термошкафу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(170°С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3 часа)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×5000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286808" cy="989838"/>
        </p:xfrm>
        <a:graphic>
          <a:graphicData uri="http://schemas.openxmlformats.org/drawingml/2006/table">
            <a:tbl>
              <a:tblPr/>
              <a:tblGrid>
                <a:gridCol w="4143404"/>
                <a:gridCol w="4143404"/>
              </a:tblGrid>
              <a:tr h="201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МУНТ после механической активации в среде этанола в течение 5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×2000, ×20000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МУНТ после ультразвуковой обработки в среде этанола в течение 10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</a:p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×2000, ×20000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2" name="image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958" y="2204864"/>
            <a:ext cx="2949282" cy="2209679"/>
          </a:xfrm>
          <a:prstGeom prst="rect">
            <a:avLst/>
          </a:prstGeom>
          <a:noFill/>
        </p:spPr>
      </p:pic>
      <p:pic>
        <p:nvPicPr>
          <p:cNvPr id="32771" name="image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2952328" cy="2211961"/>
          </a:xfrm>
          <a:prstGeom prst="rect">
            <a:avLst/>
          </a:prstGeom>
          <a:noFill/>
        </p:spPr>
      </p:pic>
      <p:pic>
        <p:nvPicPr>
          <p:cNvPr id="32770" name="image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958" y="4487460"/>
            <a:ext cx="2952328" cy="2211961"/>
          </a:xfrm>
          <a:prstGeom prst="rect">
            <a:avLst/>
          </a:prstGeom>
          <a:noFill/>
        </p:spPr>
      </p:pic>
      <p:pic>
        <p:nvPicPr>
          <p:cNvPr id="32769" name="image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618" y="4491450"/>
            <a:ext cx="2952328" cy="2211961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762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МНОГОСТЕННЫЕ УГЛЕРОДНЫЕ НАНОТРУБКИ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УЗ ОБРАБОТКИ И МЕХАНОАКТИВАЦИИ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325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Ультразвук – это эффективное средство для диспергирования,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деагломерации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измельчения компонентов для РТИ.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1026" name="Picture 2" descr="http://www.ultrazvuc.ru/UserFiles/Image/dispersion_p04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89040"/>
            <a:ext cx="5832648" cy="2099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415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467600" cy="41044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Волны с частотой колебаний свыше 20 кГц называют ультразвуком. Наиболее интересно воздействие ультразвуковых колебаний на жидкости и твердые тела. При распространении волн в исследуемых средах их действие зависит от интенсивности колебаний и свойств самой среды.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rabender\Desktop\РИСУНКИ\ev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37112"/>
            <a:ext cx="7374923" cy="1928826"/>
          </a:xfrm>
          <a:prstGeom prst="rect">
            <a:avLst/>
          </a:prstGeom>
          <a:noFill/>
        </p:spPr>
      </p:pic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УЛЬТРАЗВУК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272808" cy="6529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 ультразвука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640960" cy="5400600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/>
              <a:t>Применение УЗ </a:t>
            </a:r>
            <a:r>
              <a:rPr lang="ru-RU" sz="2000" dirty="0"/>
              <a:t>колебаний высокой интенсивности обеспечивает 10....1000 кратное ускорение процессов, протекающие между двумя или несколькими неоднородными </a:t>
            </a:r>
            <a:r>
              <a:rPr lang="ru-RU" sz="2000" dirty="0" smtClean="0"/>
              <a:t>средами.</a:t>
            </a:r>
            <a:endParaRPr lang="ru-RU" sz="2000" dirty="0"/>
          </a:p>
          <a:p>
            <a:pPr lvl="0" algn="just"/>
            <a:r>
              <a:rPr lang="ru-RU" sz="2000" dirty="0"/>
              <a:t>Использование </a:t>
            </a:r>
            <a:r>
              <a:rPr lang="ru-RU" sz="2000" dirty="0" smtClean="0"/>
              <a:t>УЗ позволяет </a:t>
            </a:r>
            <a:r>
              <a:rPr lang="ru-RU" sz="2000" dirty="0"/>
              <a:t>осуществлять технологические процессы, не реализуемые, или сложно реализуемые, традиционными методами – обеспечивать размерную </a:t>
            </a:r>
            <a:r>
              <a:rPr lang="ru-RU" sz="2000" dirty="0" smtClean="0"/>
              <a:t>обработку </a:t>
            </a:r>
            <a:r>
              <a:rPr lang="ru-RU" sz="2000" dirty="0"/>
              <a:t>хрупких и твердых </a:t>
            </a:r>
            <a:r>
              <a:rPr lang="ru-RU" sz="2000" dirty="0" smtClean="0"/>
              <a:t>материалов.</a:t>
            </a:r>
            <a:endParaRPr lang="ru-RU" sz="2000" dirty="0"/>
          </a:p>
          <a:p>
            <a:pPr lvl="0" algn="just"/>
            <a:r>
              <a:rPr lang="ru-RU" sz="2000" dirty="0" smtClean="0"/>
              <a:t>УЗ </a:t>
            </a:r>
            <a:r>
              <a:rPr lang="ru-RU" sz="2000" dirty="0"/>
              <a:t>колебания позволяют интенсифицировать многие процессы, происходящие на границе контакта </a:t>
            </a:r>
            <a:r>
              <a:rPr lang="ru-RU" sz="2000" dirty="0" smtClean="0"/>
              <a:t>материалов, ускоряя </a:t>
            </a:r>
            <a:r>
              <a:rPr lang="ru-RU" sz="2000" dirty="0"/>
              <a:t>технологические процессы и повышая качество получаемых изделий.</a:t>
            </a:r>
          </a:p>
          <a:p>
            <a:pPr lvl="0" algn="just"/>
            <a:r>
              <a:rPr lang="ru-RU" sz="2000" dirty="0"/>
              <a:t>Применение ультразвука при производстве </a:t>
            </a:r>
            <a:r>
              <a:rPr lang="ru-RU" sz="2000" dirty="0" err="1" smtClean="0"/>
              <a:t>наноматериалов</a:t>
            </a:r>
            <a:r>
              <a:rPr lang="ru-RU" sz="2000" dirty="0" smtClean="0"/>
              <a:t> – </a:t>
            </a:r>
            <a:r>
              <a:rPr lang="ru-RU" sz="2000" dirty="0"/>
              <a:t>это использование ультразвука при синтезе и осаждении </a:t>
            </a:r>
            <a:r>
              <a:rPr lang="ru-RU" sz="2000" dirty="0" smtClean="0"/>
              <a:t>наночастиц и диспергирование </a:t>
            </a:r>
            <a:r>
              <a:rPr lang="ru-RU" sz="2000" dirty="0"/>
              <a:t>наночастиц в жидкости для разрушения их агломератов.</a:t>
            </a:r>
          </a:p>
          <a:p>
            <a:endParaRPr lang="ru-RU" sz="1800" dirty="0"/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674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РАБОТЫ УСТРОЙСТВ ДЛЯ ГЕНЕРАЦИИ УЛЬТРАЗВУКА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0243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Сущностью акустических волн любой частоты является упругие колебания среды, распространяющиеся от одной зоны к другой со скоростью, зависящей от механических свойств среды. Колебания, возникающие в твердых телах (например, в ультразвуковых преобразователях), передаются другим твердым телам, окружающим их жидкостям и газам, в результате чего возникают упругие звуковые и ультразвуковые волны. </a:t>
            </a:r>
            <a:endParaRPr lang="ru-RU" dirty="0"/>
          </a:p>
        </p:txBody>
      </p:sp>
      <p:pic>
        <p:nvPicPr>
          <p:cNvPr id="21508" name="Picture 4" descr="http://assets.utinlab.ru/uploads/ru/articles/us_nan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2880000" cy="2115746"/>
          </a:xfrm>
          <a:prstGeom prst="rect">
            <a:avLst/>
          </a:prstGeom>
          <a:noFill/>
        </p:spPr>
      </p:pic>
      <p:pic>
        <p:nvPicPr>
          <p:cNvPr id="21510" name="Picture 6" descr="http://engineering-solutions.ru/files/images/ultra/knowledge/i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4010025" cy="1895476"/>
          </a:xfrm>
          <a:prstGeom prst="rect">
            <a:avLst/>
          </a:prstGeom>
          <a:noFill/>
        </p:spPr>
      </p:pic>
      <p:pic>
        <p:nvPicPr>
          <p:cNvPr id="11" name="Picture 2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Магнитострикционный преобразователь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physicedu.ru/images/referats/1128/image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600400" cy="27260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7944" y="1556792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Простейший магнитострикционный излучатель — это стержень из металла (никеля) с намотанной на него проволокой. Если через обмотку такой катушки пропускать, например, высокочастотный переменный ток, в ней возникнет переменные магнитные поле, в результате чего стержень будет периодически сжиматься и растягиваться с частотой подводимого к катушке тока и концы стержня будут излучать ультразвуковые колебания. </a:t>
            </a:r>
            <a:r>
              <a:rPr lang="ru-RU" sz="2000" dirty="0" smtClean="0">
                <a:solidFill>
                  <a:srgbClr val="C00000"/>
                </a:solidFill>
              </a:rPr>
              <a:t>Текст не для слайда. Покороче надо.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62880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Магнитострикционный эффект заключается в изменении размеров </a:t>
            </a:r>
            <a:r>
              <a:rPr lang="ru-RU" dirty="0" err="1" smtClean="0"/>
              <a:t>ферромагнитных</a:t>
            </a:r>
            <a:r>
              <a:rPr lang="ru-RU" dirty="0" smtClean="0"/>
              <a:t> тел под действием магнитного поля.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10668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Ультразвук в </a:t>
            </a:r>
            <a:r>
              <a:rPr lang="ru-RU" sz="2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нанотехнологиях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26876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диспергирования наночастиц применяют метод ультразвуковой обработки. Принцип действия заключается в том, что когда ультразвук распространяет ударную волну сжатия, ослабленные волны индуцируются в молекулах среды, через которую она проходит. Производство этих ударных волн позволяет ''срезать" отдельные </a:t>
            </a:r>
            <a:r>
              <a:rPr lang="ru-RU" dirty="0" err="1" smtClean="0"/>
              <a:t>наночастицы</a:t>
            </a:r>
            <a:r>
              <a:rPr lang="ru-RU" dirty="0" smtClean="0"/>
              <a:t>, расположенные на внешней части агломератов, в чего результате происходит их разделение. Ультразвуковая обработка - это эффективный метод диспергирования агломератов </a:t>
            </a:r>
            <a:r>
              <a:rPr lang="ru-RU" dirty="0" err="1" smtClean="0"/>
              <a:t>наночастиц</a:t>
            </a:r>
            <a:r>
              <a:rPr lang="ru-RU" dirty="0" smtClean="0"/>
              <a:t> в жидкостях, имеющих низкую вязкость: вода, ацетон, этанол. </a:t>
            </a:r>
            <a:endParaRPr lang="ru-RU" dirty="0"/>
          </a:p>
        </p:txBody>
      </p:sp>
      <p:pic>
        <p:nvPicPr>
          <p:cNvPr id="3076" name="Picture 4" descr="http://www.ultrazvuc.ru/UserFiles/Image/distribution_pigment_3_p0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4762500" cy="2590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31372" y="4077072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Название написать. Гранулометрический состав чего?? До и после обработки  УЗ . Там 3 кривых. Зеленая это что?</a:t>
            </a:r>
          </a:p>
          <a:p>
            <a:r>
              <a:rPr lang="en-US" dirty="0" smtClean="0"/>
              <a:t>Particle size distribution – </a:t>
            </a:r>
            <a:r>
              <a:rPr lang="ru-RU" dirty="0" smtClean="0"/>
              <a:t>гранулометрический состав, </a:t>
            </a:r>
            <a:r>
              <a:rPr lang="en-US" dirty="0" smtClean="0"/>
              <a:t>volume – </a:t>
            </a:r>
            <a:r>
              <a:rPr lang="ru-RU" dirty="0" smtClean="0"/>
              <a:t>объём, </a:t>
            </a:r>
            <a:r>
              <a:rPr lang="en-US" dirty="0" smtClean="0"/>
              <a:t>particle size – </a:t>
            </a:r>
            <a:r>
              <a:rPr lang="ru-RU" dirty="0" smtClean="0"/>
              <a:t>размер частиц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69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404664"/>
            <a:ext cx="8229600" cy="2331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Экспериментальная установка ультразвуковой генератор ИЛ 100-6/3  производства Россия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pic>
        <p:nvPicPr>
          <p:cNvPr id="5" name="Рисунок 4" descr="C:\Users\Brabender\Desktop\РИСУНКИ\intensus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95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5445224"/>
            <a:ext cx="3635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Общий вид лабораторной ультразвуковой установки ИЛ-100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888" y="2348880"/>
          <a:ext cx="5364088" cy="2839212"/>
        </p:xfrm>
        <a:graphic>
          <a:graphicData uri="http://schemas.openxmlformats.org/drawingml/2006/table">
            <a:tbl>
              <a:tblPr/>
              <a:tblGrid>
                <a:gridCol w="3816424"/>
                <a:gridCol w="1547664"/>
              </a:tblGrid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Выходная мощность, не менее, Вт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Рабочая частота, кГц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22±10%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Потребляемая мощность, не более, Вт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Напряжение питания, 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220±10%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Частота сети питания, Гц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Габаритные размеры, 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310×310×160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Диапазон температуры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окр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среды °С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– 35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Масса, не более, кг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41" marR="64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19872" y="1844824"/>
            <a:ext cx="57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Технические характеристики ИЛ100-1.5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8640960" cy="965454"/>
        </p:xfrm>
        <a:graphic>
          <a:graphicData uri="http://schemas.openxmlformats.org/drawingml/2006/table">
            <a:tbl>
              <a:tblPr/>
              <a:tblGrid>
                <a:gridCol w="4211561"/>
                <a:gridCol w="4429399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Минеральная глина до УЗ обработки.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×500, ×2000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Минеральная глина после УЗ обработки. Время обработки: 7 мин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×500, ×2000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image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2664296" cy="2037403"/>
          </a:xfrm>
          <a:prstGeom prst="rect">
            <a:avLst/>
          </a:prstGeom>
          <a:noFill/>
        </p:spPr>
      </p:pic>
      <p:pic>
        <p:nvPicPr>
          <p:cNvPr id="2051" name="image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736304" cy="2006490"/>
          </a:xfrm>
          <a:prstGeom prst="rect">
            <a:avLst/>
          </a:prstGeom>
          <a:noFill/>
        </p:spPr>
      </p:pic>
      <p:pic>
        <p:nvPicPr>
          <p:cNvPr id="2050" name="image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09120"/>
            <a:ext cx="2664296" cy="2098465"/>
          </a:xfrm>
          <a:prstGeom prst="rect">
            <a:avLst/>
          </a:prstGeom>
          <a:noFill/>
        </p:spPr>
      </p:pic>
      <p:pic>
        <p:nvPicPr>
          <p:cNvPr id="2049" name="image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437112"/>
            <a:ext cx="2736304" cy="2160240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04664"/>
            <a:ext cx="5929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МИНЕРАЛЬНАЯ ГЛИНА ДО И ПОСЛЕ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УЛЬТРАЗВУКОВОЙ ОБРАБОТКИ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496944" cy="860298"/>
        </p:xfrm>
        <a:graphic>
          <a:graphicData uri="http://schemas.openxmlformats.org/drawingml/2006/table">
            <a:tbl>
              <a:tblPr/>
              <a:tblGrid>
                <a:gridCol w="4032448"/>
                <a:gridCol w="44644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Технический</a:t>
                      </a:r>
                      <a:r>
                        <a:rPr lang="ru-RU" sz="1600" baseline="0" dirty="0" smtClean="0"/>
                        <a:t> углерод </a:t>
                      </a:r>
                      <a:r>
                        <a:rPr lang="ru-RU" sz="1600" dirty="0" smtClean="0"/>
                        <a:t>П803 до УЗ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×2000, ×20000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74295" marR="74295" marT="74295" marB="742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После воздействия УЗ на технический углерод марки П803. Время обработки 10 мин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Увеличения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×2000, ×20000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6" name="image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761801" cy="2069213"/>
          </a:xfrm>
          <a:prstGeom prst="rect">
            <a:avLst/>
          </a:prstGeom>
          <a:noFill/>
        </p:spPr>
      </p:pic>
      <p:pic>
        <p:nvPicPr>
          <p:cNvPr id="28675" name="image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823173" cy="2109194"/>
          </a:xfrm>
          <a:prstGeom prst="rect">
            <a:avLst/>
          </a:prstGeom>
          <a:noFill/>
        </p:spPr>
      </p:pic>
      <p:pic>
        <p:nvPicPr>
          <p:cNvPr id="28674" name="image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365104"/>
            <a:ext cx="2761800" cy="2120516"/>
          </a:xfrm>
          <a:prstGeom prst="rect">
            <a:avLst/>
          </a:prstGeom>
          <a:noFill/>
        </p:spPr>
      </p:pic>
      <p:pic>
        <p:nvPicPr>
          <p:cNvPr id="28673" name="image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2823173" cy="2115195"/>
          </a:xfrm>
          <a:prstGeom prst="rect">
            <a:avLst/>
          </a:prstGeom>
          <a:noFill/>
        </p:spPr>
      </p:pic>
      <p:pic>
        <p:nvPicPr>
          <p:cNvPr id="7" name="Picture 2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11275" cy="1152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404664"/>
            <a:ext cx="716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ТЕХНИЧЕСКИЙ УГЛЕРОД П-803 ДО И ПОСЛЕ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УЛЬТРАЗВУКОВОЙ ОБРАБОТКИ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414</TotalTime>
  <Words>641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УЛЬТРАЗВУКОВАЯ ОБРАБОТКА НЕОРГАНИЧЕСКИХ ВЕЩЕСТВ</vt:lpstr>
      <vt:lpstr>Слайд 2</vt:lpstr>
      <vt:lpstr>Использование  ультразвука</vt:lpstr>
      <vt:lpstr>ПРИНЦИП РАБОТЫ УСТРОЙСТВ ДЛЯ ГЕНЕРАЦИИ УЛЬТРАЗВУКА</vt:lpstr>
      <vt:lpstr>Магнитострикционный преобразователь</vt:lpstr>
      <vt:lpstr>Ультразвук в нанотехнологиях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УЛЬТРАЗВУКОВАЯ ОБРАБОТКА НЕОРГАНИЧЕСКИХ ВЕЩЕСТВ</dc:title>
  <dc:creator>Brabender</dc:creator>
  <cp:lastModifiedBy>PC</cp:lastModifiedBy>
  <cp:revision>36</cp:revision>
  <dcterms:created xsi:type="dcterms:W3CDTF">2015-06-28T09:47:54Z</dcterms:created>
  <dcterms:modified xsi:type="dcterms:W3CDTF">2015-07-06T04:00:24Z</dcterms:modified>
</cp:coreProperties>
</file>