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07" r:id="rId2"/>
    <p:sldId id="914" r:id="rId3"/>
    <p:sldId id="915" r:id="rId4"/>
    <p:sldId id="900" r:id="rId5"/>
    <p:sldId id="916" r:id="rId6"/>
    <p:sldId id="901" r:id="rId7"/>
    <p:sldId id="902" r:id="rId8"/>
    <p:sldId id="903" r:id="rId9"/>
    <p:sldId id="904" r:id="rId10"/>
    <p:sldId id="905" r:id="rId11"/>
    <p:sldId id="907" r:id="rId12"/>
    <p:sldId id="908" r:id="rId13"/>
    <p:sldId id="909" r:id="rId14"/>
    <p:sldId id="910" r:id="rId15"/>
    <p:sldId id="911" r:id="rId16"/>
    <p:sldId id="912" r:id="rId17"/>
    <p:sldId id="913" r:id="rId18"/>
    <p:sldId id="877" r:id="rId19"/>
    <p:sldId id="875" r:id="rId20"/>
  </p:sldIdLst>
  <p:sldSz cx="9144000" cy="6858000" type="screen4x3"/>
  <p:notesSz cx="6669088" cy="9775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3366"/>
    <a:srgbClr val="008000"/>
    <a:srgbClr val="FF0066"/>
    <a:srgbClr val="3333FF"/>
    <a:srgbClr val="FF9933"/>
    <a:srgbClr val="CC3300"/>
    <a:srgbClr val="FFCC66"/>
    <a:srgbClr val="FFCC00"/>
    <a:srgbClr val="FF3300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735" autoAdjust="0"/>
    <p:restoredTop sz="87980" autoAdjust="0"/>
  </p:normalViewPr>
  <p:slideViewPr>
    <p:cSldViewPr>
      <p:cViewPr>
        <p:scale>
          <a:sx n="100" d="100"/>
          <a:sy n="100" d="100"/>
        </p:scale>
        <p:origin x="-2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2018761200446508E-3"/>
          <c:y val="0.13557256865639269"/>
          <c:w val="0.96625978755983954"/>
          <c:h val="0.86442747777826245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6105</c:v>
                </c:pt>
                <c:pt idx="1">
                  <c:v>5468</c:v>
                </c:pt>
                <c:pt idx="2">
                  <c:v>5960</c:v>
                </c:pt>
                <c:pt idx="3">
                  <c:v>5229</c:v>
                </c:pt>
                <c:pt idx="4">
                  <c:v>5789</c:v>
                </c:pt>
              </c:numCache>
            </c:numRef>
          </c:val>
        </c:ser>
        <c:marker val="1"/>
        <c:axId val="66274432"/>
        <c:axId val="66276736"/>
      </c:lineChart>
      <c:catAx>
        <c:axId val="66274432"/>
        <c:scaling>
          <c:orientation val="minMax"/>
        </c:scaling>
        <c:delete val="1"/>
        <c:axPos val="b"/>
        <c:numFmt formatCode="General" sourceLinked="1"/>
        <c:tickLblPos val="none"/>
        <c:crossAx val="66276736"/>
        <c:crosses val="autoZero"/>
        <c:auto val="1"/>
        <c:lblAlgn val="ctr"/>
        <c:lblOffset val="100"/>
      </c:catAx>
      <c:valAx>
        <c:axId val="66276736"/>
        <c:scaling>
          <c:orientation val="minMax"/>
        </c:scaling>
        <c:delete val="1"/>
        <c:axPos val="l"/>
        <c:numFmt formatCode="General" sourceLinked="1"/>
        <c:tickLblPos val="none"/>
        <c:crossAx val="66274432"/>
        <c:crosses val="autoZero"/>
        <c:crossBetween val="between"/>
      </c:valAx>
      <c:spPr>
        <a:noFill/>
        <a:ln w="25400">
          <a:noFill/>
        </a:ln>
      </c:spPr>
    </c:plotArea>
    <c:plotVisOnly val="1"/>
  </c:chart>
  <c:spPr>
    <a:gradFill rotWithShape="1">
      <a:gsLst>
        <a:gs pos="0">
          <a:schemeClr val="accent5">
            <a:tint val="50000"/>
            <a:satMod val="300000"/>
          </a:schemeClr>
        </a:gs>
        <a:gs pos="35000">
          <a:schemeClr val="accent5">
            <a:tint val="37000"/>
            <a:satMod val="300000"/>
          </a:schemeClr>
        </a:gs>
        <a:gs pos="100000">
          <a:schemeClr val="accent5">
            <a:tint val="15000"/>
            <a:satMod val="350000"/>
          </a:schemeClr>
        </a:gs>
      </a:gsLst>
      <a:lin ang="16200000" scaled="1"/>
    </a:gradFill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2.6859155567077043E-3"/>
          <c:y val="0"/>
          <c:w val="0.99731408444329228"/>
          <c:h val="0.8881967044312145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9933"/>
            </a:solidFill>
          </c:spPr>
          <c:dLbls>
            <c:dLbl>
              <c:idx val="0"/>
              <c:layout>
                <c:manualLayout>
                  <c:x val="4.5725372077999545E-2"/>
                  <c:y val="-3.4294029058499674E-2"/>
                </c:manualLayout>
              </c:layout>
              <c:showVal val="1"/>
            </c:dLbl>
            <c:dLbl>
              <c:idx val="1"/>
              <c:layout>
                <c:manualLayout>
                  <c:x val="3.9193176066856801E-2"/>
                  <c:y val="-1.4697441025071274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248</c:v>
                </c:pt>
                <c:pt idx="1">
                  <c:v>276</c:v>
                </c:pt>
              </c:numCache>
            </c:numRef>
          </c:val>
        </c:ser>
        <c:shape val="cylinder"/>
        <c:axId val="107711872"/>
        <c:axId val="107959424"/>
        <c:axId val="0"/>
      </c:bar3DChart>
      <c:catAx>
        <c:axId val="107711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7959424"/>
        <c:crosses val="autoZero"/>
        <c:auto val="1"/>
        <c:lblAlgn val="ctr"/>
        <c:lblOffset val="100"/>
      </c:catAx>
      <c:valAx>
        <c:axId val="10795942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077118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dLbl>
              <c:idx val="0"/>
              <c:layout>
                <c:manualLayout>
                  <c:x val="5.8789764100285434E-3"/>
                  <c:y val="-1.8565188663247988E-2"/>
                </c:manualLayout>
              </c:layout>
              <c:showVal val="1"/>
            </c:dLbl>
            <c:dLbl>
              <c:idx val="1"/>
              <c:layout>
                <c:manualLayout>
                  <c:x val="1.1757952820057031E-2"/>
                  <c:y val="-1.856518866324798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accent6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7356</c:v>
                </c:pt>
                <c:pt idx="1">
                  <c:v>7651</c:v>
                </c:pt>
              </c:numCache>
            </c:numRef>
          </c:val>
        </c:ser>
        <c:shape val="cylinder"/>
        <c:axId val="108000000"/>
        <c:axId val="108001536"/>
        <c:axId val="0"/>
      </c:bar3DChart>
      <c:catAx>
        <c:axId val="1080000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001536"/>
        <c:crosses val="autoZero"/>
        <c:auto val="1"/>
        <c:lblAlgn val="ctr"/>
        <c:lblOffset val="100"/>
      </c:catAx>
      <c:valAx>
        <c:axId val="10800153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080000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dk1" tx1="lt1" bg2="dk2" tx2="lt2" accent1="accent1" accent2="accent2" accent3="accent3" accent4="accent4" accent5="accent5" accent6="accent6" hlink="hlink" folHlink="folHlink"/>
  <c:chart>
    <c:view3D>
      <c:rAngAx val="1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6.3347247815376831E-2"/>
          <c:y val="4.6003279728178373E-2"/>
          <c:w val="0.93665275218462363"/>
          <c:h val="0.92615519571899418"/>
        </c:manualLayout>
      </c:layout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rgbClr val="C0504D">
                    <a:tint val="98000"/>
                    <a:shade val="25000"/>
                    <a:satMod val="250000"/>
                  </a:srgbClr>
                </a:gs>
                <a:gs pos="68000">
                  <a:srgbClr val="C0504D">
                    <a:tint val="86000"/>
                    <a:satMod val="115000"/>
                  </a:srgbClr>
                </a:gs>
                <a:gs pos="100000">
                  <a:srgbClr val="C0504D">
                    <a:tint val="50000"/>
                    <a:satMod val="1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C0504D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C0504D">
                  <a:shade val="9000"/>
                  <a:satMod val="105000"/>
                  <a:alpha val="48000"/>
                </a:srgbClr>
              </a:outerShdw>
            </a:effectLst>
          </c:spPr>
          <c:cat>
            <c:strRef>
              <c:f>Лист2!$A$1:$A$5</c:f>
              <c:strCache>
                <c:ptCount val="5"/>
                <c:pt idx="0">
                  <c:v>НС тугоухость</c:v>
                </c:pt>
                <c:pt idx="1">
                  <c:v>Вибр. болезнь</c:v>
                </c:pt>
                <c:pt idx="2">
                  <c:v>П-кр. Радикулопатии</c:v>
                </c:pt>
                <c:pt idx="3">
                  <c:v>Хр. проф. бронхит</c:v>
                </c:pt>
                <c:pt idx="4">
                  <c:v>Пневмокониоз</c:v>
                </c:pt>
              </c:strCache>
            </c:strRef>
          </c:cat>
          <c:val>
            <c:numRef>
              <c:f>Лист2!$B$1:$B$5</c:f>
              <c:numCache>
                <c:formatCode>General</c:formatCode>
                <c:ptCount val="5"/>
                <c:pt idx="0">
                  <c:v>37.1</c:v>
                </c:pt>
                <c:pt idx="1">
                  <c:v>24.9</c:v>
                </c:pt>
                <c:pt idx="2">
                  <c:v>16.100000000000001</c:v>
                </c:pt>
                <c:pt idx="3">
                  <c:v>13.1</c:v>
                </c:pt>
                <c:pt idx="4">
                  <c:v>4.0999999999999996</c:v>
                </c:pt>
              </c:numCache>
            </c:numRef>
          </c:val>
        </c:ser>
        <c:shape val="box"/>
        <c:axId val="67508864"/>
        <c:axId val="67514752"/>
        <c:axId val="0"/>
      </c:bar3DChart>
      <c:catAx>
        <c:axId val="67508864"/>
        <c:scaling>
          <c:orientation val="minMax"/>
        </c:scaling>
        <c:delete val="1"/>
        <c:axPos val="b"/>
        <c:tickLblPos val="none"/>
        <c:crossAx val="67514752"/>
        <c:crosses val="autoZero"/>
        <c:auto val="1"/>
        <c:lblAlgn val="ctr"/>
        <c:lblOffset val="100"/>
      </c:catAx>
      <c:valAx>
        <c:axId val="67514752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rgbClr val="23538D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67508864"/>
        <c:crosses val="autoZero"/>
        <c:crossBetween val="between"/>
      </c:valAx>
      <c:spPr>
        <a:gradFill rotWithShape="1">
          <a:gsLst>
            <a:gs pos="0">
              <a:srgbClr val="4BACC6">
                <a:tint val="70000"/>
                <a:satMod val="130000"/>
              </a:srgbClr>
            </a:gs>
            <a:gs pos="43000">
              <a:srgbClr val="4BACC6">
                <a:tint val="44000"/>
                <a:satMod val="165000"/>
              </a:srgbClr>
            </a:gs>
            <a:gs pos="93000">
              <a:srgbClr val="4BACC6">
                <a:tint val="15000"/>
                <a:satMod val="165000"/>
              </a:srgbClr>
            </a:gs>
            <a:gs pos="100000">
              <a:srgbClr val="4BACC6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070C0"/>
          </a:solidFill>
          <a:prstDash val="solid"/>
        </a:ln>
        <a:effectLst>
          <a:outerShdw blurRad="57150" dist="38100" dir="5400000" algn="ctr" rotWithShape="0">
            <a:srgbClr val="4BACC6">
              <a:shade val="9000"/>
              <a:satMod val="105000"/>
              <a:alpha val="48000"/>
            </a:srgbClr>
          </a:outerShdw>
        </a:effectLst>
      </c:spPr>
    </c:plotArea>
    <c:plotVisOnly val="1"/>
    <c:dispBlanksAs val="gap"/>
  </c:chart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"/>
          <c:y val="4.9957168501745419E-2"/>
          <c:w val="1"/>
          <c:h val="0.93848600155538253"/>
        </c:manualLayout>
      </c:layout>
      <c:lineChart>
        <c:grouping val="stacked"/>
        <c:ser>
          <c:idx val="1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6 мес. 2014 г.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3931</c:v>
                </c:pt>
                <c:pt idx="1">
                  <c:v>3200</c:v>
                </c:pt>
                <c:pt idx="2">
                  <c:v>3244</c:v>
                </c:pt>
                <c:pt idx="3">
                  <c:v>3220</c:v>
                </c:pt>
                <c:pt idx="4">
                  <c:v>2999</c:v>
                </c:pt>
                <c:pt idx="5">
                  <c:v>2630</c:v>
                </c:pt>
                <c:pt idx="6">
                  <c:v>855</c:v>
                </c:pt>
              </c:numCache>
            </c:numRef>
          </c:val>
        </c:ser>
        <c:marker val="1"/>
        <c:axId val="85620224"/>
        <c:axId val="85621760"/>
      </c:lineChart>
      <c:catAx>
        <c:axId val="85620224"/>
        <c:scaling>
          <c:orientation val="minMax"/>
        </c:scaling>
        <c:delete val="1"/>
        <c:axPos val="b"/>
        <c:numFmt formatCode="General" sourceLinked="1"/>
        <c:tickLblPos val="none"/>
        <c:crossAx val="85621760"/>
        <c:crosses val="autoZero"/>
        <c:auto val="1"/>
        <c:lblAlgn val="ctr"/>
        <c:lblOffset val="100"/>
      </c:catAx>
      <c:valAx>
        <c:axId val="85621760"/>
        <c:scaling>
          <c:orientation val="minMax"/>
        </c:scaling>
        <c:delete val="1"/>
        <c:axPos val="l"/>
        <c:numFmt formatCode="General" sourceLinked="1"/>
        <c:tickLblPos val="none"/>
        <c:crossAx val="85620224"/>
        <c:crosses val="autoZero"/>
        <c:crossBetween val="between"/>
      </c:valAx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1.7866367174777353E-2"/>
          <c:y val="0"/>
          <c:w val="0.40989113515463632"/>
          <c:h val="0.9076160849852585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Лист1!$A$2:$A$12</c:f>
              <c:strCache>
                <c:ptCount val="11"/>
                <c:pt idx="0">
                  <c:v>строительство - 646 чел.</c:v>
                </c:pt>
                <c:pt idx="1">
                  <c:v>обрабатывающие производства - 472 чел.</c:v>
                </c:pt>
                <c:pt idx="2">
                  <c:v>сельское хозяйство - 316 чел.</c:v>
                </c:pt>
                <c:pt idx="3">
                  <c:v>транспорт и связь - 307 чел.</c:v>
                </c:pt>
                <c:pt idx="4">
                  <c:v>добыча полезных ископемых - 207 чел.</c:v>
                </c:pt>
                <c:pt idx="5">
                  <c:v>производство и распределение электроэнергии -147 чел.</c:v>
                </c:pt>
                <c:pt idx="6">
                  <c:v>оптовая и розничная торговля; ремонт трансп. средств, бытовых изделий и др. - 145 чел.</c:v>
                </c:pt>
                <c:pt idx="7">
                  <c:v>государственное управление и военная безопасность -109 чел.</c:v>
                </c:pt>
                <c:pt idx="8">
                  <c:v>предоставление социальных, коммунальных и др.услуг - 73 чел.</c:v>
                </c:pt>
                <c:pt idx="9">
                  <c:v>образование - 42 чел.</c:v>
                </c:pt>
                <c:pt idx="10">
                  <c:v>финансовая деятельность - 20 чел.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25</c:v>
                </c:pt>
                <c:pt idx="1">
                  <c:v>17</c:v>
                </c:pt>
                <c:pt idx="2">
                  <c:v>11</c:v>
                </c:pt>
                <c:pt idx="3">
                  <c:v>10.9</c:v>
                </c:pt>
                <c:pt idx="4">
                  <c:v>7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4.5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 b="1">
                <a:latin typeface="Antique Olive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="1">
                <a:latin typeface="Antique Olive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="1">
                <a:latin typeface="Antique Olive" pitchFamily="34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="1">
                <a:latin typeface="Antique Olive" pitchFamily="34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="1">
                <a:latin typeface="Antique Olive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41303524145465331"/>
          <c:y val="9.2282774680808757E-4"/>
          <c:w val="0.57640711829807523"/>
          <c:h val="0.99907729890477281"/>
        </c:manualLayout>
      </c:layout>
      <c:txPr>
        <a:bodyPr/>
        <a:lstStyle/>
        <a:p>
          <a:pPr>
            <a:defRPr sz="1200">
              <a:latin typeface="Antique Olive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9.1881325355384083E-2"/>
          <c:y val="4.9960875984251973E-2"/>
          <c:w val="0.64550600615526155"/>
          <c:h val="0.7946570004766494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тяжелые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9.2825943316240268E-3"/>
                  <c:y val="-1.7067996029115046E-2"/>
                </c:manualLayout>
              </c:layout>
              <c:showVal val="1"/>
            </c:dLbl>
            <c:dLbl>
              <c:idx val="1"/>
              <c:layout>
                <c:manualLayout>
                  <c:x val="1.3923891497436024E-2"/>
                  <c:y val="-1.9912662033967587E-2"/>
                </c:manualLayout>
              </c:layout>
              <c:showVal val="1"/>
            </c:dLbl>
            <c:dLbl>
              <c:idx val="2"/>
              <c:layout>
                <c:manualLayout>
                  <c:x val="9.2825943316240268E-3"/>
                  <c:y val="-8.5339980145574968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0" baseline="0">
                    <a:latin typeface="+mn-lt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6 мес. 2012 года</c:v>
                </c:pt>
                <c:pt idx="1">
                  <c:v>6 мес. 2013 года</c:v>
                </c:pt>
                <c:pt idx="2">
                  <c:v>6 мес. 2014 года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2927</c:v>
                </c:pt>
                <c:pt idx="1">
                  <c:v>2576</c:v>
                </c:pt>
                <c:pt idx="2">
                  <c:v>2161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групповые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Lbls>
            <c:dLbl>
              <c:idx val="0"/>
              <c:layout>
                <c:manualLayout>
                  <c:x val="6.1883962210826596E-3"/>
                  <c:y val="-1.7067996029115046E-2"/>
                </c:manualLayout>
              </c:layout>
              <c:showVal val="1"/>
            </c:dLbl>
            <c:dLbl>
              <c:idx val="1"/>
              <c:layout>
                <c:manualLayout>
                  <c:x val="9.2825943316240268E-3"/>
                  <c:y val="-1.4223330024262541E-2"/>
                </c:manualLayout>
              </c:layout>
              <c:showVal val="1"/>
            </c:dLbl>
            <c:dLbl>
              <c:idx val="2"/>
              <c:layout>
                <c:manualLayout>
                  <c:x val="4.641297165812009E-3"/>
                  <c:y val="-1.137866401941004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6 мес. 2012 года</c:v>
                </c:pt>
                <c:pt idx="1">
                  <c:v>6 мес. 2013 года</c:v>
                </c:pt>
                <c:pt idx="2">
                  <c:v>6 мес. 2014 года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404</c:v>
                </c:pt>
                <c:pt idx="1">
                  <c:v>278</c:v>
                </c:pt>
                <c:pt idx="2">
                  <c:v>222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 смертельным исходом</c:v>
                </c:pt>
              </c:strCache>
            </c:strRef>
          </c:tx>
          <c:spPr>
            <a:solidFill>
              <a:srgbClr val="CC0066"/>
            </a:solidFill>
          </c:spPr>
          <c:dLbls>
            <c:dLbl>
              <c:idx val="0"/>
              <c:layout>
                <c:manualLayout>
                  <c:x val="9.2825943316240268E-3"/>
                  <c:y val="-8.5339980145575211E-3"/>
                </c:manualLayout>
              </c:layout>
              <c:showVal val="1"/>
            </c:dLbl>
            <c:dLbl>
              <c:idx val="1"/>
              <c:layout>
                <c:manualLayout>
                  <c:x val="1.5470990552706619E-3"/>
                  <c:y val="-1.7067996029115046E-2"/>
                </c:manualLayout>
              </c:layout>
              <c:showVal val="1"/>
            </c:dLbl>
            <c:dLbl>
              <c:idx val="2"/>
              <c:layout>
                <c:manualLayout>
                  <c:x val="4.641297165812009E-3"/>
                  <c:y val="-8.5339980145575211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6 мес. 2012 года</c:v>
                </c:pt>
                <c:pt idx="1">
                  <c:v>6 мес. 2013 года</c:v>
                </c:pt>
                <c:pt idx="2">
                  <c:v>6 мес. 2014 года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1038</c:v>
                </c:pt>
                <c:pt idx="1">
                  <c:v>870</c:v>
                </c:pt>
                <c:pt idx="2">
                  <c:v>697</c:v>
                </c:pt>
              </c:numCache>
            </c:numRef>
          </c:val>
        </c:ser>
        <c:shape val="cylinder"/>
        <c:axId val="90950272"/>
        <c:axId val="96678272"/>
        <c:axId val="0"/>
      </c:bar3DChart>
      <c:catAx>
        <c:axId val="909502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i="1">
                <a:latin typeface="+mn-lt"/>
                <a:cs typeface="Times New Roman" pitchFamily="18" charset="0"/>
              </a:defRPr>
            </a:pPr>
            <a:endParaRPr lang="ru-RU"/>
          </a:p>
        </c:txPr>
        <c:crossAx val="96678272"/>
        <c:crosses val="autoZero"/>
        <c:auto val="1"/>
        <c:lblAlgn val="ctr"/>
        <c:lblOffset val="100"/>
      </c:catAx>
      <c:valAx>
        <c:axId val="966782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0" i="1">
                <a:latin typeface="+mn-lt"/>
                <a:cs typeface="Times New Roman" pitchFamily="18" charset="0"/>
              </a:defRPr>
            </a:pPr>
            <a:endParaRPr lang="ru-RU"/>
          </a:p>
        </c:txPr>
        <c:crossAx val="909502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+mn-lt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+mn-lt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latin typeface="+mn-lt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2740918650364383"/>
          <c:y val="0.21102673179682602"/>
          <c:w val="0.27104367202042778"/>
          <c:h val="0.3735349409448831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5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6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7"/>
            <c:spPr>
              <a:solidFill>
                <a:srgbClr val="FF0066"/>
              </a:solidFill>
            </c:spPr>
          </c:dPt>
          <c:dLbls>
            <c:dLbl>
              <c:idx val="0"/>
              <c:layout>
                <c:manualLayout>
                  <c:x val="-1.923443691441692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rgbClr val="008000"/>
                        </a:solidFill>
                      </a:rPr>
                      <a:t>4</a:t>
                    </a:r>
                    <a:r>
                      <a:rPr lang="en-US" dirty="0" smtClean="0">
                        <a:solidFill>
                          <a:srgbClr val="008000"/>
                        </a:solidFill>
                      </a:rPr>
                      <a:t>83</a:t>
                    </a:r>
                    <a:endParaRPr lang="ru-RU" dirty="0" smtClean="0">
                      <a:solidFill>
                        <a:srgbClr val="008000"/>
                      </a:solidFill>
                    </a:endParaRPr>
                  </a:p>
                  <a:p>
                    <a:r>
                      <a:rPr lang="ru-RU" dirty="0" smtClean="0">
                        <a:solidFill>
                          <a:srgbClr val="008000"/>
                        </a:solidFill>
                      </a:rPr>
                      <a:t>(24,7 %)</a:t>
                    </a:r>
                    <a:endParaRPr lang="en-US" dirty="0">
                      <a:solidFill>
                        <a:srgbClr val="008000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1.5336258934192497E-3"/>
                  <c:y val="-1.798432652782169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4</a:t>
                    </a:r>
                    <a:r>
                      <a:rPr lang="en-US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32</a:t>
                    </a:r>
                    <a:endParaRPr lang="ru-RU" dirty="0" smtClean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  <a:p>
                    <a:r>
                      <a:rPr lang="ru-RU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(22,1 %)</a:t>
                    </a:r>
                    <a:endParaRPr lang="en-US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6.1345840800297547E-3"/>
                  <c:y val="-1.494655019498777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accent3">
                            <a:lumMod val="50000"/>
                          </a:schemeClr>
                        </a:solidFill>
                      </a:rPr>
                      <a:t>2</a:t>
                    </a:r>
                    <a:r>
                      <a:rPr lang="en-US" dirty="0" smtClean="0">
                        <a:solidFill>
                          <a:schemeClr val="accent3">
                            <a:lumMod val="50000"/>
                          </a:schemeClr>
                        </a:solidFill>
                      </a:rPr>
                      <a:t>30</a:t>
                    </a:r>
                    <a:endParaRPr lang="ru-RU" dirty="0" smtClean="0">
                      <a:solidFill>
                        <a:schemeClr val="accent3">
                          <a:lumMod val="50000"/>
                        </a:schemeClr>
                      </a:solidFill>
                    </a:endParaRPr>
                  </a:p>
                  <a:p>
                    <a:r>
                      <a:rPr lang="ru-RU" dirty="0" smtClean="0">
                        <a:solidFill>
                          <a:schemeClr val="accent3">
                            <a:lumMod val="50000"/>
                          </a:schemeClr>
                        </a:solidFill>
                      </a:rPr>
                      <a:t>(11,7 %)</a:t>
                    </a:r>
                    <a:endParaRPr lang="en-US" dirty="0">
                      <a:solidFill>
                        <a:schemeClr val="accent3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1.380281418006696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2</a:t>
                    </a:r>
                    <a:r>
                      <a:rPr lang="en-US" dirty="0" smtClean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82</a:t>
                    </a:r>
                    <a:r>
                      <a:rPr lang="ru-RU" dirty="0" smtClean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 </a:t>
                    </a:r>
                  </a:p>
                  <a:p>
                    <a:r>
                      <a:rPr lang="ru-RU" dirty="0" smtClean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(14,4 %)</a:t>
                    </a:r>
                    <a:endParaRPr lang="en-US" dirty="0">
                      <a:solidFill>
                        <a:schemeClr val="accent4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1</a:t>
                    </a:r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00</a:t>
                    </a:r>
                    <a:endParaRPr lang="ru-RU" dirty="0" smtClean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  <a:p>
                    <a:r>
                      <a:rPr lang="ru-RU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(5,1 %)</a:t>
                    </a:r>
                    <a:endParaRPr lang="en-US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1</a:t>
                    </a:r>
                    <a:r>
                      <a:rPr lang="en-US" dirty="0" smtClean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77</a:t>
                    </a:r>
                    <a:endParaRPr lang="ru-RU" dirty="0" smtClean="0">
                      <a:solidFill>
                        <a:schemeClr val="accent6">
                          <a:lumMod val="50000"/>
                        </a:schemeClr>
                      </a:solidFill>
                    </a:endParaRPr>
                  </a:p>
                  <a:p>
                    <a:r>
                      <a:rPr lang="ru-RU" dirty="0" smtClean="0">
                        <a:solidFill>
                          <a:schemeClr val="accent6">
                            <a:lumMod val="50000"/>
                          </a:schemeClr>
                        </a:solidFill>
                      </a:rPr>
                      <a:t>(9,0 %)</a:t>
                    </a:r>
                    <a:endParaRPr lang="en-US" dirty="0">
                      <a:solidFill>
                        <a:schemeClr val="accent6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1</a:t>
                    </a:r>
                    <a:r>
                      <a:rPr lang="en-US" dirty="0" smtClean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80</a:t>
                    </a:r>
                    <a:endParaRPr lang="ru-RU" dirty="0" smtClean="0">
                      <a:solidFill>
                        <a:schemeClr val="accent5">
                          <a:lumMod val="50000"/>
                        </a:schemeClr>
                      </a:solidFill>
                    </a:endParaRPr>
                  </a:p>
                  <a:p>
                    <a:r>
                      <a:rPr lang="ru-RU" dirty="0" smtClean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(9,2 %)</a:t>
                    </a:r>
                    <a:endParaRPr lang="en-US" dirty="0">
                      <a:solidFill>
                        <a:schemeClr val="accent5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rgbClr val="993366"/>
                        </a:solidFill>
                      </a:rPr>
                      <a:t>7</a:t>
                    </a:r>
                    <a:r>
                      <a:rPr lang="en-US" dirty="0" smtClean="0">
                        <a:solidFill>
                          <a:srgbClr val="993366"/>
                        </a:solidFill>
                      </a:rPr>
                      <a:t>3</a:t>
                    </a:r>
                    <a:endParaRPr lang="ru-RU" dirty="0" smtClean="0">
                      <a:solidFill>
                        <a:srgbClr val="993366"/>
                      </a:solidFill>
                    </a:endParaRPr>
                  </a:p>
                  <a:p>
                    <a:r>
                      <a:rPr lang="ru-RU" dirty="0" smtClean="0">
                        <a:solidFill>
                          <a:srgbClr val="993366"/>
                        </a:solidFill>
                      </a:rPr>
                      <a:t>(3,7 %)</a:t>
                    </a:r>
                    <a:endParaRPr lang="en-US" dirty="0">
                      <a:solidFill>
                        <a:srgbClr val="993366"/>
                      </a:solidFill>
                    </a:endParaRPr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2</a:t>
                    </a:r>
                    <a:r>
                      <a:rPr lang="ru-RU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</a:t>
                    </a:r>
                  </a:p>
                  <a:p>
                    <a:r>
                      <a:rPr lang="ru-RU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(0,1 %)</a:t>
                    </a:r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+mn-lt"/>
                  </a:defRPr>
                </a:pPr>
                <a:endParaRPr lang="ru-RU"/>
              </a:p>
            </c:txPr>
            <c:showVal val="1"/>
          </c:dLbls>
          <c:cat>
            <c:strRef>
              <c:f>'Лист1'!$A$2:$A$10</c:f>
              <c:strCache>
                <c:ptCount val="9"/>
                <c:pt idx="0">
                  <c:v>Центральный ФО</c:v>
                </c:pt>
                <c:pt idx="1">
                  <c:v>Приволжский ФО</c:v>
                </c:pt>
                <c:pt idx="2">
                  <c:v>Уральский ФО</c:v>
                </c:pt>
                <c:pt idx="3">
                  <c:v>Сибирский ФО</c:v>
                </c:pt>
                <c:pt idx="4">
                  <c:v>Дальневосточный ФО</c:v>
                </c:pt>
                <c:pt idx="5">
                  <c:v>Северо-Западный ФО</c:v>
                </c:pt>
                <c:pt idx="6">
                  <c:v>Южный ФО</c:v>
                </c:pt>
                <c:pt idx="7">
                  <c:v>Северо-Кавказский ФО</c:v>
                </c:pt>
                <c:pt idx="8">
                  <c:v>Крымский ФО</c:v>
                </c:pt>
              </c:strCache>
            </c:strRef>
          </c:cat>
          <c:val>
            <c:numRef>
              <c:f>'Лист1'!$B$2:$B$10</c:f>
              <c:numCache>
                <c:formatCode>General</c:formatCode>
                <c:ptCount val="9"/>
                <c:pt idx="0">
                  <c:v>483</c:v>
                </c:pt>
                <c:pt idx="1">
                  <c:v>432</c:v>
                </c:pt>
                <c:pt idx="2">
                  <c:v>230</c:v>
                </c:pt>
                <c:pt idx="3">
                  <c:v>282</c:v>
                </c:pt>
                <c:pt idx="4">
                  <c:v>100</c:v>
                </c:pt>
                <c:pt idx="5">
                  <c:v>177</c:v>
                </c:pt>
                <c:pt idx="6">
                  <c:v>180</c:v>
                </c:pt>
                <c:pt idx="7">
                  <c:v>73</c:v>
                </c:pt>
                <c:pt idx="8">
                  <c:v>2</c:v>
                </c:pt>
              </c:numCache>
            </c:numRef>
          </c:val>
        </c:ser>
        <c:shape val="cylinder"/>
        <c:axId val="101512320"/>
        <c:axId val="101513856"/>
        <c:axId val="0"/>
      </c:bar3DChart>
      <c:catAx>
        <c:axId val="10151232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1513856"/>
        <c:crosses val="autoZero"/>
        <c:auto val="1"/>
        <c:lblAlgn val="ctr"/>
        <c:lblOffset val="100"/>
      </c:catAx>
      <c:valAx>
        <c:axId val="10151385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015123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21846237170229019"/>
          <c:y val="2.6496673216548191E-2"/>
          <c:w val="0.6983462841735536"/>
          <c:h val="0.87738868362555089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2010 год</c:v>
                </c:pt>
                <c:pt idx="1">
                  <c:v>2011 год</c:v>
                </c:pt>
                <c:pt idx="2">
                  <c:v>2012 год</c:v>
                </c:pt>
                <c:pt idx="3">
                  <c:v>2013 год</c:v>
                </c:pt>
                <c:pt idx="4">
                  <c:v>2014 год                                                (8 месяцев)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646</c:v>
                </c:pt>
                <c:pt idx="1">
                  <c:v>700</c:v>
                </c:pt>
                <c:pt idx="2">
                  <c:v>221</c:v>
                </c:pt>
                <c:pt idx="3">
                  <c:v>199</c:v>
                </c:pt>
                <c:pt idx="4">
                  <c:v>191</c:v>
                </c:pt>
              </c:numCache>
            </c:numRef>
          </c:val>
        </c:ser>
        <c:shape val="cone"/>
        <c:axId val="89251200"/>
        <c:axId val="89257088"/>
        <c:axId val="0"/>
      </c:bar3DChart>
      <c:catAx>
        <c:axId val="89251200"/>
        <c:scaling>
          <c:orientation val="minMax"/>
        </c:scaling>
        <c:axPos val="l"/>
        <c:tickLblPos val="nextTo"/>
        <c:crossAx val="89257088"/>
        <c:crosses val="autoZero"/>
        <c:auto val="1"/>
        <c:lblAlgn val="ctr"/>
        <c:lblOffset val="100"/>
      </c:catAx>
      <c:valAx>
        <c:axId val="89257088"/>
        <c:scaling>
          <c:orientation val="minMax"/>
        </c:scaling>
        <c:axPos val="b"/>
        <c:majorGridlines/>
        <c:numFmt formatCode="General" sourceLinked="1"/>
        <c:tickLblPos val="nextTo"/>
        <c:crossAx val="89251200"/>
        <c:crosses val="autoZero"/>
        <c:crossBetween val="between"/>
      </c:valAx>
    </c:plotArea>
    <c:plotVisOnly val="1"/>
  </c:chart>
  <c:spPr>
    <a:solidFill>
      <a:srgbClr val="1F497D">
        <a:lumMod val="20000"/>
        <a:lumOff val="80000"/>
      </a:srgb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view3D>
      <c:rotY val="50"/>
      <c:rAngAx val="1"/>
    </c:view3D>
    <c:sideWall>
      <c:spPr>
        <a:gradFill>
          <a:gsLst>
            <a:gs pos="100000">
              <a:srgbClr val="4BACC6">
                <a:lumMod val="20000"/>
                <a:lumOff val="80000"/>
                <a:alpha val="80000"/>
              </a:srgbClr>
            </a:gs>
            <a:gs pos="39999">
              <a:srgbClr val="4BACC6">
                <a:lumMod val="40000"/>
                <a:lumOff val="60000"/>
              </a:srgbClr>
            </a:gs>
            <a:gs pos="70000">
              <a:srgbClr val="4BACC6">
                <a:lumMod val="60000"/>
                <a:lumOff val="40000"/>
              </a:srgbClr>
            </a:gs>
            <a:gs pos="5000">
              <a:srgbClr val="4BACC6">
                <a:lumMod val="75000"/>
                <a:alpha val="1000"/>
              </a:srgbClr>
            </a:gs>
          </a:gsLst>
          <a:lin ang="16200000" scaled="1"/>
        </a:gradFill>
      </c:spPr>
    </c:sideWall>
    <c:backWall>
      <c:spPr>
        <a:gradFill>
          <a:gsLst>
            <a:gs pos="100000">
              <a:srgbClr val="4BACC6">
                <a:lumMod val="20000"/>
                <a:lumOff val="80000"/>
                <a:alpha val="80000"/>
              </a:srgbClr>
            </a:gs>
            <a:gs pos="39999">
              <a:srgbClr val="4BACC6">
                <a:lumMod val="40000"/>
                <a:lumOff val="60000"/>
              </a:srgbClr>
            </a:gs>
            <a:gs pos="70000">
              <a:srgbClr val="4BACC6">
                <a:lumMod val="60000"/>
                <a:lumOff val="40000"/>
              </a:srgbClr>
            </a:gs>
            <a:gs pos="5000">
              <a:srgbClr val="4BACC6">
                <a:lumMod val="75000"/>
                <a:alpha val="1000"/>
              </a:srgbClr>
            </a:gs>
          </a:gsLst>
          <a:lin ang="16200000" scaled="1"/>
        </a:gra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Проведено проверок по обучению и инструктированию работников по охране труда</c:v>
                </c:pt>
              </c:strCache>
            </c:strRef>
          </c:tx>
          <c:spPr>
            <a:gradFill flip="none" rotWithShape="1">
              <a:gsLst>
                <a:gs pos="16000">
                  <a:srgbClr val="000082">
                    <a:alpha val="96000"/>
                  </a:srgbClr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path path="rect">
                <a:fillToRect l="100000" t="100000"/>
              </a:path>
              <a:tileRect r="-100000" b="-100000"/>
            </a:gradFill>
            <a:ln>
              <a:solidFill>
                <a:srgbClr val="2BAF21"/>
              </a:solidFill>
            </a:ln>
          </c:spPr>
          <c:dLbls>
            <c:dLbl>
              <c:idx val="0"/>
              <c:layout>
                <c:manualLayout>
                  <c:x val="-1.3008130081300823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6.5040650406504074E-3"/>
                  <c:y val="-3.9682539682539802E-3"/>
                </c:manualLayout>
              </c:layout>
              <c:showVal val="1"/>
            </c:dLbl>
            <c:dLbl>
              <c:idx val="2"/>
              <c:layout>
                <c:manualLayout>
                  <c:x val="-4.3360433604336755E-3"/>
                  <c:y val="3.9682539682539802E-3"/>
                </c:manualLayout>
              </c:layout>
              <c:showVal val="1"/>
            </c:dLbl>
            <c:dLbl>
              <c:idx val="3"/>
              <c:layout>
                <c:manualLayout>
                  <c:x val="-6.5040650406504074E-3"/>
                  <c:y val="7.936195475565698E-3"/>
                </c:manualLayout>
              </c:layout>
              <c:showVal val="1"/>
            </c:dLbl>
            <c:dLbl>
              <c:idx val="4"/>
              <c:layout>
                <c:manualLayout>
                  <c:x val="-6.5040650406504074E-3"/>
                  <c:y val="3.9682539682539802E-3"/>
                </c:manualLayout>
              </c:layout>
              <c:showVal val="1"/>
            </c:dLbl>
            <c:dLbl>
              <c:idx val="5"/>
              <c:layout>
                <c:manualLayout>
                  <c:x val="-8.6720867208673388E-3"/>
                  <c:y val="1.1904761904761921E-2"/>
                </c:manualLayout>
              </c:layout>
              <c:showVal val="1"/>
            </c:dLbl>
            <c:dLbl>
              <c:idx val="6"/>
              <c:layout>
                <c:manualLayout>
                  <c:x val="-4.3360433604336755E-3"/>
                  <c:y val="7.9365079365079413E-3"/>
                </c:manualLayout>
              </c:layout>
              <c:showVal val="1"/>
            </c:dLbl>
            <c:dLbl>
              <c:idx val="7"/>
              <c:layout>
                <c:manualLayout>
                  <c:x val="-1.0840108401084103E-2"/>
                  <c:y val="3.9682539682539802E-3"/>
                </c:manualLayout>
              </c:layout>
              <c:showVal val="1"/>
            </c:dLbl>
            <c:dLbl>
              <c:idx val="8"/>
              <c:layout>
                <c:manualLayout>
                  <c:x val="-8.6720867208673388E-3"/>
                  <c:y val="3.9682539682539802E-3"/>
                </c:manualLayout>
              </c:layout>
              <c:showVal val="1"/>
            </c:dLbl>
            <c:dLbl>
              <c:idx val="9"/>
              <c:layout>
                <c:manualLayout>
                  <c:x val="-1.3008130081300823E-2"/>
                  <c:y val="3.9682539682539802E-3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+mn-lt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9.2000000000000011</c:v>
                </c:pt>
                <c:pt idx="1">
                  <c:v>9.6</c:v>
                </c:pt>
                <c:pt idx="2">
                  <c:v>17.600000000000001</c:v>
                </c:pt>
                <c:pt idx="3">
                  <c:v>22.9</c:v>
                </c:pt>
                <c:pt idx="4">
                  <c:v>22.8</c:v>
                </c:pt>
                <c:pt idx="5">
                  <c:v>17</c:v>
                </c:pt>
                <c:pt idx="6">
                  <c:v>14.6</c:v>
                </c:pt>
                <c:pt idx="7">
                  <c:v>30.5</c:v>
                </c:pt>
                <c:pt idx="8">
                  <c:v>28.4</c:v>
                </c:pt>
                <c:pt idx="9">
                  <c:v>26.5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Выявлено нарушений по обучению и инструктированию работников по охране труда</c:v>
                </c:pt>
              </c:strCache>
            </c:strRef>
          </c:tx>
          <c:spPr>
            <a:gradFill>
              <a:gsLst>
                <a:gs pos="0">
                  <a:srgbClr val="F60000">
                    <a:alpha val="11000"/>
                  </a:srgbClr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path path="shape">
                <a:fillToRect l="50000" t="50000" r="50000" b="50000"/>
              </a:path>
            </a:gradFill>
          </c:spPr>
          <c:dLbls>
            <c:dLbl>
              <c:idx val="0"/>
              <c:layout>
                <c:manualLayout>
                  <c:x val="1.0840108401084163E-2"/>
                  <c:y val="-1.5873015873015879E-2"/>
                </c:manualLayout>
              </c:layout>
              <c:showVal val="1"/>
            </c:dLbl>
            <c:dLbl>
              <c:idx val="1"/>
              <c:layout>
                <c:manualLayout>
                  <c:x val="6.5040650406504074E-3"/>
                  <c:y val="7.9365079365079413E-3"/>
                </c:manualLayout>
              </c:layout>
              <c:showVal val="1"/>
            </c:dLbl>
            <c:dLbl>
              <c:idx val="2"/>
              <c:layout>
                <c:manualLayout>
                  <c:x val="8.6720867208673388E-3"/>
                  <c:y val="7.9365079365079413E-3"/>
                </c:manualLayout>
              </c:layout>
              <c:showVal val="1"/>
            </c:dLbl>
            <c:dLbl>
              <c:idx val="3"/>
              <c:layout>
                <c:manualLayout>
                  <c:x val="1.0840108401084103E-2"/>
                  <c:y val="9.0938102914431945E-18"/>
                </c:manualLayout>
              </c:layout>
              <c:showVal val="1"/>
            </c:dLbl>
            <c:dLbl>
              <c:idx val="4"/>
              <c:layout>
                <c:manualLayout>
                  <c:x val="6.5040650406504074E-3"/>
                  <c:y val="9.0938102914431945E-18"/>
                </c:manualLayout>
              </c:layout>
              <c:showVal val="1"/>
            </c:dLbl>
            <c:dLbl>
              <c:idx val="5"/>
              <c:layout>
                <c:manualLayout>
                  <c:x val="1.3008130081300823E-2"/>
                  <c:y val="-7.9365079365079413E-3"/>
                </c:manualLayout>
              </c:layout>
              <c:showVal val="1"/>
            </c:dLbl>
            <c:dLbl>
              <c:idx val="6"/>
              <c:layout>
                <c:manualLayout>
                  <c:x val="6.5040650406504074E-3"/>
                  <c:y val="3.9682539682539802E-3"/>
                </c:manualLayout>
              </c:layout>
              <c:showVal val="1"/>
            </c:dLbl>
            <c:dLbl>
              <c:idx val="7"/>
              <c:layout>
                <c:manualLayout>
                  <c:x val="6.5040650406504074E-3"/>
                  <c:y val="1.1904761904761921E-2"/>
                </c:manualLayout>
              </c:layout>
              <c:showVal val="1"/>
            </c:dLbl>
            <c:dLbl>
              <c:idx val="8"/>
              <c:layout>
                <c:manualLayout>
                  <c:x val="1.5176151761518156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b="1" i="0">
                    <a:latin typeface="+mn-lt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245.5</c:v>
                </c:pt>
                <c:pt idx="1">
                  <c:v>242.4</c:v>
                </c:pt>
                <c:pt idx="2">
                  <c:v>279.60000000000002</c:v>
                </c:pt>
                <c:pt idx="3">
                  <c:v>307.89999999999969</c:v>
                </c:pt>
                <c:pt idx="4">
                  <c:v>311.7</c:v>
                </c:pt>
                <c:pt idx="5">
                  <c:v>246.8</c:v>
                </c:pt>
                <c:pt idx="6">
                  <c:v>185.5</c:v>
                </c:pt>
                <c:pt idx="7">
                  <c:v>181.9</c:v>
                </c:pt>
                <c:pt idx="8">
                  <c:v>150.80000000000001</c:v>
                </c:pt>
                <c:pt idx="9">
                  <c:v>143.69999999999999</c:v>
                </c:pt>
              </c:numCache>
            </c:numRef>
          </c:val>
        </c:ser>
        <c:shape val="box"/>
        <c:axId val="101706368"/>
        <c:axId val="107049344"/>
        <c:axId val="0"/>
      </c:bar3DChart>
      <c:catAx>
        <c:axId val="1017063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+mn-lt"/>
                <a:cs typeface="Times New Roman" pitchFamily="18" charset="0"/>
              </a:defRPr>
            </a:pPr>
            <a:endParaRPr lang="ru-RU"/>
          </a:p>
        </c:txPr>
        <c:crossAx val="107049344"/>
        <c:crosses val="autoZero"/>
        <c:auto val="1"/>
        <c:lblAlgn val="ctr"/>
        <c:lblOffset val="100"/>
      </c:catAx>
      <c:valAx>
        <c:axId val="1070493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+mn-lt"/>
                <a:cs typeface="Times New Roman" pitchFamily="18" charset="0"/>
              </a:defRPr>
            </a:pPr>
            <a:endParaRPr lang="ru-RU"/>
          </a:p>
        </c:txPr>
        <c:crossAx val="101706368"/>
        <c:crosses val="autoZero"/>
        <c:crossBetween val="between"/>
      </c:valAx>
    </c:plotArea>
    <c:legend>
      <c:legendPos val="b"/>
    </c:legend>
    <c:plotVisOnly val="1"/>
    <c:dispBlanksAs val="gap"/>
  </c:chart>
  <c:spPr>
    <a:ln>
      <a:noFill/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1334289006202369"/>
          <c:y val="0.13433587598425187"/>
          <c:w val="0.74336184868348065"/>
          <c:h val="0.6817527066929134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6 мес. 2013 г.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1.8729482368232461E-2"/>
                  <c:y val="-3.124999999999996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групповые</c:v>
                </c:pt>
                <c:pt idx="1">
                  <c:v>тяжелые</c:v>
                </c:pt>
                <c:pt idx="2">
                  <c:v>со смертельным исходом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146</c:v>
                </c:pt>
                <c:pt idx="2">
                  <c:v>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6 мес. 2014 г.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Lbl>
              <c:idx val="0"/>
              <c:layout>
                <c:manualLayout>
                  <c:x val="1.2486321578821626E-2"/>
                  <c:y val="-1.874999999999999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групповые</c:v>
                </c:pt>
                <c:pt idx="1">
                  <c:v>тяжелые</c:v>
                </c:pt>
                <c:pt idx="2">
                  <c:v>со смертельным исходом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133</c:v>
                </c:pt>
                <c:pt idx="2">
                  <c:v>30</c:v>
                </c:pt>
              </c:numCache>
            </c:numRef>
          </c:val>
        </c:ser>
        <c:shape val="cone"/>
        <c:axId val="107289984"/>
        <c:axId val="107324544"/>
        <c:axId val="107030720"/>
      </c:bar3DChart>
      <c:catAx>
        <c:axId val="107289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7324544"/>
        <c:crosses val="autoZero"/>
        <c:auto val="1"/>
        <c:lblAlgn val="ctr"/>
        <c:lblOffset val="100"/>
      </c:catAx>
      <c:valAx>
        <c:axId val="1073245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7289984"/>
        <c:crosses val="autoZero"/>
        <c:crossBetween val="between"/>
      </c:valAx>
      <c:serAx>
        <c:axId val="107030720"/>
        <c:scaling>
          <c:orientation val="minMax"/>
        </c:scaling>
        <c:delete val="1"/>
        <c:axPos val="b"/>
        <c:tickLblPos val="none"/>
        <c:crossAx val="107324544"/>
        <c:crosses val="autoZero"/>
      </c:serAx>
    </c:plotArea>
    <c:legend>
      <c:legendPos val="r"/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D21D1-78CC-4431-95D7-8EC976B1DCEA}" type="doc">
      <dgm:prSet loTypeId="urn:microsoft.com/office/officeart/2005/8/layout/vList5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68EF120-9179-483C-8AAF-9904FC7AB157}">
      <dgm:prSet phldrT="[Текст]" custT="1"/>
      <dgm:spPr/>
      <dgm:t>
        <a:bodyPr/>
        <a:lstStyle/>
        <a:p>
          <a:r>
            <a:rPr lang="ru-RU" sz="2000" b="1" dirty="0" smtClean="0"/>
            <a:t>Постановления Правительства Российской Федерации</a:t>
          </a:r>
        </a:p>
      </dgm:t>
    </dgm:pt>
    <dgm:pt modelId="{255C0AB3-A80D-4944-92ED-84504933B519}" type="parTrans" cxnId="{BC04B369-FDAE-4D24-9E57-9BCE3A585E55}">
      <dgm:prSet/>
      <dgm:spPr/>
      <dgm:t>
        <a:bodyPr/>
        <a:lstStyle/>
        <a:p>
          <a:endParaRPr lang="ru-RU"/>
        </a:p>
      </dgm:t>
    </dgm:pt>
    <dgm:pt modelId="{502C8CE2-3490-4386-AC71-732F0DE43938}" type="sibTrans" cxnId="{BC04B369-FDAE-4D24-9E57-9BCE3A585E55}">
      <dgm:prSet/>
      <dgm:spPr/>
      <dgm:t>
        <a:bodyPr/>
        <a:lstStyle/>
        <a:p>
          <a:endParaRPr lang="ru-RU"/>
        </a:p>
      </dgm:t>
    </dgm:pt>
    <dgm:pt modelId="{055ED9FA-7643-47CC-9CFE-C9787597CCE1}">
      <dgm:prSet phldrT="[Текст]"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FF0000"/>
              </a:solidFill>
            </a:rPr>
            <a:t>От 14 апреля 2014 г. № 290 </a:t>
          </a:r>
          <a:r>
            <a:rPr lang="ru-RU" sz="1400" dirty="0" smtClean="0"/>
            <a:t>«Об утверждении </a:t>
          </a:r>
          <a:r>
            <a:rPr lang="ru-RU" sz="1400" b="1" dirty="0" smtClean="0"/>
            <a:t>Перечня рабочих</a:t>
          </a:r>
          <a:r>
            <a:rPr lang="ru-RU" sz="1400" dirty="0" smtClean="0"/>
            <a:t> мест в организациях, </a:t>
          </a:r>
          <a:r>
            <a:rPr lang="ru-RU" sz="1400" b="1" dirty="0" smtClean="0"/>
            <a:t>осуществляющих отдельные виды деятельности</a:t>
          </a:r>
          <a:r>
            <a:rPr lang="ru-RU" sz="1400" dirty="0" smtClean="0"/>
            <a:t>, в отношении которых специальная оценка условий труда проводится с учетом особенностей»</a:t>
          </a:r>
          <a:endParaRPr lang="ru-RU" sz="1400" dirty="0"/>
        </a:p>
      </dgm:t>
    </dgm:pt>
    <dgm:pt modelId="{BF837B14-3B38-4F9F-9FC1-EA4F1E1D5E37}" type="parTrans" cxnId="{084F15EA-8563-40DC-BDE1-3D75064F20B0}">
      <dgm:prSet/>
      <dgm:spPr/>
      <dgm:t>
        <a:bodyPr/>
        <a:lstStyle/>
        <a:p>
          <a:endParaRPr lang="ru-RU"/>
        </a:p>
      </dgm:t>
    </dgm:pt>
    <dgm:pt modelId="{708B7D29-4278-4AB1-8197-4177D6E91DE7}" type="sibTrans" cxnId="{084F15EA-8563-40DC-BDE1-3D75064F20B0}">
      <dgm:prSet/>
      <dgm:spPr/>
      <dgm:t>
        <a:bodyPr/>
        <a:lstStyle/>
        <a:p>
          <a:endParaRPr lang="ru-RU"/>
        </a:p>
      </dgm:t>
    </dgm:pt>
    <dgm:pt modelId="{13DD10D1-E947-40A8-906E-7EF5FC81D91A}">
      <dgm:prSet phldrT="[Текст]"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FF0000"/>
              </a:solidFill>
            </a:rPr>
            <a:t>От 30 июня 2014 г. № 599</a:t>
          </a:r>
          <a:r>
            <a:rPr lang="ru-RU" sz="1400" b="0" dirty="0" smtClean="0"/>
            <a:t> «Об утверждении </a:t>
          </a:r>
          <a:r>
            <a:rPr lang="ru-RU" sz="1400" b="1" dirty="0" smtClean="0"/>
            <a:t>Порядка допуска организаций к деятельности по проведению специальной оценки условий труда, их регистрации в реестре организаций, проводящих специальную оценку условий труда</a:t>
          </a:r>
          <a:r>
            <a:rPr lang="ru-RU" sz="1400" b="0" dirty="0" smtClean="0"/>
            <a:t>, приостановления и прекращения деятельности по проведению специальной оценки условий труда, а также формирования и ведения реестра организаций, проводящих специальную оценку условий труда»</a:t>
          </a:r>
          <a:endParaRPr lang="ru-RU" sz="1400" dirty="0"/>
        </a:p>
      </dgm:t>
    </dgm:pt>
    <dgm:pt modelId="{1486C6FD-760B-4E5A-9CEC-119264A70E53}" type="parTrans" cxnId="{C5E4EF12-2D09-458B-A865-96578016D7A5}">
      <dgm:prSet/>
      <dgm:spPr/>
      <dgm:t>
        <a:bodyPr/>
        <a:lstStyle/>
        <a:p>
          <a:endParaRPr lang="ru-RU"/>
        </a:p>
      </dgm:t>
    </dgm:pt>
    <dgm:pt modelId="{80187B05-6487-4B1C-90E8-7C3CB8303611}" type="sibTrans" cxnId="{C5E4EF12-2D09-458B-A865-96578016D7A5}">
      <dgm:prSet/>
      <dgm:spPr/>
      <dgm:t>
        <a:bodyPr/>
        <a:lstStyle/>
        <a:p>
          <a:endParaRPr lang="ru-RU"/>
        </a:p>
      </dgm:t>
    </dgm:pt>
    <dgm:pt modelId="{73428CBC-4FE4-4883-95AF-AC2FBD7D9A84}">
      <dgm:prSet phldrT="[Текст]"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FF0000"/>
              </a:solidFill>
            </a:rPr>
            <a:t>От 30 июля 2014 г. № 726 </a:t>
          </a:r>
          <a:r>
            <a:rPr lang="ru-RU" sz="1400" dirty="0" smtClean="0"/>
            <a:t>«О </a:t>
          </a:r>
          <a:r>
            <a:rPr lang="ru-RU" sz="1400" b="1" dirty="0" smtClean="0"/>
            <a:t>внесении изменений в некоторые акты </a:t>
          </a:r>
          <a:r>
            <a:rPr lang="ru-RU" sz="1400" dirty="0" smtClean="0"/>
            <a:t>Правительства Российской Федерации и признании утратившим силу постановления Правительства Российской Федерации от 20 ноября 2008 г. № 870 «Об установлении сокращенной продолжительности рабочего времени, ежегодного дополнительного оплачиваемого отпуска, повышенной оплаты труда работникам, занятым на тяжелых работах, работах с вредными и (или) опасными и иными особыми условиями труда» </a:t>
          </a:r>
          <a:endParaRPr lang="ru-RU" sz="1400" dirty="0"/>
        </a:p>
      </dgm:t>
    </dgm:pt>
    <dgm:pt modelId="{7FC93712-EBE8-4897-853F-0915E7466020}" type="parTrans" cxnId="{1BEB0516-8D4B-411B-BEA2-692D9CE82CBE}">
      <dgm:prSet/>
      <dgm:spPr/>
      <dgm:t>
        <a:bodyPr/>
        <a:lstStyle/>
        <a:p>
          <a:endParaRPr lang="ru-RU"/>
        </a:p>
      </dgm:t>
    </dgm:pt>
    <dgm:pt modelId="{D29E9C6D-019C-488E-B89B-8314C36B3FA0}" type="sibTrans" cxnId="{1BEB0516-8D4B-411B-BEA2-692D9CE82CBE}">
      <dgm:prSet/>
      <dgm:spPr/>
      <dgm:t>
        <a:bodyPr/>
        <a:lstStyle/>
        <a:p>
          <a:endParaRPr lang="ru-RU"/>
        </a:p>
      </dgm:t>
    </dgm:pt>
    <dgm:pt modelId="{064C6730-9509-4F7E-885F-F03AD03F3FBE}">
      <dgm:prSet phldrT="[Текст]"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FF0000"/>
              </a:solidFill>
            </a:rPr>
            <a:t>От 3 июля 2014 г. № 614</a:t>
          </a:r>
          <a:r>
            <a:rPr lang="ru-RU" sz="1400" dirty="0" smtClean="0"/>
            <a:t> «О </a:t>
          </a:r>
          <a:r>
            <a:rPr lang="ru-RU" sz="1400" b="1" dirty="0" smtClean="0"/>
            <a:t>Порядке аттестации на право выполнения работ по специальной оценке условий труда</a:t>
          </a:r>
          <a:r>
            <a:rPr lang="ru-RU" sz="1400" dirty="0" smtClean="0"/>
            <a:t>, выдачи сертификата эксперта на право выполнения работ по специальной оценке условий труда и его аннулирования»</a:t>
          </a:r>
          <a:endParaRPr lang="ru-RU" sz="1400" b="0" dirty="0"/>
        </a:p>
      </dgm:t>
    </dgm:pt>
    <dgm:pt modelId="{FE00F721-C417-4BC5-AAD3-E61A6EABE262}" type="sibTrans" cxnId="{5262A909-C3BA-4887-89BC-EB882E661672}">
      <dgm:prSet/>
      <dgm:spPr/>
      <dgm:t>
        <a:bodyPr/>
        <a:lstStyle/>
        <a:p>
          <a:endParaRPr lang="ru-RU"/>
        </a:p>
      </dgm:t>
    </dgm:pt>
    <dgm:pt modelId="{2E0DFC6C-94E4-40CC-B92F-D6C5E92A2DFD}" type="parTrans" cxnId="{5262A909-C3BA-4887-89BC-EB882E661672}">
      <dgm:prSet/>
      <dgm:spPr/>
      <dgm:t>
        <a:bodyPr/>
        <a:lstStyle/>
        <a:p>
          <a:endParaRPr lang="ru-RU"/>
        </a:p>
      </dgm:t>
    </dgm:pt>
    <dgm:pt modelId="{8CF6388B-E7E9-4B02-A62F-994F5D1A8E64}" type="pres">
      <dgm:prSet presAssocID="{1B4D21D1-78CC-4431-95D7-8EC976B1DC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72F1A8-972D-4678-815D-C81C11E1F8D0}" type="pres">
      <dgm:prSet presAssocID="{B68EF120-9179-483C-8AAF-9904FC7AB157}" presName="linNode" presStyleCnt="0"/>
      <dgm:spPr/>
      <dgm:t>
        <a:bodyPr/>
        <a:lstStyle/>
        <a:p>
          <a:endParaRPr lang="ru-RU"/>
        </a:p>
      </dgm:t>
    </dgm:pt>
    <dgm:pt modelId="{68E80A5F-0C52-4708-B250-B2CD40D0549D}" type="pres">
      <dgm:prSet presAssocID="{B68EF120-9179-483C-8AAF-9904FC7AB157}" presName="parentText" presStyleLbl="node1" presStyleIdx="0" presStyleCnt="1" custScaleX="72467" custScaleY="97464" custLinFactNeighborX="-7820" custLinFactNeighborY="-13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64B0A-3855-4421-8144-FA2A4FCB9CFD}" type="pres">
      <dgm:prSet presAssocID="{B68EF120-9179-483C-8AAF-9904FC7AB157}" presName="descendantText" presStyleLbl="alignAccFollowNode1" presStyleIdx="0" presStyleCnt="1" custScaleX="113751" custScaleY="125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62A909-C3BA-4887-89BC-EB882E661672}" srcId="{B68EF120-9179-483C-8AAF-9904FC7AB157}" destId="{064C6730-9509-4F7E-885F-F03AD03F3FBE}" srcOrd="2" destOrd="0" parTransId="{2E0DFC6C-94E4-40CC-B92F-D6C5E92A2DFD}" sibTransId="{FE00F721-C417-4BC5-AAD3-E61A6EABE262}"/>
    <dgm:cxn modelId="{BC04B369-FDAE-4D24-9E57-9BCE3A585E55}" srcId="{1B4D21D1-78CC-4431-95D7-8EC976B1DCEA}" destId="{B68EF120-9179-483C-8AAF-9904FC7AB157}" srcOrd="0" destOrd="0" parTransId="{255C0AB3-A80D-4944-92ED-84504933B519}" sibTransId="{502C8CE2-3490-4386-AC71-732F0DE43938}"/>
    <dgm:cxn modelId="{084F15EA-8563-40DC-BDE1-3D75064F20B0}" srcId="{B68EF120-9179-483C-8AAF-9904FC7AB157}" destId="{055ED9FA-7643-47CC-9CFE-C9787597CCE1}" srcOrd="0" destOrd="0" parTransId="{BF837B14-3B38-4F9F-9FC1-EA4F1E1D5E37}" sibTransId="{708B7D29-4278-4AB1-8197-4177D6E91DE7}"/>
    <dgm:cxn modelId="{D9B90D09-5C90-41C1-9BC0-5AD15920C1A4}" type="presOf" srcId="{13DD10D1-E947-40A8-906E-7EF5FC81D91A}" destId="{4A764B0A-3855-4421-8144-FA2A4FCB9CFD}" srcOrd="0" destOrd="1" presId="urn:microsoft.com/office/officeart/2005/8/layout/vList5"/>
    <dgm:cxn modelId="{1BEB0516-8D4B-411B-BEA2-692D9CE82CBE}" srcId="{B68EF120-9179-483C-8AAF-9904FC7AB157}" destId="{73428CBC-4FE4-4883-95AF-AC2FBD7D9A84}" srcOrd="3" destOrd="0" parTransId="{7FC93712-EBE8-4897-853F-0915E7466020}" sibTransId="{D29E9C6D-019C-488E-B89B-8314C36B3FA0}"/>
    <dgm:cxn modelId="{CAF9EC2D-7D53-4C1E-B254-AFA482BCA667}" type="presOf" srcId="{064C6730-9509-4F7E-885F-F03AD03F3FBE}" destId="{4A764B0A-3855-4421-8144-FA2A4FCB9CFD}" srcOrd="0" destOrd="2" presId="urn:microsoft.com/office/officeart/2005/8/layout/vList5"/>
    <dgm:cxn modelId="{E338EA22-0A1E-460F-B915-2A9A04F41CA2}" type="presOf" srcId="{1B4D21D1-78CC-4431-95D7-8EC976B1DCEA}" destId="{8CF6388B-E7E9-4B02-A62F-994F5D1A8E64}" srcOrd="0" destOrd="0" presId="urn:microsoft.com/office/officeart/2005/8/layout/vList5"/>
    <dgm:cxn modelId="{C5E4EF12-2D09-458B-A865-96578016D7A5}" srcId="{B68EF120-9179-483C-8AAF-9904FC7AB157}" destId="{13DD10D1-E947-40A8-906E-7EF5FC81D91A}" srcOrd="1" destOrd="0" parTransId="{1486C6FD-760B-4E5A-9CEC-119264A70E53}" sibTransId="{80187B05-6487-4B1C-90E8-7C3CB8303611}"/>
    <dgm:cxn modelId="{981FD27E-A888-4AB2-9956-05B838510E66}" type="presOf" srcId="{055ED9FA-7643-47CC-9CFE-C9787597CCE1}" destId="{4A764B0A-3855-4421-8144-FA2A4FCB9CFD}" srcOrd="0" destOrd="0" presId="urn:microsoft.com/office/officeart/2005/8/layout/vList5"/>
    <dgm:cxn modelId="{BE0745B7-37B3-483D-B2EE-3124C123C653}" type="presOf" srcId="{B68EF120-9179-483C-8AAF-9904FC7AB157}" destId="{68E80A5F-0C52-4708-B250-B2CD40D0549D}" srcOrd="0" destOrd="0" presId="urn:microsoft.com/office/officeart/2005/8/layout/vList5"/>
    <dgm:cxn modelId="{36428F73-56FF-4608-BBF2-D8D1DC7663A6}" type="presOf" srcId="{73428CBC-4FE4-4883-95AF-AC2FBD7D9A84}" destId="{4A764B0A-3855-4421-8144-FA2A4FCB9CFD}" srcOrd="0" destOrd="3" presId="urn:microsoft.com/office/officeart/2005/8/layout/vList5"/>
    <dgm:cxn modelId="{A0B30CCA-2508-439B-BAE6-151B8A148811}" type="presParOf" srcId="{8CF6388B-E7E9-4B02-A62F-994F5D1A8E64}" destId="{1272F1A8-972D-4678-815D-C81C11E1F8D0}" srcOrd="0" destOrd="0" presId="urn:microsoft.com/office/officeart/2005/8/layout/vList5"/>
    <dgm:cxn modelId="{762EBA6F-FD14-45F7-B048-48938ED42CDC}" type="presParOf" srcId="{1272F1A8-972D-4678-815D-C81C11E1F8D0}" destId="{68E80A5F-0C52-4708-B250-B2CD40D0549D}" srcOrd="0" destOrd="0" presId="urn:microsoft.com/office/officeart/2005/8/layout/vList5"/>
    <dgm:cxn modelId="{6B6B7261-25DA-40B3-9CE3-D585D4812070}" type="presParOf" srcId="{1272F1A8-972D-4678-815D-C81C11E1F8D0}" destId="{4A764B0A-3855-4421-8144-FA2A4FCB9CFD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3B806A-D0D9-4564-8A44-CD64FA7C4ED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377A62-AB65-419E-B474-7490CF4C3882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chemeClr val="accent1">
                  <a:lumMod val="50000"/>
                </a:schemeClr>
              </a:solidFill>
            </a:rPr>
            <a:t>Внедрение и обеспечение функционирования системы управления охраной труда</a:t>
          </a:r>
          <a:endParaRPr lang="ru-RU" sz="1600" dirty="0">
            <a:solidFill>
              <a:schemeClr val="accent1">
                <a:lumMod val="50000"/>
              </a:schemeClr>
            </a:solidFill>
          </a:endParaRPr>
        </a:p>
      </dgm:t>
    </dgm:pt>
    <dgm:pt modelId="{177ED061-88EF-44E5-BAAF-F739734D6089}" type="parTrans" cxnId="{1D5DF75D-ECCB-420B-88F4-AD23483E12D3}">
      <dgm:prSet/>
      <dgm:spPr/>
      <dgm:t>
        <a:bodyPr/>
        <a:lstStyle/>
        <a:p>
          <a:endParaRPr lang="ru-RU"/>
        </a:p>
      </dgm:t>
    </dgm:pt>
    <dgm:pt modelId="{A6E7E6E8-8250-4DED-A795-8049777EBB4A}" type="sibTrans" cxnId="{1D5DF75D-ECCB-420B-88F4-AD23483E12D3}">
      <dgm:prSet/>
      <dgm:spPr/>
      <dgm:t>
        <a:bodyPr/>
        <a:lstStyle/>
        <a:p>
          <a:endParaRPr lang="ru-RU"/>
        </a:p>
      </dgm:t>
    </dgm:pt>
    <dgm:pt modelId="{AA323A81-BC82-49C0-AAD0-68492719C597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chemeClr val="accent1">
                  <a:lumMod val="50000"/>
                </a:schemeClr>
              </a:solidFill>
            </a:rPr>
            <a:t>Мониторинг  функционирования системы управления охраной труда</a:t>
          </a:r>
          <a:endParaRPr lang="ru-RU" sz="1600" dirty="0">
            <a:solidFill>
              <a:schemeClr val="accent1">
                <a:lumMod val="50000"/>
              </a:schemeClr>
            </a:solidFill>
          </a:endParaRPr>
        </a:p>
      </dgm:t>
    </dgm:pt>
    <dgm:pt modelId="{7395805F-D26B-46D5-91EE-4B3827A36F04}" type="parTrans" cxnId="{C9AAF192-9D52-47DF-A698-3CA28797D6F6}">
      <dgm:prSet/>
      <dgm:spPr/>
      <dgm:t>
        <a:bodyPr/>
        <a:lstStyle/>
        <a:p>
          <a:endParaRPr lang="ru-RU"/>
        </a:p>
      </dgm:t>
    </dgm:pt>
    <dgm:pt modelId="{E44ADDEE-C99C-4EF8-BDA5-9A74EFD3BD52}" type="sibTrans" cxnId="{C9AAF192-9D52-47DF-A698-3CA28797D6F6}">
      <dgm:prSet/>
      <dgm:spPr/>
      <dgm:t>
        <a:bodyPr/>
        <a:lstStyle/>
        <a:p>
          <a:endParaRPr lang="ru-RU"/>
        </a:p>
      </dgm:t>
    </dgm:pt>
    <dgm:pt modelId="{F78DE3A1-BA17-4C0C-ADCB-29B66A19944B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600" dirty="0" smtClean="0">
              <a:solidFill>
                <a:schemeClr val="accent1">
                  <a:lumMod val="50000"/>
                </a:schemeClr>
              </a:solidFill>
            </a:rPr>
            <a:t>Планирование, разработка и совершенствование системы управления охраной труда</a:t>
          </a:r>
          <a:endParaRPr lang="ru-RU" sz="1600" dirty="0">
            <a:solidFill>
              <a:schemeClr val="accent1">
                <a:lumMod val="50000"/>
              </a:schemeClr>
            </a:solidFill>
          </a:endParaRPr>
        </a:p>
      </dgm:t>
    </dgm:pt>
    <dgm:pt modelId="{D76A7825-F952-4E20-8AC8-2EED13ECF5E4}" type="parTrans" cxnId="{3A6851B8-39E8-4BF8-A92A-5268B07A23BF}">
      <dgm:prSet/>
      <dgm:spPr/>
      <dgm:t>
        <a:bodyPr/>
        <a:lstStyle/>
        <a:p>
          <a:endParaRPr lang="ru-RU"/>
        </a:p>
      </dgm:t>
    </dgm:pt>
    <dgm:pt modelId="{E9424E38-F87C-42BB-8F76-D84A7FA99DCA}" type="sibTrans" cxnId="{3A6851B8-39E8-4BF8-A92A-5268B07A23BF}">
      <dgm:prSet/>
      <dgm:spPr/>
      <dgm:t>
        <a:bodyPr/>
        <a:lstStyle/>
        <a:p>
          <a:endParaRPr lang="ru-RU"/>
        </a:p>
      </dgm:t>
    </dgm:pt>
    <dgm:pt modelId="{4984DD3B-DDD7-4172-AFE6-B1722F176384}" type="pres">
      <dgm:prSet presAssocID="{B23B806A-D0D9-4564-8A44-CD64FA7C4ED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828B25-521E-4556-A339-302149D099BC}" type="pres">
      <dgm:prSet presAssocID="{B23B806A-D0D9-4564-8A44-CD64FA7C4ED3}" presName="arrow" presStyleLbl="bgShp" presStyleIdx="0" presStyleCnt="1" custScaleX="115670"/>
      <dgm:spPr/>
    </dgm:pt>
    <dgm:pt modelId="{39B71181-EE15-4DCD-8465-D832D277CFFA}" type="pres">
      <dgm:prSet presAssocID="{B23B806A-D0D9-4564-8A44-CD64FA7C4ED3}" presName="linearProcess" presStyleCnt="0"/>
      <dgm:spPr/>
    </dgm:pt>
    <dgm:pt modelId="{9FE4D00F-C7C1-459F-BB45-9EE1069A27BB}" type="pres">
      <dgm:prSet presAssocID="{65377A62-AB65-419E-B474-7490CF4C3882}" presName="textNode" presStyleLbl="node1" presStyleIdx="0" presStyleCnt="3" custScaleX="56946" custScaleY="170000" custLinFactX="-4819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283702-BF72-45CE-8805-BB9ACD7C9F27}" type="pres">
      <dgm:prSet presAssocID="{A6E7E6E8-8250-4DED-A795-8049777EBB4A}" presName="sibTrans" presStyleCnt="0"/>
      <dgm:spPr/>
    </dgm:pt>
    <dgm:pt modelId="{FEDC786A-57B3-4992-A03D-60F1EF5CC911}" type="pres">
      <dgm:prSet presAssocID="{AA323A81-BC82-49C0-AAD0-68492719C597}" presName="textNode" presStyleLbl="node1" presStyleIdx="1" presStyleCnt="3" custScaleX="54049" custScaleY="170000" custLinFactNeighborX="-56488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92F59-7353-4D7C-8345-6CE90AED2325}" type="pres">
      <dgm:prSet presAssocID="{E44ADDEE-C99C-4EF8-BDA5-9A74EFD3BD52}" presName="sibTrans" presStyleCnt="0"/>
      <dgm:spPr/>
    </dgm:pt>
    <dgm:pt modelId="{88C6ABEB-1982-4956-8826-C92376B29D01}" type="pres">
      <dgm:prSet presAssocID="{F78DE3A1-BA17-4C0C-ADCB-29B66A19944B}" presName="textNode" presStyleLbl="node1" presStyleIdx="2" presStyleCnt="3" custScaleX="62649" custScaleY="170000" custLinFactNeighborX="-1884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CC0F26-24E2-4651-A520-2CBF37390278}" type="presOf" srcId="{AA323A81-BC82-49C0-AAD0-68492719C597}" destId="{FEDC786A-57B3-4992-A03D-60F1EF5CC911}" srcOrd="0" destOrd="0" presId="urn:microsoft.com/office/officeart/2005/8/layout/hProcess9"/>
    <dgm:cxn modelId="{552246A1-B90E-4EB8-A9E8-2ED4AADBB8B7}" type="presOf" srcId="{B23B806A-D0D9-4564-8A44-CD64FA7C4ED3}" destId="{4984DD3B-DDD7-4172-AFE6-B1722F176384}" srcOrd="0" destOrd="0" presId="urn:microsoft.com/office/officeart/2005/8/layout/hProcess9"/>
    <dgm:cxn modelId="{C9AAF192-9D52-47DF-A698-3CA28797D6F6}" srcId="{B23B806A-D0D9-4564-8A44-CD64FA7C4ED3}" destId="{AA323A81-BC82-49C0-AAD0-68492719C597}" srcOrd="1" destOrd="0" parTransId="{7395805F-D26B-46D5-91EE-4B3827A36F04}" sibTransId="{E44ADDEE-C99C-4EF8-BDA5-9A74EFD3BD52}"/>
    <dgm:cxn modelId="{3A6851B8-39E8-4BF8-A92A-5268B07A23BF}" srcId="{B23B806A-D0D9-4564-8A44-CD64FA7C4ED3}" destId="{F78DE3A1-BA17-4C0C-ADCB-29B66A19944B}" srcOrd="2" destOrd="0" parTransId="{D76A7825-F952-4E20-8AC8-2EED13ECF5E4}" sibTransId="{E9424E38-F87C-42BB-8F76-D84A7FA99DCA}"/>
    <dgm:cxn modelId="{29DDFC5F-70A2-4E53-8AC1-A0EC1EE25997}" type="presOf" srcId="{F78DE3A1-BA17-4C0C-ADCB-29B66A19944B}" destId="{88C6ABEB-1982-4956-8826-C92376B29D01}" srcOrd="0" destOrd="0" presId="urn:microsoft.com/office/officeart/2005/8/layout/hProcess9"/>
    <dgm:cxn modelId="{1D5DF75D-ECCB-420B-88F4-AD23483E12D3}" srcId="{B23B806A-D0D9-4564-8A44-CD64FA7C4ED3}" destId="{65377A62-AB65-419E-B474-7490CF4C3882}" srcOrd="0" destOrd="0" parTransId="{177ED061-88EF-44E5-BAAF-F739734D6089}" sibTransId="{A6E7E6E8-8250-4DED-A795-8049777EBB4A}"/>
    <dgm:cxn modelId="{1C41FCDD-D4E9-4E04-8EC9-F1C1CFD56E10}" type="presOf" srcId="{65377A62-AB65-419E-B474-7490CF4C3882}" destId="{9FE4D00F-C7C1-459F-BB45-9EE1069A27BB}" srcOrd="0" destOrd="0" presId="urn:microsoft.com/office/officeart/2005/8/layout/hProcess9"/>
    <dgm:cxn modelId="{AB589E75-ADC0-413C-B0E1-72F9613FD40E}" type="presParOf" srcId="{4984DD3B-DDD7-4172-AFE6-B1722F176384}" destId="{C6828B25-521E-4556-A339-302149D099BC}" srcOrd="0" destOrd="0" presId="urn:microsoft.com/office/officeart/2005/8/layout/hProcess9"/>
    <dgm:cxn modelId="{B88F75ED-16EF-44C0-93BB-0C90F063D323}" type="presParOf" srcId="{4984DD3B-DDD7-4172-AFE6-B1722F176384}" destId="{39B71181-EE15-4DCD-8465-D832D277CFFA}" srcOrd="1" destOrd="0" presId="urn:microsoft.com/office/officeart/2005/8/layout/hProcess9"/>
    <dgm:cxn modelId="{25406D76-4673-453F-8D79-521AA360C1A2}" type="presParOf" srcId="{39B71181-EE15-4DCD-8465-D832D277CFFA}" destId="{9FE4D00F-C7C1-459F-BB45-9EE1069A27BB}" srcOrd="0" destOrd="0" presId="urn:microsoft.com/office/officeart/2005/8/layout/hProcess9"/>
    <dgm:cxn modelId="{DB3C7BE6-3F2C-40EC-A177-9AFFE68EED9F}" type="presParOf" srcId="{39B71181-EE15-4DCD-8465-D832D277CFFA}" destId="{DE283702-BF72-45CE-8805-BB9ACD7C9F27}" srcOrd="1" destOrd="0" presId="urn:microsoft.com/office/officeart/2005/8/layout/hProcess9"/>
    <dgm:cxn modelId="{B9E6F6EF-FBA7-4F2A-871C-73FD412442CC}" type="presParOf" srcId="{39B71181-EE15-4DCD-8465-D832D277CFFA}" destId="{FEDC786A-57B3-4992-A03D-60F1EF5CC911}" srcOrd="2" destOrd="0" presId="urn:microsoft.com/office/officeart/2005/8/layout/hProcess9"/>
    <dgm:cxn modelId="{9DE22DDD-4001-430F-992A-290484978557}" type="presParOf" srcId="{39B71181-EE15-4DCD-8465-D832D277CFFA}" destId="{2E392F59-7353-4D7C-8345-6CE90AED2325}" srcOrd="3" destOrd="0" presId="urn:microsoft.com/office/officeart/2005/8/layout/hProcess9"/>
    <dgm:cxn modelId="{00B0C49B-43E5-4C08-A0DE-56A08130A5D9}" type="presParOf" srcId="{39B71181-EE15-4DCD-8465-D832D277CFFA}" destId="{88C6ABEB-1982-4956-8826-C92376B29D01}" srcOrd="4" destOrd="0" presId="urn:microsoft.com/office/officeart/2005/8/layout/hProcess9"/>
  </dgm:cxnLst>
  <dgm:bg/>
  <dgm:whole/>
  <dgm:extLst>
    <a:ext uri="http://schemas.microsoft.com/office/drawing/2008/diagram">
      <dsp:dataModelExt xmlns=""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764B0A-3855-4421-8144-FA2A4FCB9CFD}">
      <dsp:nvSpPr>
        <dsp:cNvPr id="0" name=""/>
        <dsp:cNvSpPr/>
      </dsp:nvSpPr>
      <dsp:spPr>
        <a:xfrm rot="5400000">
          <a:off x="2782219" y="-477969"/>
          <a:ext cx="5328583" cy="6284530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FF0000"/>
              </a:solidFill>
            </a:rPr>
            <a:t>От 14 апреля 2014 г. № 290 </a:t>
          </a:r>
          <a:r>
            <a:rPr lang="ru-RU" sz="1400" kern="1200" dirty="0" smtClean="0"/>
            <a:t>«Об утверждении </a:t>
          </a:r>
          <a:r>
            <a:rPr lang="ru-RU" sz="1400" b="1" kern="1200" dirty="0" smtClean="0"/>
            <a:t>Перечня рабочих</a:t>
          </a:r>
          <a:r>
            <a:rPr lang="ru-RU" sz="1400" kern="1200" dirty="0" smtClean="0"/>
            <a:t> мест в организациях, </a:t>
          </a:r>
          <a:r>
            <a:rPr lang="ru-RU" sz="1400" b="1" kern="1200" dirty="0" smtClean="0"/>
            <a:t>осуществляющих отдельные виды деятельности</a:t>
          </a:r>
          <a:r>
            <a:rPr lang="ru-RU" sz="1400" kern="1200" dirty="0" smtClean="0"/>
            <a:t>, в отношении которых специальная оценка условий труда проводится с учетом особенностей»</a:t>
          </a:r>
          <a:endParaRPr lang="ru-RU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FF0000"/>
              </a:solidFill>
            </a:rPr>
            <a:t>От 30 июня 2014 г. № 599</a:t>
          </a:r>
          <a:r>
            <a:rPr lang="ru-RU" sz="1400" b="0" kern="1200" dirty="0" smtClean="0"/>
            <a:t> «Об утверждении </a:t>
          </a:r>
          <a:r>
            <a:rPr lang="ru-RU" sz="1400" b="1" kern="1200" dirty="0" smtClean="0"/>
            <a:t>Порядка допуска организаций к деятельности по проведению специальной оценки условий труда, их регистрации в реестре организаций, проводящих специальную оценку условий труда</a:t>
          </a:r>
          <a:r>
            <a:rPr lang="ru-RU" sz="1400" b="0" kern="1200" dirty="0" smtClean="0"/>
            <a:t>, приостановления и прекращения деятельности по проведению специальной оценки условий труда, а также формирования и ведения реестра организаций, проводящих специальную оценку условий труда»</a:t>
          </a:r>
          <a:endParaRPr lang="ru-RU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FF0000"/>
              </a:solidFill>
            </a:rPr>
            <a:t>От 3 июля 2014 г. № 614</a:t>
          </a:r>
          <a:r>
            <a:rPr lang="ru-RU" sz="1400" kern="1200" dirty="0" smtClean="0"/>
            <a:t> «О </a:t>
          </a:r>
          <a:r>
            <a:rPr lang="ru-RU" sz="1400" b="1" kern="1200" dirty="0" smtClean="0"/>
            <a:t>Порядке аттестации на право выполнения работ по специальной оценке условий труда</a:t>
          </a:r>
          <a:r>
            <a:rPr lang="ru-RU" sz="1400" kern="1200" dirty="0" smtClean="0"/>
            <a:t>, выдачи сертификата эксперта на право выполнения работ по специальной оценке условий труда и его аннулирования»</a:t>
          </a:r>
          <a:endParaRPr lang="ru-RU" sz="1400" b="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FF0000"/>
              </a:solidFill>
            </a:rPr>
            <a:t>От 30 июля 2014 г. № 726 </a:t>
          </a:r>
          <a:r>
            <a:rPr lang="ru-RU" sz="1400" kern="1200" dirty="0" smtClean="0"/>
            <a:t>«О </a:t>
          </a:r>
          <a:r>
            <a:rPr lang="ru-RU" sz="1400" b="1" kern="1200" dirty="0" smtClean="0"/>
            <a:t>внесении изменений в некоторые акты </a:t>
          </a:r>
          <a:r>
            <a:rPr lang="ru-RU" sz="1400" kern="1200" dirty="0" smtClean="0"/>
            <a:t>Правительства Российской Федерации и признании утратившим силу постановления Правительства Российской Федерации от 20 ноября 2008 г. № 870 «Об установлении сокращенной продолжительности рабочего времени, ежегодного дополнительного оплачиваемого отпуска, повышенной оплаты труда работникам, занятым на тяжелых работах, работах с вредными и (или) опасными и иными особыми условиями труда» </a:t>
          </a:r>
          <a:endParaRPr lang="ru-RU" sz="1400" kern="1200" dirty="0"/>
        </a:p>
      </dsp:txBody>
      <dsp:txXfrm rot="5400000">
        <a:off x="2782219" y="-477969"/>
        <a:ext cx="5328583" cy="6284530"/>
      </dsp:txXfrm>
    </dsp:sp>
    <dsp:sp modelId="{68E80A5F-0C52-4708-B250-B2CD40D0549D}">
      <dsp:nvSpPr>
        <dsp:cNvPr id="0" name=""/>
        <dsp:cNvSpPr/>
      </dsp:nvSpPr>
      <dsp:spPr>
        <a:xfrm>
          <a:off x="0" y="0"/>
          <a:ext cx="2252062" cy="5188387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Постановления Правительства Российской Федерации</a:t>
          </a:r>
        </a:p>
      </dsp:txBody>
      <dsp:txXfrm>
        <a:off x="0" y="0"/>
        <a:ext cx="2252062" cy="518838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0.28696</cdr:x>
      <cdr:y>0.14815</cdr:y>
    </cdr:from>
    <cdr:to>
      <cdr:x>0.38261</cdr:x>
      <cdr:y>0.33333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76293" y="288036"/>
          <a:ext cx="792070" cy="360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C00000"/>
              </a:solidFill>
            </a:rPr>
            <a:t>5468</a:t>
          </a:r>
          <a:endParaRPr lang="ru-RU" sz="20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0.10435</cdr:x>
      <cdr:y>0</cdr:y>
    </cdr:from>
    <cdr:to>
      <cdr:x>0.26087</cdr:x>
      <cdr:y>0.2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64096" y="0"/>
          <a:ext cx="129614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C00000"/>
              </a:solidFill>
            </a:rPr>
            <a:t>6105</a:t>
          </a:r>
          <a:endParaRPr lang="ru-RU" sz="20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0.46087</cdr:x>
      <cdr:y>0.07407</cdr:y>
    </cdr:from>
    <cdr:to>
      <cdr:x>0.61739</cdr:x>
      <cdr:y>0.24074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16424" y="144016"/>
          <a:ext cx="1296144" cy="324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C00000"/>
              </a:solidFill>
            </a:rPr>
            <a:t>5960</a:t>
          </a:r>
          <a:endParaRPr lang="ru-RU" sz="20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0.84348</cdr:x>
      <cdr:y>0.14815</cdr:y>
    </cdr:from>
    <cdr:to>
      <cdr:x>1</cdr:x>
      <cdr:y>0.31481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984790" y="288036"/>
          <a:ext cx="1296130" cy="324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C00000"/>
              </a:solidFill>
            </a:rPr>
            <a:t>5789</a:t>
          </a:r>
          <a:endParaRPr lang="ru-RU" sz="20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0.66957</cdr:x>
      <cdr:y>0.32</cdr:y>
    </cdr:from>
    <cdr:to>
      <cdr:x>0.82609</cdr:x>
      <cdr:y>0.56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544616" y="576064"/>
          <a:ext cx="1296129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C00000"/>
              </a:solidFill>
            </a:rPr>
            <a:t>5229</a:t>
          </a:r>
          <a:endParaRPr lang="ru-RU" sz="20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0.04348</cdr:x>
      <cdr:y>0.28571</cdr:y>
    </cdr:from>
    <cdr:to>
      <cdr:x>0.16522</cdr:x>
      <cdr:y>0.45238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60040" y="864096"/>
          <a:ext cx="100811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2009 г.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0.24348</cdr:x>
      <cdr:y>0.65714</cdr:y>
    </cdr:from>
    <cdr:to>
      <cdr:x>0.37391</cdr:x>
      <cdr:y>0.80952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016224" y="1987421"/>
          <a:ext cx="1080120" cy="4608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2010 г.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0.45217</cdr:x>
      <cdr:y>0.47619</cdr:y>
    </cdr:from>
    <cdr:to>
      <cdr:x>0.55652</cdr:x>
      <cdr:y>0.65714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744416" y="1440160"/>
          <a:ext cx="864096" cy="5472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2011 г.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0.65217</cdr:x>
      <cdr:y>0.7381</cdr:y>
    </cdr:from>
    <cdr:to>
      <cdr:x>0.78261</cdr:x>
      <cdr:y>0.90476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400600" y="2232249"/>
          <a:ext cx="108012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2012 г.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0.84348</cdr:x>
      <cdr:y>0.5</cdr:y>
    </cdr:from>
    <cdr:to>
      <cdr:x>0.95652</cdr:x>
      <cdr:y>0.72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984790" y="900100"/>
          <a:ext cx="936076" cy="396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2013 г.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0.18966</cdr:x>
      <cdr:y>0.20833</cdr:y>
    </cdr:from>
    <cdr:to>
      <cdr:x>0.88794</cdr:x>
      <cdr:y>0.29167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4176" y="720080"/>
          <a:ext cx="5832683" cy="288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spcAft>
              <a:spcPts val="1200"/>
            </a:spcAft>
            <a:defRPr/>
          </a:pPr>
          <a:r>
            <a:rPr lang="ru-RU" sz="1100" b="1" dirty="0" smtClean="0">
              <a:solidFill>
                <a:srgbClr val="2353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ios"/>
              <a:cs typeface="Tahoma" pitchFamily="34" charset="0"/>
            </a:rPr>
            <a:t>(по данным ФМБА России)</a:t>
          </a:r>
          <a:endParaRPr lang="ru-RU" sz="1100" b="1" dirty="0">
            <a:solidFill>
              <a:srgbClr val="23538D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ios"/>
            <a:cs typeface="Tahoma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0.27551</cdr:x>
      <cdr:y>0.26154</cdr:y>
    </cdr:from>
    <cdr:to>
      <cdr:x>0.40509</cdr:x>
      <cdr:y>0.30769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224136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776" tIns="44889" rIns="89776" bIns="44889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776" tIns="44889" rIns="89776" bIns="44889" rtlCol="0"/>
          <a:lstStyle>
            <a:lvl1pPr algn="r">
              <a:defRPr sz="1200"/>
            </a:lvl1pPr>
          </a:lstStyle>
          <a:p>
            <a:pPr>
              <a:defRPr/>
            </a:pPr>
            <a:fld id="{B50BC779-DDEC-49C4-8B16-641619A9E8D2}" type="datetimeFigureOut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90838" cy="488950"/>
          </a:xfrm>
          <a:prstGeom prst="rect">
            <a:avLst/>
          </a:prstGeom>
        </p:spPr>
        <p:txBody>
          <a:bodyPr vert="horz" lIns="89776" tIns="44889" rIns="89776" bIns="448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663" y="9285288"/>
            <a:ext cx="2890837" cy="488950"/>
          </a:xfrm>
          <a:prstGeom prst="rect">
            <a:avLst/>
          </a:prstGeom>
        </p:spPr>
        <p:txBody>
          <a:bodyPr vert="horz" lIns="89776" tIns="44889" rIns="89776" bIns="44889" rtlCol="0" anchor="b"/>
          <a:lstStyle>
            <a:lvl1pPr algn="r">
              <a:defRPr sz="1200"/>
            </a:lvl1pPr>
          </a:lstStyle>
          <a:p>
            <a:pPr>
              <a:defRPr/>
            </a:pPr>
            <a:fld id="{C7C85BCF-7CA3-4E83-9954-EBDA6FE850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757" tIns="44878" rIns="89757" bIns="44878" rtlCol="0"/>
          <a:lstStyle>
            <a:lvl1pPr algn="r">
              <a:defRPr sz="1200"/>
            </a:lvl1pPr>
          </a:lstStyle>
          <a:p>
            <a:pPr>
              <a:defRPr/>
            </a:pPr>
            <a:fld id="{A003687E-5872-493D-95AF-0C587147621D}" type="datetimeFigureOut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57" tIns="44878" rIns="89757" bIns="44878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8962"/>
          </a:xfrm>
          <a:prstGeom prst="rect">
            <a:avLst/>
          </a:prstGeom>
        </p:spPr>
        <p:txBody>
          <a:bodyPr vert="horz" lIns="89757" tIns="44878" rIns="89757" bIns="4487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90838" cy="488950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663" y="9285288"/>
            <a:ext cx="2890837" cy="488950"/>
          </a:xfrm>
          <a:prstGeom prst="rect">
            <a:avLst/>
          </a:prstGeom>
        </p:spPr>
        <p:txBody>
          <a:bodyPr vert="horz" lIns="89757" tIns="44878" rIns="89757" bIns="44878" rtlCol="0" anchor="b"/>
          <a:lstStyle>
            <a:lvl1pPr algn="r">
              <a:defRPr sz="1200"/>
            </a:lvl1pPr>
          </a:lstStyle>
          <a:p>
            <a:pPr>
              <a:defRPr/>
            </a:pPr>
            <a:fld id="{B7B87646-B4FC-4863-B321-A6778A6471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B8A7D4-4F4C-4890-97F4-05BCED82B688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9F76C1-6586-409E-AD59-196F21D14E48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87646-B4FC-4863-B321-A6778A6471E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D434DA-1DF4-4CF6-9AFE-552204B60A36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87646-B4FC-4863-B321-A6778A6471EE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87646-B4FC-4863-B321-A6778A6471EE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BC633-54B7-4497-8717-479127D2FCCD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D8736-A085-4982-A92C-CFC2BD67DA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ACF83-5CC5-411D-B906-619D868DF7B9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C60A7-F2B4-40E8-8488-669BE382BE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B68BA-5185-4F6B-B18D-4BF9006061C2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0FF30-22DA-4F97-A0D2-184E2BD449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22110-9DE4-4165-AE29-D329E9C39155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AF680-78C2-42AA-B2E3-42F3603C73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3C653-A494-4CAF-87E6-3B4ACB1C186C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0BC1-4DDC-4AC8-90FC-849C0FBDA5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1B8B2-A392-413C-991B-4544A97D488A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3EA0-1A27-4817-9AF9-AE53B35236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D1F3-4AA3-47DC-BAE5-825C088D759F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FE839-01CC-4E9C-947B-394D268FFD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840BE-7986-4294-B706-04F6BC4AE842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6CC4E-CD45-4E48-B94A-01839EF026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B31F5-A84E-44CF-A44B-5D9175465D5D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D5FB1-1481-4E36-B6D1-6238DA2922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49583-5E00-4BFC-8E36-3D6DDFFC8193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AE0FC-AA68-482A-8861-65275AAE52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DC97A-1339-4946-824E-275578006763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1D8B2-520C-423E-89C6-2D7BA5683C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AA97A0-1F92-4569-BB74-DE74376CDFD8}" type="datetime1">
              <a:rPr lang="ru-RU"/>
              <a:pPr>
                <a:defRPr/>
              </a:pPr>
              <a:t>17.11.2014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3C8306-EA83-466A-8428-5BAA44BA36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chart" Target="../charts/chart9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1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17.jpeg"/><Relationship Id="rId9" Type="http://schemas.microsoft.com/office/2007/relationships/diagramDrawing" Target="../diagrams/drawing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yandex.ru/yandsearch?p=1&amp;text=%D0%B2%D0%BD%D0%B8%D0%BC%D0%B0%D0%BD%D0%B8%D0%B5%20%D0%BE%D0%BF%D0%B0%D1%81%D0%BD%D0%BE%D1%81%D1%82%D1%8C&amp;fp=1&amp;pos=58&amp;uinfo=ww-1461-wh-692-fw-1236-fh-486-pd-1.2999999523162841&amp;rpt=simage&amp;img_url=http://www.hr-portal.ru/files/styles/large/public/mini/per81.jpg" TargetMode="External"/><Relationship Id="rId5" Type="http://schemas.openxmlformats.org/officeDocument/2006/relationships/image" Target="../media/image18.jpeg"/><Relationship Id="rId4" Type="http://schemas.openxmlformats.org/officeDocument/2006/relationships/hyperlink" Target="http://images.yandex.ru/yandsearch?text=%D0%B7%D0%BD%D0%B0%D0%BA%D0%B8%20%D0%B1%D0%B5%D0%B7%D0%BE%D0%BF%D0%B0%D1%81%D0%BD%D0%BE%D1%81%D1%82%D0%B8%20%D0%BF%D0%BE%20%D0%BE%D1%85%D1%80%D0%B0%D0%BD%D0%B5%20%D1%82%D1%80%D1%83%D0%B4%D0%B0&amp;fp=0&amp;pos=7&amp;uinfo=ww-1461-wh-692-fw-1236-fh-486-pd-1.2999999523162841&amp;rpt=simage&amp;img_url=http://tb-vsr.ru/im/image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7544" y="1844824"/>
            <a:ext cx="8178800" cy="2879725"/>
          </a:xfrm>
        </p:spPr>
        <p:txBody>
          <a:bodyPr/>
          <a:lstStyle/>
          <a:p>
            <a:pPr eaLnBrk="1" hangingPunct="1"/>
            <a:r>
              <a:rPr lang="ru-RU" sz="3000" b="1" dirty="0" smtClean="0">
                <a:solidFill>
                  <a:srgbClr val="23538D"/>
                </a:solidFill>
              </a:rPr>
              <a:t/>
            </a:r>
            <a:br>
              <a:rPr lang="ru-RU" sz="3000" b="1" dirty="0" smtClean="0">
                <a:solidFill>
                  <a:srgbClr val="23538D"/>
                </a:solidFill>
              </a:rPr>
            </a:br>
            <a:r>
              <a:rPr lang="ru-RU" sz="3000" b="1" dirty="0" smtClean="0">
                <a:solidFill>
                  <a:srgbClr val="23538D"/>
                </a:solidFill>
              </a:rPr>
              <a:t>ОСНОВНЫЕ  НАПРАВЛЕНИЯ СОВЕРШЕНСТВОВАНИЯ  ЗАКОНОДАТЕЛЬСТВА  </a:t>
            </a:r>
            <a:br>
              <a:rPr lang="ru-RU" sz="3000" b="1" dirty="0" smtClean="0">
                <a:solidFill>
                  <a:srgbClr val="23538D"/>
                </a:solidFill>
              </a:rPr>
            </a:br>
            <a:r>
              <a:rPr lang="ru-RU" sz="3000" b="1" dirty="0" smtClean="0">
                <a:solidFill>
                  <a:srgbClr val="23538D"/>
                </a:solidFill>
              </a:rPr>
              <a:t>В  СФЕРЕ  ОХРАНЫ  ТРУДА</a:t>
            </a:r>
            <a:br>
              <a:rPr lang="ru-RU" sz="3000" b="1" dirty="0" smtClean="0">
                <a:solidFill>
                  <a:srgbClr val="23538D"/>
                </a:solidFill>
              </a:rPr>
            </a:br>
            <a:r>
              <a:rPr lang="ru-RU" sz="3000" b="1" dirty="0" smtClean="0">
                <a:solidFill>
                  <a:srgbClr val="23538D"/>
                </a:solidFill>
              </a:rPr>
              <a:t/>
            </a:r>
            <a:br>
              <a:rPr lang="ru-RU" sz="3000" b="1" dirty="0" smtClean="0">
                <a:solidFill>
                  <a:srgbClr val="23538D"/>
                </a:solidFill>
              </a:rPr>
            </a:br>
            <a:endParaRPr lang="ru-RU" sz="3000" b="1" dirty="0" smtClean="0">
              <a:solidFill>
                <a:schemeClr val="tx2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423920" y="6381328"/>
            <a:ext cx="720080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3568" y="4293096"/>
            <a:ext cx="770413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b="1" i="1" dirty="0">
              <a:solidFill>
                <a:srgbClr val="23538D"/>
              </a:solidFill>
              <a:latin typeface="+mn-lt"/>
            </a:endParaRPr>
          </a:p>
          <a:p>
            <a:pPr>
              <a:defRPr/>
            </a:pPr>
            <a:r>
              <a:rPr lang="ru-RU" b="1" i="1" dirty="0" smtClean="0">
                <a:solidFill>
                  <a:srgbClr val="23538D"/>
                </a:solidFill>
                <a:latin typeface="+mn-lt"/>
              </a:rPr>
              <a:t>Директор Департамента условий и охраны труда </a:t>
            </a:r>
            <a:br>
              <a:rPr lang="ru-RU" b="1" i="1" dirty="0" smtClean="0">
                <a:solidFill>
                  <a:srgbClr val="23538D"/>
                </a:solidFill>
                <a:latin typeface="+mn-lt"/>
              </a:rPr>
            </a:br>
            <a:r>
              <a:rPr lang="ru-RU" b="1" i="1" dirty="0" smtClean="0">
                <a:solidFill>
                  <a:srgbClr val="23538D"/>
                </a:solidFill>
                <a:latin typeface="+mn-lt"/>
              </a:rPr>
              <a:t>Министерства  труда </a:t>
            </a:r>
            <a:r>
              <a:rPr lang="ru-RU" b="1" i="1" dirty="0">
                <a:solidFill>
                  <a:srgbClr val="23538D"/>
                </a:solidFill>
                <a:latin typeface="+mn-lt"/>
              </a:rPr>
              <a:t>и социальной защиты Российской </a:t>
            </a:r>
            <a:r>
              <a:rPr lang="ru-RU" b="1" i="1" dirty="0" smtClean="0">
                <a:solidFill>
                  <a:srgbClr val="23538D"/>
                </a:solidFill>
                <a:latin typeface="+mn-lt"/>
              </a:rPr>
              <a:t>Федерации</a:t>
            </a:r>
          </a:p>
          <a:p>
            <a:pPr>
              <a:defRPr/>
            </a:pPr>
            <a:endParaRPr lang="ru-RU" b="1" i="1" dirty="0">
              <a:solidFill>
                <a:srgbClr val="23538D"/>
              </a:solidFill>
              <a:latin typeface="+mn-lt"/>
            </a:endParaRPr>
          </a:p>
          <a:p>
            <a:pPr>
              <a:defRPr/>
            </a:pPr>
            <a:r>
              <a:rPr lang="ru-RU" b="1" i="1" dirty="0" smtClean="0">
                <a:solidFill>
                  <a:srgbClr val="23538D"/>
                </a:solidFill>
                <a:latin typeface="+mn-lt"/>
              </a:rPr>
              <a:t>Валерий Анатольевич Корж</a:t>
            </a:r>
            <a:endParaRPr lang="ru-RU" b="1" i="1" dirty="0">
              <a:solidFill>
                <a:srgbClr val="23538D"/>
              </a:solidFill>
              <a:latin typeface="+mn-lt"/>
            </a:endParaRPr>
          </a:p>
        </p:txBody>
      </p:sp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"/>
          <p:cNvPicPr>
            <a:picLocks noChangeAspect="1" noChangeArrowheads="1"/>
          </p:cNvPicPr>
          <p:nvPr/>
        </p:nvPicPr>
        <p:blipFill>
          <a:blip r:embed="rId8" cstate="print">
            <a:lum contrast="-2000"/>
          </a:blip>
          <a:srcRect/>
          <a:stretch>
            <a:fillRect/>
          </a:stretch>
        </p:blipFill>
        <p:spPr bwMode="auto">
          <a:xfrm>
            <a:off x="3707904" y="0"/>
            <a:ext cx="180181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8575" y="763166"/>
            <a:ext cx="9096375" cy="58477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24 января 2014 г. № 32н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«Об утверждении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сертификата эксперта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право выполнения работ по специальной оценке условий труда, технических требований к нему,  инструкции по заполнению бланка сертификата эксперта на право выполнения работ по специальной оценке условий труда и Порядка формирования и ведения реестра экспертов организаций, проводящих специальную оценку условий труда» </a:t>
            </a:r>
            <a:r>
              <a:rPr lang="ru-RU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(Зарегистрирован в Минюсте России 28 февраля 2014 г. №</a:t>
            </a:r>
            <a:r>
              <a:rPr lang="en-US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31467</a:t>
            </a:r>
            <a:r>
              <a:rPr lang="ru-RU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400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24 января 2014 г. № 33н  «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Методики проведения специальной оценки условий труда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Классификатора вредных и (или) опасных производственных факторов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формы отчета о проведении специальной оценки условий труда и инструкции по ее заполнению» </a:t>
            </a:r>
            <a:r>
              <a:rPr lang="ru-RU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(Зарегистрирован в Минюсте России 21 марта 2014 г. № 31689)</a:t>
            </a: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7 февраля 2014 г. № 80н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«О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форме и порядке подачи декларации соответствия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условий труда государственным нормативным требованиям охраны труда, порядке формирования и ведения реестра деклараций соответствия условий труда государственным нормативным требованиям охраны труда» </a:t>
            </a:r>
            <a:r>
              <a:rPr lang="ru-RU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(Зарегистрирован в Минюсте России 22 мая 2014 г. №</a:t>
            </a:r>
            <a:r>
              <a:rPr lang="en-US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32387)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12 февраля 2014 г. № 96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внесении изменений и признании утратившими силу некоторых постановлений и приказов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Министерства труда Российской Федерации, Министерства труда и социального развития Российской Федерации, Министерства здравоохранения и социального развития Российской Федерации»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20 февраля 2014 г. № 103н «О внесении изменений и признании утратившими силу некоторых нормативных правовых актов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Министерства труда и социального развития Российской Федерации, Министерства здравоохранения и социального развития Российской Федерации, Министерства труда и социальной защиты Российской Федерации» </a:t>
            </a:r>
            <a:r>
              <a:rPr lang="ru-RU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(Зарегистрирован в Минюсте России 15 мая 2014 г. №</a:t>
            </a:r>
            <a:r>
              <a:rPr lang="en-US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32284)</a:t>
            </a: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3 июля 2014 г. № 436н «Об утверждении порядка передачи результатов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проведения специальной оценки условий труда» </a:t>
            </a:r>
            <a:r>
              <a:rPr lang="ru-RU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(Зарегистрирован в Минюсте России 8 августа 2014 г. № 33492)</a:t>
            </a: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12 августа 2014 г. № 549н «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Порядка проведения государственной экспертизы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условий труда»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утверждении Методики снижения класса (подкласса) условий труда при применении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работниками, занятыми на работах с вредными условиями труда,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эффективных СИЗ, прошедших обязательную сертификацию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порядке, установленном техническим регламентом</a:t>
            </a: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утверждении методических рекомендаций по определению размера платы за проведение экспертизы качества специальной оценки условий труда</a:t>
            </a: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ru-RU" sz="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утверждении Порядка рассмотрения разногласий по вопросам проведения экспертизы качества СОУТ</a:t>
            </a:r>
            <a:endParaRPr lang="ru-RU" sz="1300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7170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81925" y="6597650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DF8869D0-E702-42D3-A5F0-08D2F78B965E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10</a:t>
            </a:fld>
            <a:endParaRPr lang="ru-RU" sz="1600" b="1" dirty="0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20483" name="Заголовок 1"/>
          <p:cNvSpPr>
            <a:spLocks/>
          </p:cNvSpPr>
          <p:nvPr/>
        </p:nvSpPr>
        <p:spPr bwMode="auto">
          <a:xfrm>
            <a:off x="75878" y="85725"/>
            <a:ext cx="885666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ПРИКАЗЫ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МИНТРУДА РОССИИ, РАЗРАБОТАННЫЕ В РАЗВИТИЕ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ФЕДЕРАЛЬНОГО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ЗАКОНА 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«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О СПЕЦИАЛЬНОЙ ОЦЕНКЕ УСЛОВИЙ ТРУДА»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17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717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4074" y="6526635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КОЛИЧЕСТВО АККРЕДИТОВАННЫХ  ОБУЧАЮЩИХ ОРГАНИЗАЦИЙ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В РАЗРЕЗЕ ФЕДЕРАЛЬНЫХ ОКРУГОВ</a:t>
            </a:r>
            <a:r>
              <a:rPr lang="ru-RU" sz="2000" b="1" dirty="0" smtClean="0">
                <a:latin typeface="+mn-lt"/>
                <a:cs typeface="Times New Roman" pitchFamily="18" charset="0"/>
              </a:rPr>
              <a:t/>
            </a:r>
            <a:br>
              <a:rPr lang="ru-RU" sz="2000" b="1" dirty="0" smtClean="0">
                <a:latin typeface="+mn-lt"/>
                <a:cs typeface="Times New Roman" pitchFamily="18" charset="0"/>
              </a:rPr>
            </a:br>
            <a:endParaRPr lang="ru-RU" sz="2000" b="1" dirty="0">
              <a:latin typeface="+mn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</p:spPr>
        <p:txBody>
          <a:bodyPr/>
          <a:lstStyle/>
          <a:p>
            <a:pPr>
              <a:defRPr/>
            </a:pPr>
            <a:fld id="{D24AF680-78C2-42AA-B2E3-42F3603C7393}" type="slidenum">
              <a:rPr lang="ru-RU" sz="1600" b="1" smtClean="0">
                <a:cs typeface="Times New Roman" pitchFamily="18" charset="0"/>
              </a:rPr>
              <a:pPr>
                <a:defRPr/>
              </a:pPr>
              <a:t>11</a:t>
            </a:fld>
            <a:endParaRPr lang="ru-RU" sz="1600" b="1" dirty="0">
              <a:cs typeface="Times New Roman" pitchFamily="18" charset="0"/>
            </a:endParaRPr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971600" y="1052736"/>
            <a:ext cx="7200800" cy="720080"/>
          </a:xfrm>
          <a:prstGeom prst="flowChartConnector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всего -   1 959  обучающих организаций</a:t>
            </a: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323528" y="1916832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КОЛИЧЕСТВО АККРЕДИТОВАННЫХ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ОБУЧАЮЩИХ ОРГАНИЗАЦИЙ ПО ГОДАМ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AF680-78C2-42AA-B2E3-42F3603C7393}" type="slidenum">
              <a:rPr lang="ru-RU" sz="1600" b="1" smtClean="0"/>
              <a:pPr>
                <a:defRPr/>
              </a:pPr>
              <a:t>12</a:t>
            </a:fld>
            <a:endParaRPr lang="ru-RU" sz="16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39552" y="1268760"/>
          <a:ext cx="77768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СВЕДЕНИЯ О КОЛИЧЕСТВЕ ПРОВЕРОК ПО ВОПРОСАМ СОБЛЮДЕНИЯ УСТАНОВЛЕННОГО ПОРЯДКА ПОДГОТОВКИ РАБОТНИКОВ ПО ОХРАНЕ ТРУДА И ВЫЯВЛЕННЫХ НАРУШЕНИЙ (тыс.)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</p:spPr>
        <p:txBody>
          <a:bodyPr/>
          <a:lstStyle/>
          <a:p>
            <a:pPr>
              <a:defRPr/>
            </a:pPr>
            <a:fld id="{D24AF680-78C2-42AA-B2E3-42F3603C7393}" type="slidenum">
              <a:rPr lang="ru-RU" sz="1600" b="1" smtClean="0">
                <a:cs typeface="Times New Roman" pitchFamily="18" charset="0"/>
              </a:rPr>
              <a:pPr>
                <a:defRPr/>
              </a:pPr>
              <a:t>13</a:t>
            </a:fld>
            <a:endParaRPr lang="ru-RU" sz="1600" b="1" dirty="0"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СВЕДЕНИЯ О НЕСЧАСТНЫХ СЛУЧАЯХ С ТЯЖЕЛЫМИ ПОСЛЕДСТВИЯМИ В СВЯЗИ С НЕДОСТАТОЧНОЙ ПОДГОТОВКОЙ РАБОТНИКОВ ПО ОХРАНЕ ТРУДА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60232" y="6381328"/>
            <a:ext cx="2133600" cy="365125"/>
          </a:xfrm>
        </p:spPr>
        <p:txBody>
          <a:bodyPr/>
          <a:lstStyle/>
          <a:p>
            <a:pPr>
              <a:defRPr/>
            </a:pPr>
            <a:fld id="{D24AF680-78C2-42AA-B2E3-42F3603C7393}" type="slidenum">
              <a:rPr lang="ru-RU" sz="1600" b="1" smtClean="0">
                <a:cs typeface="Times New Roman" pitchFamily="18" charset="0"/>
              </a:rPr>
              <a:pPr>
                <a:defRPr/>
              </a:pPr>
              <a:t>14</a:t>
            </a:fld>
            <a:endParaRPr lang="ru-RU" sz="1600" b="1" dirty="0">
              <a:cs typeface="Times New Roman" pitchFamily="18" charset="0"/>
            </a:endParaRPr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1259632" y="5301208"/>
            <a:ext cx="7632848" cy="8926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Из общего числа несчастных случаев с тяжелыми последствиями около </a:t>
            </a:r>
            <a:b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5,3 % случаев происходят по причине недостатков в организации и проведении подготовки работников по охране труда</a:t>
            </a:r>
            <a:endParaRPr lang="ru-RU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9154" name="Picture 2" descr="http://im2-tub-ru.yandex.net/i?id=abf519cf9d0a715a68e80bd7b81a3bf7-93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301208"/>
            <a:ext cx="1008112" cy="1008112"/>
          </a:xfrm>
          <a:prstGeom prst="rect">
            <a:avLst/>
          </a:prstGeom>
          <a:noFill/>
        </p:spPr>
      </p:pic>
      <p:graphicFrame>
        <p:nvGraphicFramePr>
          <p:cNvPr id="12" name="Диаграмма 11"/>
          <p:cNvGraphicFramePr/>
          <p:nvPr/>
        </p:nvGraphicFramePr>
        <p:xfrm>
          <a:off x="395536" y="1412776"/>
          <a:ext cx="83529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49156" name="Picture 4" descr="2012 Сентябрь Новостной интернет-портал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124744"/>
            <a:ext cx="1740356" cy="108012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ПОДГОТОВКА СПЕЦИАЛИСТОВ ПО ОХРАНЕ ТРУДА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708920"/>
            <a:ext cx="8229600" cy="3528392"/>
          </a:xfrm>
        </p:spPr>
        <p:txBody>
          <a:bodyPr/>
          <a:lstStyle/>
          <a:p>
            <a:pPr algn="just">
              <a:spcBef>
                <a:spcPct val="50000"/>
              </a:spcBef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Раздел 3 пункт 3: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Проработка вопроса о введении направления подготовки (специальности) высшего профессионального образования «Охрана труда и управление профессиональными рисками»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Проработка вопроса о введении компетенций в области охраны труда и управления профессиональными рисками и определения соответствующих знаний, умений и навыков в федеральные государственные образовательные стандарты высшего профессионального образования для инженерных и управленческих направлений подготовки (специальностей), а также в федеральные государственные образовательные стандарты начального профессионального образования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Разработка федеральных государственных требований к программам повышения квалификации и переподготовки специалистов по охране труда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AF680-78C2-42AA-B2E3-42F3603C7393}" type="slidenum">
              <a:rPr lang="ru-RU" sz="1600" b="1" smtClean="0"/>
              <a:pPr>
                <a:defRPr/>
              </a:pPr>
              <a:t>15</a:t>
            </a:fld>
            <a:endParaRPr lang="ru-RU" sz="1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268760"/>
            <a:ext cx="6048672" cy="1079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Протокол заседания Правительства 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Российской Федерации </a:t>
            </a:r>
            <a:r>
              <a:rPr lang="ru-RU" b="1" dirty="0">
                <a:solidFill>
                  <a:schemeClr val="bg1"/>
                </a:solidFill>
              </a:rPr>
              <a:t>от </a:t>
            </a:r>
            <a:r>
              <a:rPr lang="ru-RU" b="1" dirty="0" smtClean="0">
                <a:solidFill>
                  <a:schemeClr val="bg1"/>
                </a:solidFill>
              </a:rPr>
              <a:t>27 октября  2011 </a:t>
            </a:r>
            <a:r>
              <a:rPr lang="ru-RU" b="1" dirty="0">
                <a:solidFill>
                  <a:schemeClr val="bg1"/>
                </a:solidFill>
              </a:rPr>
              <a:t>г. </a:t>
            </a:r>
            <a:r>
              <a:rPr lang="ru-RU" b="1" dirty="0" smtClean="0">
                <a:solidFill>
                  <a:schemeClr val="bg1"/>
                </a:solidFill>
              </a:rPr>
              <a:t>№ 36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СВЕДЕНИЯ О ПОДГОТОВКЕ СПЕЦИАЛИСТОВ В ОБЛАСТИ ОХРАНЫ ТРУДА ЗА 2012-2013 ГОДЫ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</p:spPr>
        <p:txBody>
          <a:bodyPr/>
          <a:lstStyle/>
          <a:p>
            <a:pPr>
              <a:defRPr/>
            </a:pPr>
            <a:fld id="{D24AF680-78C2-42AA-B2E3-42F3603C7393}" type="slidenum">
              <a:rPr lang="ru-RU" sz="1600" b="1" smtClean="0">
                <a:cs typeface="Times New Roman" pitchFamily="18" charset="0"/>
              </a:rPr>
              <a:pPr>
                <a:defRPr/>
              </a:pPr>
              <a:t>16</a:t>
            </a:fld>
            <a:endParaRPr lang="ru-RU" sz="1600" b="1" dirty="0">
              <a:cs typeface="Times New Roman" pitchFamily="18" charset="0"/>
            </a:endParaRPr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Кыргызский экономический университет переводится на самофинансирование &quot; Общество &quot; K-News: Новости Кыргызстана, Киргизии"/>
          <p:cNvPicPr>
            <a:picLocks noChangeAspect="1" noChangeArrowheads="1"/>
          </p:cNvPicPr>
          <p:nvPr/>
        </p:nvPicPr>
        <p:blipFill>
          <a:blip r:embed="rId4" cstate="print">
            <a:lum bright="6000"/>
          </a:blip>
          <a:srcRect/>
          <a:stretch>
            <a:fillRect/>
          </a:stretch>
        </p:blipFill>
        <p:spPr bwMode="auto">
          <a:xfrm>
            <a:off x="179512" y="1988840"/>
            <a:ext cx="1728192" cy="1512168"/>
          </a:xfrm>
          <a:prstGeom prst="rect">
            <a:avLst/>
          </a:prstGeom>
          <a:solidFill>
            <a:srgbClr val="FF9933"/>
          </a:solidFill>
        </p:spPr>
      </p:pic>
      <p:sp>
        <p:nvSpPr>
          <p:cNvPr id="15" name="Блок-схема: перфолента 14"/>
          <p:cNvSpPr/>
          <p:nvPr/>
        </p:nvSpPr>
        <p:spPr>
          <a:xfrm>
            <a:off x="611560" y="1196752"/>
            <a:ext cx="3456384" cy="648072"/>
          </a:xfrm>
          <a:prstGeom prst="flowChartPunchedTape">
            <a:avLst/>
          </a:prstGeom>
          <a:solidFill>
            <a:srgbClr val="FFCC66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ВУЗов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148064" y="1196752"/>
            <a:ext cx="3312368" cy="648072"/>
          </a:xfrm>
          <a:prstGeom prst="flowChartPunchedTape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Выпуск специалистов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Разработка проектной и рабочей документации!Кафе!Бара!Магазина!Офиса. Тел 89193899159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988840"/>
            <a:ext cx="1152128" cy="1512168"/>
          </a:xfrm>
          <a:prstGeom prst="rect">
            <a:avLst/>
          </a:prstGeom>
          <a:noFill/>
        </p:spPr>
      </p:pic>
      <p:graphicFrame>
        <p:nvGraphicFramePr>
          <p:cNvPr id="23" name="Диаграмма 22"/>
          <p:cNvGraphicFramePr/>
          <p:nvPr/>
        </p:nvGraphicFramePr>
        <p:xfrm>
          <a:off x="1763688" y="1916832"/>
          <a:ext cx="194421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4" name="Диаграмма 23"/>
          <p:cNvGraphicFramePr/>
          <p:nvPr/>
        </p:nvGraphicFramePr>
        <p:xfrm>
          <a:off x="6372200" y="1916832"/>
          <a:ext cx="21602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467544" y="4293096"/>
            <a:ext cx="8136904" cy="21602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 ПОДГОТОВКИ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Техносферная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безопасность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(280700)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- Безопасность жизнедеятельности в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техносфере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(280101)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- Охрана окружающей среды и рациональное использование природных ресурсов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(280201)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- Безопасность технологических процессов и производств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(280103)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- Защита в чрезвычайных ситуациях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(280103)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- Пожарная безопасность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(280104)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- Защита окружающей среды 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(280200)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-Инженерная защита окружающей среды (</a:t>
            </a:r>
            <a:r>
              <a:rPr lang="ru-RU" sz="1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280202)</a:t>
            </a:r>
            <a:endParaRPr lang="ru-RU" sz="14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ПРОФЕССИОНАЛЬНЫЙ СТАНДАРТ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«СПЕЦИАЛИСТ В ОБЛАСТИ ОХРАНЫ ТРУДА»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</p:spPr>
        <p:txBody>
          <a:bodyPr/>
          <a:lstStyle/>
          <a:p>
            <a:pPr>
              <a:defRPr/>
            </a:pPr>
            <a:fld id="{D24AF680-78C2-42AA-B2E3-42F3603C7393}" type="slidenum">
              <a:rPr lang="ru-RU" sz="1600" b="1" smtClean="0">
                <a:cs typeface="Times New Roman" pitchFamily="18" charset="0"/>
              </a:rPr>
              <a:pPr>
                <a:defRPr/>
              </a:pPr>
              <a:t>17</a:t>
            </a:fld>
            <a:endParaRPr lang="ru-RU" sz="1600" b="1" dirty="0">
              <a:cs typeface="Times New Roman" pitchFamily="18" charset="0"/>
            </a:endParaRPr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Picture 2" descr="Кабмин приготовил для украинцев новые условия труда. В чем подвох? / Украинский бизнес ресурс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268760"/>
            <a:ext cx="1514225" cy="1656184"/>
          </a:xfrm>
          <a:prstGeom prst="rect">
            <a:avLst/>
          </a:prstGeom>
          <a:noFill/>
        </p:spPr>
      </p:pic>
      <p:sp>
        <p:nvSpPr>
          <p:cNvPr id="17" name="Овал 16"/>
          <p:cNvSpPr/>
          <p:nvPr/>
        </p:nvSpPr>
        <p:spPr>
          <a:xfrm>
            <a:off x="1763688" y="1196752"/>
            <a:ext cx="7380312" cy="12241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700" b="1" dirty="0" smtClean="0"/>
              <a:t>Приказ Минтруда России от 4 августа 2014 г. № 524н </a:t>
            </a:r>
            <a:r>
              <a:rPr lang="ru-RU" sz="1300" i="1" dirty="0" smtClean="0"/>
              <a:t>(направлен в Минюст России на государственную регистрацию)</a:t>
            </a:r>
            <a:endParaRPr lang="ru-RU" sz="1300" i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2852936"/>
            <a:ext cx="8352928" cy="9361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Основная цель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профилактика несчастных случаев на производстве и профессиональных заболеваний, снижение уровня воздействия (устранение воздействия) на работников вредных и (или) опасных производственных факторов, уровней профессиональных рисков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2" name="Схема 21"/>
          <p:cNvGraphicFramePr/>
          <p:nvPr/>
        </p:nvGraphicFramePr>
        <p:xfrm>
          <a:off x="251520" y="4221088"/>
          <a:ext cx="8640960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323528" y="3645024"/>
            <a:ext cx="8352928" cy="9361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Обобщенные трудовые функции, входящие в профессиональный стандарт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381328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18</a:t>
            </a:fld>
            <a:endParaRPr lang="ru-RU" sz="1600" b="1" dirty="0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179388" y="44450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051720" y="908720"/>
            <a:ext cx="5760640" cy="1938992"/>
          </a:xfrm>
          <a:prstGeom prst="rect">
            <a:avLst/>
          </a:prstGeom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>
                  <a:noFill/>
                </a:ln>
                <a:solidFill>
                  <a:srgbClr val="002060"/>
                </a:solidFill>
                <a:effectLst/>
                <a:latin typeface="+mn-lt"/>
              </a:rPr>
              <a:t>Концепция абсолютной безопасности - полное устранение факторов, способных оказать нежелательное воздействие на организм. </a:t>
            </a:r>
          </a:p>
          <a:p>
            <a:endParaRPr lang="ru-RU" sz="2400" b="1" spc="50" dirty="0" smtClean="0">
              <a:ln w="11430">
                <a:noFill/>
              </a:ln>
              <a:solidFill>
                <a:srgbClr val="002060"/>
              </a:solidFill>
              <a:effectLst/>
              <a:latin typeface="+mn-lt"/>
            </a:endParaRPr>
          </a:p>
        </p:txBody>
      </p:sp>
      <p:pic>
        <p:nvPicPr>
          <p:cNvPr id="2052" name="Picture 4" descr="http://tb-vsr.ru/im/imag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32656"/>
            <a:ext cx="1656184" cy="3239729"/>
          </a:xfrm>
          <a:prstGeom prst="rect">
            <a:avLst/>
          </a:prstGeom>
          <a:noFill/>
        </p:spPr>
      </p:pic>
      <p:pic>
        <p:nvPicPr>
          <p:cNvPr id="13" name="Picture 2" descr="http://manesu.com/uploads/3102/30/10/760513092bf6c95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69533" y="4365105"/>
            <a:ext cx="1874467" cy="18722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1115616" y="3573016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spc="50" dirty="0" smtClean="0">
                <a:ln w="11430">
                  <a:noFill/>
                </a:ln>
                <a:solidFill>
                  <a:srgbClr val="C00000"/>
                </a:solidFill>
                <a:latin typeface="Calibri"/>
              </a:rPr>
              <a:t>Любая деятельность потенциально опасна - невозможно обеспечить нулевой риск.</a:t>
            </a:r>
            <a:endParaRPr lang="ru-RU" sz="2400" b="1" spc="50" dirty="0">
              <a:ln w="11430">
                <a:noFill/>
              </a:ln>
              <a:solidFill>
                <a:srgbClr val="C00000"/>
              </a:solidFill>
              <a:latin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68344" y="1412776"/>
            <a:ext cx="129614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БЫЛО!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7504" y="4941168"/>
            <a:ext cx="18002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НЕОБХОДИМО!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51720" y="5013176"/>
            <a:ext cx="4824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Переход от доктрины абсолютной безопасности к оценке приемлемого риска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48997731-FCDA-4372-9EE2-495529E44F34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19</a:t>
            </a:fld>
            <a:endParaRPr lang="ru-RU" sz="1600" b="1" dirty="0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706437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itchFamily="18" charset="0"/>
              </a:rPr>
              <a:t>ОСНОВНЫЕ ЗАДАЧИ МИНТРУДА РОССИИ НА 2014 ГОД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32772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2774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467544" y="1379819"/>
            <a:ext cx="835292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449263" algn="just" eaLnBrk="0" hangingPunct="0">
              <a:buFont typeface="Wingdings" pitchFamily="2" charset="2"/>
              <a:buChar char="Ø"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+mn-lt"/>
              <a:cs typeface="Times New Roman" pitchFamily="18" charset="0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  <a:latin typeface="+mn-lt"/>
              </a:rPr>
              <a:t>ПОДГОТОВКА КОНЦЕПЦИИ ПРОЕКТА ФЕДЕРАЛЬНОГО ЗАКОНА </a:t>
            </a:r>
            <a:b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  <a:latin typeface="+mn-lt"/>
              </a:rPr>
            </a:b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  <a:latin typeface="+mn-lt"/>
              </a:rPr>
              <a:t>О БЕЗОПАСНОСТИ  И ГИГИЕНЕ ТРУДА, ПРЕДУСМАТРИВАЮЩЕГО ПЕРЕХОД ОТ ДОКТРИНЫ АБСОЛЮТНОЙ БЕЗОПАСНОСТИ К ОЦЕНКЕ ПРИЕМЛЕМОГО РИСКА</a:t>
            </a:r>
          </a:p>
          <a:p>
            <a:pPr indent="449263" algn="just" eaLnBrk="0" hangingPunct="0">
              <a:buFont typeface="Wingdings" pitchFamily="2" charset="2"/>
              <a:buChar char="Ø"/>
            </a:pPr>
            <a:endParaRPr lang="ru-RU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8000"/>
              </a:solidFill>
              <a:latin typeface="+mn-lt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8000"/>
                </a:solidFill>
                <a:latin typeface="+mn-lt"/>
              </a:rPr>
              <a:t>Разработка типового положения о системе управления охраной труда</a:t>
            </a:r>
          </a:p>
          <a:p>
            <a:pPr indent="449263" algn="just" eaLnBrk="0" hangingPunct="0"/>
            <a:endParaRPr lang="ru-RU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8000"/>
              </a:solidFill>
              <a:latin typeface="+mn-lt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  <a:latin typeface="+mn-lt"/>
                <a:cs typeface="Times New Roman" pitchFamily="18" charset="0"/>
              </a:rPr>
              <a:t>Актуализация типовой программы улучшения условий труда</a:t>
            </a:r>
          </a:p>
          <a:p>
            <a:pPr indent="449263" algn="just" eaLnBrk="0" hangingPunct="0">
              <a:buFont typeface="Wingdings" pitchFamily="2" charset="2"/>
              <a:buChar char="Ø"/>
            </a:pPr>
            <a:endParaRPr lang="ru-RU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8000"/>
              </a:solidFill>
              <a:latin typeface="+mn-lt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  <a:latin typeface="+mn-lt"/>
              </a:rPr>
              <a:t>ПОДГОТОВКА ИЗМЕНЕНИЙ В РАЗДЕЛ </a:t>
            </a:r>
            <a:r>
              <a:rPr lang="en-US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  <a:latin typeface="+mn-lt"/>
              </a:rPr>
              <a:t>x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  <a:latin typeface="+mn-lt"/>
              </a:rPr>
              <a:t> «ОХРАНА ТРУДА» ТРУДОВОГО КОДЕКСА РОССИЙСКОЙ ФЕДЕРАЦИИ, в  том числе в статью 225</a:t>
            </a:r>
          </a:p>
          <a:p>
            <a:pPr indent="449263" algn="just" eaLnBrk="0" hangingPunct="0">
              <a:buFont typeface="Wingdings" pitchFamily="2" charset="2"/>
              <a:buChar char="Ø"/>
            </a:pPr>
            <a:endParaRPr lang="ru-RU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23538D"/>
              </a:solidFill>
              <a:effectLst/>
              <a:latin typeface="+mn-lt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endParaRPr lang="ru-RU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23538D"/>
              </a:solidFill>
              <a:latin typeface="+mn-lt"/>
              <a:cs typeface="Times New Roman" pitchFamily="18" charset="0"/>
            </a:endParaRPr>
          </a:p>
          <a:p>
            <a:pPr indent="449263" algn="just" eaLnBrk="0" hangingPunct="0">
              <a:buFont typeface="Wingdings" pitchFamily="2" charset="2"/>
              <a:buChar char="Ø"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трелка вправо 40"/>
          <p:cNvSpPr/>
          <p:nvPr/>
        </p:nvSpPr>
        <p:spPr>
          <a:xfrm>
            <a:off x="1547813" y="549275"/>
            <a:ext cx="3311525" cy="1223963"/>
          </a:xfrm>
          <a:prstGeom prst="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307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492875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811C793-D39E-4070-B3CF-3F27463AA22E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2</a:t>
            </a:fld>
            <a:endParaRPr lang="ru-RU" sz="1600" b="1" dirty="0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3076" name="Заголовок 1"/>
          <p:cNvSpPr>
            <a:spLocks/>
          </p:cNvSpPr>
          <p:nvPr/>
        </p:nvSpPr>
        <p:spPr bwMode="auto">
          <a:xfrm>
            <a:off x="179388" y="115888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+mn-lt"/>
              </a:rPr>
              <a:t>ПРЕДПОСЫЛКИ РЕФОРМИРОВАНИЯ СИСТЕМЫ ОЦЕНКИ УСЛОВИЙ ТРУДА </a:t>
            </a:r>
          </a:p>
        </p:txBody>
      </p:sp>
      <p:sp>
        <p:nvSpPr>
          <p:cNvPr id="307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307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4" descr="http://www.dzr.by/wp-content/uploads/2011/08/dubrovno_ohrana-trud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4869160"/>
            <a:ext cx="1872208" cy="81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4" descr="http://www.dzr.by/wp-content/uploads/2011/08/dubrovno_ohrana-trud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672" y="2492896"/>
            <a:ext cx="2555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4" descr="http://www.dzr.by/wp-content/uploads/2011/08/dubrovno_ohrana-trud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3717032"/>
            <a:ext cx="2230438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Нашивка 28"/>
          <p:cNvSpPr/>
          <p:nvPr/>
        </p:nvSpPr>
        <p:spPr>
          <a:xfrm rot="16200000">
            <a:off x="1223962" y="368301"/>
            <a:ext cx="360363" cy="57626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085" name="Прямоугольник 29"/>
          <p:cNvSpPr>
            <a:spLocks noChangeArrowheads="1"/>
          </p:cNvSpPr>
          <p:nvPr/>
        </p:nvSpPr>
        <p:spPr bwMode="auto">
          <a:xfrm>
            <a:off x="827584" y="2564904"/>
            <a:ext cx="11509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Helios"/>
              </a:rPr>
              <a:t>2012 г.</a:t>
            </a:r>
          </a:p>
        </p:txBody>
      </p:sp>
      <p:sp>
        <p:nvSpPr>
          <p:cNvPr id="3086" name="Прямоугольник 31"/>
          <p:cNvSpPr>
            <a:spLocks noChangeArrowheads="1"/>
          </p:cNvSpPr>
          <p:nvPr/>
        </p:nvSpPr>
        <p:spPr bwMode="auto">
          <a:xfrm>
            <a:off x="755576" y="3717032"/>
            <a:ext cx="12239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Helios"/>
              </a:rPr>
              <a:t>2011 г.</a:t>
            </a:r>
          </a:p>
        </p:txBody>
      </p:sp>
      <p:sp>
        <p:nvSpPr>
          <p:cNvPr id="3087" name="Прямоугольник 35"/>
          <p:cNvSpPr>
            <a:spLocks noChangeArrowheads="1"/>
          </p:cNvSpPr>
          <p:nvPr/>
        </p:nvSpPr>
        <p:spPr bwMode="auto">
          <a:xfrm>
            <a:off x="899592" y="4725144"/>
            <a:ext cx="1008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Helios"/>
              </a:rPr>
              <a:t>2010 г.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67544" y="5085184"/>
            <a:ext cx="144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Helios"/>
              </a:rPr>
              <a:t>29 %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83568" y="4221088"/>
            <a:ext cx="1152376" cy="461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Helios"/>
              </a:rPr>
              <a:t>30,5 %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95536" y="2996952"/>
            <a:ext cx="15652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Helios"/>
              </a:rPr>
              <a:t>31,8 %</a:t>
            </a:r>
          </a:p>
        </p:txBody>
      </p:sp>
      <p:sp>
        <p:nvSpPr>
          <p:cNvPr id="3091" name="Заголовок 1"/>
          <p:cNvSpPr>
            <a:spLocks/>
          </p:cNvSpPr>
          <p:nvPr/>
        </p:nvSpPr>
        <p:spPr bwMode="auto">
          <a:xfrm rot="-5400000">
            <a:off x="-2304256" y="3248819"/>
            <a:ext cx="54721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" b="1" dirty="0">
                <a:solidFill>
                  <a:schemeClr val="tx2"/>
                </a:solidFill>
                <a:latin typeface="Helios"/>
              </a:rPr>
              <a:t>ЧИСЛЕННОСТЬ РАБОТНИКОВ, ЗАНЯТЫХ ВО ВРЕДНЫХ (ОПАСНЫХ) УСЛОВИЯХ ТРУДА В БАЗОВЫХ ОТРАСЛЯХ ЭКОНОМИКИ</a:t>
            </a:r>
          </a:p>
        </p:txBody>
      </p:sp>
      <p:sp>
        <p:nvSpPr>
          <p:cNvPr id="42" name="Rectangle 20"/>
          <p:cNvSpPr>
            <a:spLocks noChangeArrowheads="1"/>
          </p:cNvSpPr>
          <p:nvPr/>
        </p:nvSpPr>
        <p:spPr bwMode="auto">
          <a:xfrm>
            <a:off x="4859338" y="1710632"/>
            <a:ext cx="36020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endParaRPr lang="ru-RU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2" name="Заголовок 1"/>
          <p:cNvSpPr>
            <a:spLocks/>
          </p:cNvSpPr>
          <p:nvPr/>
        </p:nvSpPr>
        <p:spPr bwMode="auto">
          <a:xfrm>
            <a:off x="3851920" y="4149080"/>
            <a:ext cx="5040312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ru-RU" sz="2400" dirty="0">
                <a:solidFill>
                  <a:schemeClr val="tx2"/>
                </a:solidFill>
                <a:latin typeface="Helios"/>
              </a:rPr>
              <a:t>В ЭКОНОМИКЕ РОССИИ –</a:t>
            </a:r>
          </a:p>
          <a:p>
            <a:pPr algn="r"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Helios"/>
              </a:rPr>
              <a:t>48,7</a:t>
            </a:r>
            <a:r>
              <a:rPr lang="ru-RU" sz="3200" b="1" dirty="0">
                <a:solidFill>
                  <a:schemeClr val="tx2"/>
                </a:solidFill>
                <a:latin typeface="Helios"/>
              </a:rPr>
              <a:t> МЛН. </a:t>
            </a:r>
            <a:r>
              <a:rPr lang="ru-RU" sz="2400" dirty="0">
                <a:solidFill>
                  <a:schemeClr val="tx2"/>
                </a:solidFill>
                <a:latin typeface="Helios"/>
              </a:rPr>
              <a:t>РАБОЧИХ МЕСТ, </a:t>
            </a:r>
            <a:endParaRPr lang="ru-RU" sz="3200" dirty="0">
              <a:solidFill>
                <a:schemeClr val="tx2"/>
              </a:solidFill>
              <a:latin typeface="Helios"/>
            </a:endParaRPr>
          </a:p>
          <a:p>
            <a:pPr algn="r">
              <a:defRPr/>
            </a:pPr>
            <a:r>
              <a:rPr lang="ru-RU" sz="2400" dirty="0">
                <a:solidFill>
                  <a:schemeClr val="tx2"/>
                </a:solidFill>
                <a:latin typeface="Helios"/>
              </a:rPr>
              <a:t>НА КОТОРЫХ ЗАНЯТО </a:t>
            </a:r>
          </a:p>
          <a:p>
            <a:pPr algn="r"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Helios"/>
              </a:rPr>
              <a:t>71,7</a:t>
            </a:r>
            <a:r>
              <a:rPr lang="ru-RU" sz="3200" b="1" dirty="0">
                <a:solidFill>
                  <a:schemeClr val="tx2"/>
                </a:solidFill>
                <a:latin typeface="Helios"/>
              </a:rPr>
              <a:t> МЛН. </a:t>
            </a:r>
            <a:r>
              <a:rPr lang="ru-RU" sz="2400" dirty="0">
                <a:solidFill>
                  <a:schemeClr val="tx2"/>
                </a:solidFill>
                <a:latin typeface="Helios"/>
              </a:rPr>
              <a:t>РАБОТНИКОВ</a:t>
            </a:r>
            <a:endParaRPr lang="ru-RU" sz="2800" dirty="0">
              <a:solidFill>
                <a:schemeClr val="tx2"/>
              </a:solidFill>
              <a:latin typeface="Helios"/>
            </a:endParaRPr>
          </a:p>
        </p:txBody>
      </p:sp>
      <p:sp>
        <p:nvSpPr>
          <p:cNvPr id="3094" name="Прямоугольник 35"/>
          <p:cNvSpPr>
            <a:spLocks noChangeArrowheads="1"/>
          </p:cNvSpPr>
          <p:nvPr/>
        </p:nvSpPr>
        <p:spPr bwMode="auto">
          <a:xfrm>
            <a:off x="755576" y="5517232"/>
            <a:ext cx="13509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Helios"/>
              </a:rPr>
              <a:t>2009 г.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67544" y="5805264"/>
            <a:ext cx="1566862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Helios"/>
              </a:rPr>
              <a:t>27,5 %</a:t>
            </a:r>
          </a:p>
        </p:txBody>
      </p:sp>
      <p:pic>
        <p:nvPicPr>
          <p:cNvPr id="3098" name="Picture 4" descr="http://www.dzr.by/wp-content/uploads/2011/08/dubrovno_ohrana-trud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5" y="5620619"/>
            <a:ext cx="1512168" cy="6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" descr="http://www.dzr.by/wp-content/uploads/2011/08/dubrovno_ohrana-trud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1680" y="1105305"/>
            <a:ext cx="2736304" cy="138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29"/>
          <p:cNvSpPr>
            <a:spLocks noChangeArrowheads="1"/>
          </p:cNvSpPr>
          <p:nvPr/>
        </p:nvSpPr>
        <p:spPr bwMode="auto">
          <a:xfrm>
            <a:off x="755576" y="1340768"/>
            <a:ext cx="11509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Helios"/>
              </a:rPr>
              <a:t>2013 </a:t>
            </a:r>
            <a:r>
              <a:rPr lang="ru-RU" sz="1600" b="1" dirty="0">
                <a:solidFill>
                  <a:schemeClr val="tx2"/>
                </a:solidFill>
                <a:latin typeface="Helios"/>
              </a:rPr>
              <a:t>г.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67544" y="1772816"/>
            <a:ext cx="15652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Helios"/>
              </a:rPr>
              <a:t>32,2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Helios"/>
              </a:rPr>
              <a:t>%</a:t>
            </a:r>
          </a:p>
        </p:txBody>
      </p:sp>
      <p:sp>
        <p:nvSpPr>
          <p:cNvPr id="30" name="Rectangle 20"/>
          <p:cNvSpPr>
            <a:spLocks noChangeArrowheads="1"/>
          </p:cNvSpPr>
          <p:nvPr/>
        </p:nvSpPr>
        <p:spPr bwMode="auto">
          <a:xfrm>
            <a:off x="4932040" y="2636912"/>
            <a:ext cx="3602037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1200" dirty="0">
                <a:solidFill>
                  <a:schemeClr val="tx2"/>
                </a:solidFill>
                <a:latin typeface="+mn-lt"/>
              </a:rPr>
              <a:t>ОБРАБАТЫВАЮЩИЕ ПРОИЗВОДСТВА – </a:t>
            </a:r>
            <a:r>
              <a:rPr lang="ru-RU" sz="1600" b="1" dirty="0">
                <a:solidFill>
                  <a:schemeClr val="tx2"/>
                </a:solidFill>
                <a:latin typeface="+mn-lt"/>
              </a:rPr>
              <a:t>33,4 %</a:t>
            </a:r>
          </a:p>
          <a:p>
            <a:pPr eaLnBrk="0" hangingPunct="0">
              <a:defRPr/>
            </a:pPr>
            <a:r>
              <a:rPr lang="ru-RU" sz="1200" dirty="0">
                <a:solidFill>
                  <a:schemeClr val="tx2"/>
                </a:solidFill>
                <a:latin typeface="+mn-lt"/>
              </a:rPr>
              <a:t>НА ТРАНСПОРТЕ – </a:t>
            </a:r>
            <a:r>
              <a:rPr lang="ru-RU" sz="1600" b="1" dirty="0">
                <a:solidFill>
                  <a:schemeClr val="tx2"/>
                </a:solidFill>
                <a:latin typeface="+mn-lt"/>
              </a:rPr>
              <a:t>35,1 %</a:t>
            </a:r>
          </a:p>
          <a:p>
            <a:pPr eaLnBrk="0" hangingPunct="0">
              <a:defRPr/>
            </a:pPr>
            <a:r>
              <a:rPr lang="ru-RU" sz="1200" dirty="0">
                <a:solidFill>
                  <a:schemeClr val="tx2"/>
                </a:solidFill>
                <a:latin typeface="+mn-lt"/>
              </a:rPr>
              <a:t>ДОБЫЧА ПОЛЕЗНЫХ ИСКОПАЕМЫХ – </a:t>
            </a:r>
            <a:r>
              <a:rPr lang="ru-RU" sz="1600" b="1" dirty="0">
                <a:solidFill>
                  <a:schemeClr val="tx2"/>
                </a:solidFill>
                <a:latin typeface="+mn-lt"/>
              </a:rPr>
              <a:t>46,2 %</a:t>
            </a:r>
            <a:r>
              <a:rPr lang="ru-RU" sz="1200" dirty="0">
                <a:solidFill>
                  <a:schemeClr val="tx2"/>
                </a:solidFill>
                <a:latin typeface="+mn-lt"/>
              </a:rPr>
              <a:t> 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chemeClr val="tx2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492875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84D89373-5EA1-4BFD-B14A-12DBCE7D2069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3</a:t>
            </a:fld>
            <a:endParaRPr lang="ru-RU" sz="1600" b="1" dirty="0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1028" name="Заголовок 1"/>
          <p:cNvSpPr>
            <a:spLocks/>
          </p:cNvSpPr>
          <p:nvPr/>
        </p:nvSpPr>
        <p:spPr bwMode="auto">
          <a:xfrm>
            <a:off x="179388" y="187325"/>
            <a:ext cx="8856662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0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102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103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Заголовок 1"/>
          <p:cNvSpPr>
            <a:spLocks/>
          </p:cNvSpPr>
          <p:nvPr/>
        </p:nvSpPr>
        <p:spPr bwMode="auto">
          <a:xfrm>
            <a:off x="179388" y="115889"/>
            <a:ext cx="8856662" cy="100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КОЛИЧЕСТВО ВПЕРВЫЕ ВЫЯВЛЕННЫХ ПРОФЕССИОНАЛЬНЫХ ЗАБОЛЕВАНИЙ В РОССИЙСКОЙ ФЕДЕРАЦИИ В 2009-2013 г.г.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(по данным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ФСС России)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24" name="Диаграмма 23"/>
          <p:cNvGraphicFramePr/>
          <p:nvPr/>
        </p:nvGraphicFramePr>
        <p:xfrm>
          <a:off x="539552" y="1124744"/>
          <a:ext cx="8280920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5" name="Диаграмма 24"/>
          <p:cNvGraphicFramePr/>
          <p:nvPr/>
        </p:nvGraphicFramePr>
        <p:xfrm>
          <a:off x="467544" y="2924944"/>
          <a:ext cx="83529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1403648" y="3068960"/>
            <a:ext cx="71287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 eaLnBrk="0" hangingPunct="0"/>
            <a:r>
              <a:rPr lang="ru-RU" sz="2000" b="1" dirty="0" smtClean="0">
                <a:solidFill>
                  <a:srgbClr val="23538D"/>
                </a:solidFill>
                <a:latin typeface="Helios"/>
                <a:ea typeface="TimesNewRoman"/>
                <a:cs typeface="TimesNewRoman"/>
              </a:rPr>
              <a:t>Структура </a:t>
            </a:r>
            <a:r>
              <a:rPr lang="ru-RU" sz="2000" b="1" dirty="0">
                <a:solidFill>
                  <a:srgbClr val="23538D"/>
                </a:solidFill>
                <a:latin typeface="Helios"/>
                <a:ea typeface="TimesNewRoman"/>
                <a:cs typeface="TimesNewRoman"/>
              </a:rPr>
              <a:t>профессиональной заболеваемости в Российской Федерации (%):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03648" y="450912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err="1" smtClean="0">
                <a:solidFill>
                  <a:srgbClr val="23538D"/>
                </a:solidFill>
                <a:latin typeface="+mn-lt"/>
              </a:rPr>
              <a:t>Нейросенсорная</a:t>
            </a:r>
            <a:r>
              <a:rPr lang="ru-RU" sz="1400" b="1" dirty="0" smtClean="0">
                <a:solidFill>
                  <a:srgbClr val="23538D"/>
                </a:solidFill>
                <a:latin typeface="+mn-lt"/>
              </a:rPr>
              <a:t> тугоухость</a:t>
            </a:r>
            <a:endParaRPr lang="ru-RU" sz="1400" b="1" dirty="0">
              <a:solidFill>
                <a:srgbClr val="23538D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3808" y="479715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23538D"/>
                </a:solidFill>
                <a:latin typeface="+mn-lt"/>
              </a:rPr>
              <a:t>Вибрационная болезнь</a:t>
            </a:r>
            <a:endParaRPr lang="ru-RU" sz="1400" b="1" dirty="0">
              <a:solidFill>
                <a:srgbClr val="23538D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3968" y="4869160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23538D"/>
                </a:solidFill>
                <a:latin typeface="+mn-lt"/>
              </a:rPr>
              <a:t>Пояснично-крестцовая </a:t>
            </a:r>
            <a:r>
              <a:rPr lang="ru-RU" sz="1400" b="1" dirty="0" err="1" smtClean="0">
                <a:solidFill>
                  <a:srgbClr val="23538D"/>
                </a:solidFill>
                <a:latin typeface="+mn-lt"/>
              </a:rPr>
              <a:t>радикулопатия</a:t>
            </a:r>
            <a:endParaRPr lang="ru-RU" sz="1400" b="1" dirty="0">
              <a:solidFill>
                <a:srgbClr val="23538D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6136" y="4941168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23538D"/>
                </a:solidFill>
                <a:latin typeface="+mn-lt"/>
              </a:rPr>
              <a:t>Хронический профессиональный бронхит</a:t>
            </a:r>
            <a:endParaRPr lang="ru-RU" sz="1400" b="1" dirty="0">
              <a:solidFill>
                <a:srgbClr val="23538D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36296" y="5517232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23538D"/>
                </a:solidFill>
                <a:latin typeface="+mn-lt"/>
              </a:rPr>
              <a:t>Пневмокониоз</a:t>
            </a:r>
            <a:endParaRPr lang="ru-RU" sz="1400" b="1" dirty="0">
              <a:solidFill>
                <a:srgbClr val="23538D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492875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84D89373-5EA1-4BFD-B14A-12DBCE7D2069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4</a:t>
            </a:fld>
            <a:endParaRPr lang="ru-RU" sz="1600" b="1" dirty="0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1028" name="Заголовок 1"/>
          <p:cNvSpPr>
            <a:spLocks/>
          </p:cNvSpPr>
          <p:nvPr/>
        </p:nvSpPr>
        <p:spPr bwMode="auto">
          <a:xfrm>
            <a:off x="179388" y="187325"/>
            <a:ext cx="8856662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0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102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103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Заголовок 1"/>
          <p:cNvSpPr>
            <a:spLocks/>
          </p:cNvSpPr>
          <p:nvPr/>
        </p:nvSpPr>
        <p:spPr bwMode="auto">
          <a:xfrm>
            <a:off x="179388" y="115889"/>
            <a:ext cx="8856662" cy="8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ЧИСЛЕННОСТЬ ПОСТРАДАВШИХ СО СМЕРТЕЛЬНЫМ ИСХОДОМ В РОССИЙСКОЙ ФЕДЕРАЦИИ (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по данным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Роструда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)</a:t>
            </a:r>
          </a:p>
        </p:txBody>
      </p:sp>
      <p:graphicFrame>
        <p:nvGraphicFramePr>
          <p:cNvPr id="20" name="Диаграмма 10"/>
          <p:cNvGraphicFramePr>
            <a:graphicFrameLocks/>
          </p:cNvGraphicFramePr>
          <p:nvPr/>
        </p:nvGraphicFramePr>
        <p:xfrm>
          <a:off x="251521" y="908720"/>
          <a:ext cx="8640960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34" name="TextBox 12"/>
          <p:cNvSpPr txBox="1">
            <a:spLocks noChangeArrowheads="1"/>
          </p:cNvSpPr>
          <p:nvPr/>
        </p:nvSpPr>
        <p:spPr bwMode="auto">
          <a:xfrm>
            <a:off x="1043608" y="908720"/>
            <a:ext cx="107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3931</a:t>
            </a:r>
          </a:p>
        </p:txBody>
      </p:sp>
      <p:sp>
        <p:nvSpPr>
          <p:cNvPr id="1035" name="TextBox 13"/>
          <p:cNvSpPr txBox="1">
            <a:spLocks noChangeArrowheads="1"/>
          </p:cNvSpPr>
          <p:nvPr/>
        </p:nvSpPr>
        <p:spPr bwMode="auto">
          <a:xfrm>
            <a:off x="2195736" y="908720"/>
            <a:ext cx="93610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3200</a:t>
            </a:r>
          </a:p>
        </p:txBody>
      </p:sp>
      <p:sp>
        <p:nvSpPr>
          <p:cNvPr id="1036" name="TextBox 15"/>
          <p:cNvSpPr txBox="1">
            <a:spLocks noChangeArrowheads="1"/>
          </p:cNvSpPr>
          <p:nvPr/>
        </p:nvSpPr>
        <p:spPr bwMode="auto">
          <a:xfrm>
            <a:off x="3347864" y="908720"/>
            <a:ext cx="1008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3244</a:t>
            </a:r>
          </a:p>
        </p:txBody>
      </p:sp>
      <p:sp>
        <p:nvSpPr>
          <p:cNvPr id="1037" name="TextBox 16"/>
          <p:cNvSpPr txBox="1">
            <a:spLocks noChangeArrowheads="1"/>
          </p:cNvSpPr>
          <p:nvPr/>
        </p:nvSpPr>
        <p:spPr bwMode="auto">
          <a:xfrm>
            <a:off x="4572000" y="836712"/>
            <a:ext cx="93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3220</a:t>
            </a:r>
          </a:p>
        </p:txBody>
      </p:sp>
      <p:sp>
        <p:nvSpPr>
          <p:cNvPr id="1038" name="TextBox 17"/>
          <p:cNvSpPr txBox="1">
            <a:spLocks noChangeArrowheads="1"/>
          </p:cNvSpPr>
          <p:nvPr/>
        </p:nvSpPr>
        <p:spPr bwMode="auto">
          <a:xfrm>
            <a:off x="5652120" y="908720"/>
            <a:ext cx="93610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2999</a:t>
            </a:r>
          </a:p>
        </p:txBody>
      </p:sp>
      <p:sp>
        <p:nvSpPr>
          <p:cNvPr id="1039" name="TextBox 18"/>
          <p:cNvSpPr txBox="1">
            <a:spLocks noChangeArrowheads="1"/>
          </p:cNvSpPr>
          <p:nvPr/>
        </p:nvSpPr>
        <p:spPr bwMode="auto">
          <a:xfrm>
            <a:off x="611560" y="1412776"/>
            <a:ext cx="936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2008 г.</a:t>
            </a:r>
          </a:p>
        </p:txBody>
      </p:sp>
      <p:sp>
        <p:nvSpPr>
          <p:cNvPr id="1040" name="TextBox 19"/>
          <p:cNvSpPr txBox="1">
            <a:spLocks noChangeArrowheads="1"/>
          </p:cNvSpPr>
          <p:nvPr/>
        </p:nvSpPr>
        <p:spPr bwMode="auto">
          <a:xfrm>
            <a:off x="1619672" y="1556792"/>
            <a:ext cx="1008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2009 г.</a:t>
            </a:r>
          </a:p>
        </p:txBody>
      </p:sp>
      <p:sp>
        <p:nvSpPr>
          <p:cNvPr id="1041" name="TextBox 20"/>
          <p:cNvSpPr txBox="1">
            <a:spLocks noChangeArrowheads="1"/>
          </p:cNvSpPr>
          <p:nvPr/>
        </p:nvSpPr>
        <p:spPr bwMode="auto">
          <a:xfrm>
            <a:off x="2915816" y="1556792"/>
            <a:ext cx="936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2010 г.</a:t>
            </a:r>
          </a:p>
        </p:txBody>
      </p:sp>
      <p:sp>
        <p:nvSpPr>
          <p:cNvPr id="1042" name="TextBox 21"/>
          <p:cNvSpPr txBox="1">
            <a:spLocks noChangeArrowheads="1"/>
          </p:cNvSpPr>
          <p:nvPr/>
        </p:nvSpPr>
        <p:spPr bwMode="auto">
          <a:xfrm>
            <a:off x="4139952" y="1556792"/>
            <a:ext cx="863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2011 г.</a:t>
            </a:r>
          </a:p>
        </p:txBody>
      </p:sp>
      <p:sp>
        <p:nvSpPr>
          <p:cNvPr id="1043" name="TextBox 22"/>
          <p:cNvSpPr txBox="1">
            <a:spLocks noChangeArrowheads="1"/>
          </p:cNvSpPr>
          <p:nvPr/>
        </p:nvSpPr>
        <p:spPr bwMode="auto">
          <a:xfrm>
            <a:off x="5220072" y="1628800"/>
            <a:ext cx="936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2012 г.</a:t>
            </a:r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6300192" y="1700808"/>
            <a:ext cx="936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2013 </a:t>
            </a:r>
            <a:r>
              <a:rPr lang="ru-RU" dirty="0"/>
              <a:t>г.</a:t>
            </a:r>
          </a:p>
        </p:txBody>
      </p:sp>
      <p:sp>
        <p:nvSpPr>
          <p:cNvPr id="22" name="TextBox 17"/>
          <p:cNvSpPr txBox="1">
            <a:spLocks noChangeArrowheads="1"/>
          </p:cNvSpPr>
          <p:nvPr/>
        </p:nvSpPr>
        <p:spPr bwMode="auto">
          <a:xfrm>
            <a:off x="8028384" y="1412776"/>
            <a:ext cx="93610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855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395536" y="3068960"/>
          <a:ext cx="849694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Заголовок 1"/>
          <p:cNvSpPr>
            <a:spLocks/>
          </p:cNvSpPr>
          <p:nvPr/>
        </p:nvSpPr>
        <p:spPr bwMode="auto">
          <a:xfrm>
            <a:off x="683568" y="2348880"/>
            <a:ext cx="79208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Helios"/>
              </a:rPr>
              <a:t>Данные о количестве погибших в результате несчастных случаев на производстве по видам экономической деятельности в 2013 г.</a:t>
            </a:r>
            <a:endParaRPr lang="ru-RU" sz="1600" b="1" dirty="0">
              <a:solidFill>
                <a:schemeClr val="tx2"/>
              </a:solidFill>
              <a:latin typeface="Helios"/>
            </a:endParaRPr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6884640" y="1133128"/>
            <a:ext cx="93610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2757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6" name="TextBox 22"/>
          <p:cNvSpPr txBox="1">
            <a:spLocks noChangeArrowheads="1"/>
          </p:cNvSpPr>
          <p:nvPr/>
        </p:nvSpPr>
        <p:spPr bwMode="auto">
          <a:xfrm>
            <a:off x="7308304" y="1772816"/>
            <a:ext cx="936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6 мес. 2014 </a:t>
            </a:r>
            <a:r>
              <a:rPr lang="ru-RU" dirty="0"/>
              <a:t>г.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ДАННЫЕ РОСТРУДА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О ПРОИСШЕДШИХ НЕСЧАСТНЫХ СЛУЧАЯХ В РОССИЙСКОЙ ФЕДЕРАЦИИ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 bwMode="auto">
          <a:xfrm>
            <a:off x="6588224" y="6492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997731-FCDA-4372-9EE2-495529E44F34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67544" y="1556792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492875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6</a:t>
            </a:fld>
            <a:endParaRPr lang="ru-RU" sz="1600" b="1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179388" y="44450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Скругленный прямоугольник 17"/>
          <p:cNvSpPr/>
          <p:nvPr/>
        </p:nvSpPr>
        <p:spPr>
          <a:xfrm>
            <a:off x="251520" y="1340768"/>
            <a:ext cx="8641779" cy="432048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 1 января 2014 г. введен единый универсальный инструмент оценки условий труда на рабочих местах – СПЕЦИАЛЬНАЯ ОЦЕНКА УСЛОВИЙ ТРУДА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Принят Федеральный закон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от 28 декабря 2013 г. №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426-ФЗ «О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специальной оценке условий труда»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/>
          </p:cNvSpPr>
          <p:nvPr/>
        </p:nvSpPr>
        <p:spPr bwMode="auto">
          <a:xfrm>
            <a:off x="107504" y="260648"/>
            <a:ext cx="8856662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000" b="1" dirty="0">
              <a:solidFill>
                <a:schemeClr val="tx2"/>
              </a:solidFill>
              <a:latin typeface="Helios"/>
            </a:endParaRPr>
          </a:p>
        </p:txBody>
      </p:sp>
      <p:pic>
        <p:nvPicPr>
          <p:cNvPr id="15362" name="Picture 2" descr="Исключительные Вектор - Скачать 42 Vectors (Страница 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1872" y="0"/>
            <a:ext cx="2222128" cy="133327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492875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7</a:t>
            </a:fld>
            <a:endParaRPr lang="ru-RU" sz="1600" b="1" dirty="0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179388" y="44450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>
            <a:spLocks/>
          </p:cNvSpPr>
          <p:nvPr/>
        </p:nvSpPr>
        <p:spPr bwMode="auto">
          <a:xfrm>
            <a:off x="323528" y="260648"/>
            <a:ext cx="8568952" cy="17281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+mn-lt"/>
              </a:rPr>
              <a:t>СПЕЦИАЛЬНАЯ ОЦЕНКА ТРУДА ДЛЯ РАБОТНИКОВ</a:t>
            </a:r>
          </a:p>
          <a:p>
            <a:pPr algn="ctr"/>
            <a:endParaRPr lang="ru-RU" sz="1600" b="1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ОБЪЕКТИВНАЯ ИНФОРМАЦИЯ ОБ УСЛОВИЯХ ТРУДА НА РАБОЧИХ МЕСТАХ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ПРАВО НА ГАРАНТИИ И КОМПЕНСАЦИИ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ПРАВО ТРЕБОВАТЬ УЛУЧШЕНИЯ УСЛОВИЙ ТРУДА</a:t>
            </a:r>
            <a:endParaRPr lang="ru-RU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Заголовок 1"/>
          <p:cNvSpPr>
            <a:spLocks/>
          </p:cNvSpPr>
          <p:nvPr/>
        </p:nvSpPr>
        <p:spPr bwMode="auto">
          <a:xfrm>
            <a:off x="323528" y="2276872"/>
            <a:ext cx="8568952" cy="158417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+mn-lt"/>
              </a:rPr>
              <a:t>СПЕЦИАЛЬНАЯ ОЦЕНКА ТРУДА ДЛЯ РАБОТОДАТЕЛЕЙ</a:t>
            </a:r>
          </a:p>
          <a:p>
            <a:pPr algn="ctr"/>
            <a:endParaRPr lang="ru-RU" sz="1600" b="1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УПРАВЛЕНИЕ ИЗДЕРЖКАМИ, СВЯЗАННЫМИ С НЕБЛАГОПРИЯТНЫМИ УСЛОВИЯМИ ТРУДА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+mn-lt"/>
              </a:rPr>
              <a:t>СТИМУЛ К УЛУЧШЕНИЮ УСЛОВИЙ ТРУДА</a:t>
            </a:r>
          </a:p>
        </p:txBody>
      </p:sp>
      <p:sp>
        <p:nvSpPr>
          <p:cNvPr id="15" name="Заголовок 1"/>
          <p:cNvSpPr>
            <a:spLocks/>
          </p:cNvSpPr>
          <p:nvPr/>
        </p:nvSpPr>
        <p:spPr bwMode="auto">
          <a:xfrm>
            <a:off x="323528" y="4221088"/>
            <a:ext cx="8568952" cy="20162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СПЕЦИАЛЬНАЯ ОЦЕНКА ТРУДА ДЛЯ ГОСУДАРСТВА</a:t>
            </a: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ОБЪЕКТИВНАЯ ИНФОРМАЦИЯ О СОСТОЯНИИ УСЛОВИЙ ТРУДА ДЛЯ ПРИНЯТИЯ УПРАВЛЕНЧЕСКИХ РЕШЕНИЙ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ПОБУЖДЕНИЕ РАБОТОДАТЕЛЕЙ К УЛУЧШЕНИЮ УСЛОВИЙ ТРУДА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ОСУЩЕСТВЛЕНИЕ КОНТРОЛЬНО-НАДЗОРНЫХ ФУНКЦИЙ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492875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E53B1E67-C4C5-431F-88A5-F0D4B609ECD3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8</a:t>
            </a:fld>
            <a:endParaRPr lang="ru-RU" sz="1600" b="1" dirty="0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5123" name="Заголовок 1"/>
          <p:cNvSpPr>
            <a:spLocks/>
          </p:cNvSpPr>
          <p:nvPr/>
        </p:nvSpPr>
        <p:spPr bwMode="auto">
          <a:xfrm>
            <a:off x="179388" y="44450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 b="1">
              <a:solidFill>
                <a:schemeClr val="tx2"/>
              </a:solidFill>
              <a:latin typeface="Helios"/>
            </a:endParaRPr>
          </a:p>
        </p:txBody>
      </p:sp>
      <p:sp>
        <p:nvSpPr>
          <p:cNvPr id="512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512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Скругленный прямоугольник 17"/>
          <p:cNvSpPr/>
          <p:nvPr/>
        </p:nvSpPr>
        <p:spPr>
          <a:xfrm>
            <a:off x="251520" y="548680"/>
            <a:ext cx="8641779" cy="511256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111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ВНЕСЕНИЕ ПОПРАВОК В ТРУДОВОЙ КОДЕКС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РОССИЙСКОЙ ФЕДЕРАЦИИ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Принят федеральный закон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от 28 декабря 2013 г. № 421-ФЗ «О внесении изменений  в отдельные законодательные акты Российской Федерации в связи с принятием Федерального закона  «О специальной оценке условий труда» </a:t>
            </a:r>
          </a:p>
        </p:txBody>
      </p:sp>
      <p:sp>
        <p:nvSpPr>
          <p:cNvPr id="9" name="Заголовок 1"/>
          <p:cNvSpPr>
            <a:spLocks/>
          </p:cNvSpPr>
          <p:nvPr/>
        </p:nvSpPr>
        <p:spPr bwMode="auto">
          <a:xfrm>
            <a:off x="107504" y="260648"/>
            <a:ext cx="8856662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000" b="1" dirty="0">
              <a:solidFill>
                <a:schemeClr val="tx2"/>
              </a:solidFill>
              <a:latin typeface="Helio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00" y="6492875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C9D09872-B44F-4258-AE1F-6C0FB432D400}" type="slidenum">
              <a:rPr lang="ru-RU" sz="1600" b="1" smtClean="0">
                <a:solidFill>
                  <a:srgbClr val="626262"/>
                </a:solidFill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9</a:t>
            </a:fld>
            <a:endParaRPr lang="ru-RU" sz="1600" b="1" dirty="0" smtClean="0">
              <a:solidFill>
                <a:srgbClr val="626262"/>
              </a:solidFill>
              <a:cs typeface="Arial" pitchFamily="34" charset="0"/>
            </a:endParaRPr>
          </a:p>
        </p:txBody>
      </p:sp>
      <p:sp>
        <p:nvSpPr>
          <p:cNvPr id="20483" name="Заголовок 1"/>
          <p:cNvSpPr>
            <a:spLocks/>
          </p:cNvSpPr>
          <p:nvPr/>
        </p:nvSpPr>
        <p:spPr bwMode="auto">
          <a:xfrm>
            <a:off x="287338" y="188640"/>
            <a:ext cx="885666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НОРМАТИВНЫЕ ПРАВОВЫЕ АКТЫ ПРАВИТЕЛЬСТВА РОССИЙСКОЙ ФЕДЕРАЦИИ, 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РАЗРАБОТАННЫЕ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В РАЗВИТИЕ ФЕДЕРАЛЬНОГО ЗАКОНА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«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О СПЕЦИАЛЬНОЙ ОЦЕНКЕ УСЛОВИЙ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ТРУДА»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14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6150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Схема 15"/>
          <p:cNvGraphicFramePr/>
          <p:nvPr/>
        </p:nvGraphicFramePr>
        <p:xfrm>
          <a:off x="323528" y="980728"/>
          <a:ext cx="86409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14467</TotalTime>
  <Words>1368</Words>
  <Application>Microsoft Office PowerPoint</Application>
  <PresentationFormat>Экран (4:3)</PresentationFormat>
  <Paragraphs>215</Paragraphs>
  <Slides>19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ОСНОВНЫЕ  НАПРАВЛЕНИЯ СОВЕРШЕНСТВОВАНИЯ  ЗАКОНОДАТЕЛЬСТВА   В  СФЕРЕ  ОХРАНЫ  ТРУДА  </vt:lpstr>
      <vt:lpstr>Слайд 2</vt:lpstr>
      <vt:lpstr>Слайд 3</vt:lpstr>
      <vt:lpstr>Слайд 4</vt:lpstr>
      <vt:lpstr>ДАННЫЕ РОСТРУДА  О ПРОИСШЕДШИХ НЕСЧАСТНЫХ СЛУЧАЯХ В РОССИЙСКОЙ ФЕДЕРАЦИИ</vt:lpstr>
      <vt:lpstr>Слайд 6</vt:lpstr>
      <vt:lpstr>Слайд 7</vt:lpstr>
      <vt:lpstr>Слайд 8</vt:lpstr>
      <vt:lpstr>Слайд 9</vt:lpstr>
      <vt:lpstr>Слайд 10</vt:lpstr>
      <vt:lpstr> КОЛИЧЕСТВО АККРЕДИТОВАННЫХ  ОБУЧАЮЩИХ ОРГАНИЗАЦИЙ  В РАЗРЕЗЕ ФЕДЕРАЛЬНЫХ ОКРУГОВ </vt:lpstr>
      <vt:lpstr> КОЛИЧЕСТВО АККРЕДИТОВАННЫХ  ОБУЧАЮЩИХ ОРГАНИЗАЦИЙ ПО ГОДАМ </vt:lpstr>
      <vt:lpstr>СВЕДЕНИЯ О КОЛИЧЕСТВЕ ПРОВЕРОК ПО ВОПРОСАМ СОБЛЮДЕНИЯ УСТАНОВЛЕННОГО ПОРЯДКА ПОДГОТОВКИ РАБОТНИКОВ ПО ОХРАНЕ ТРУДА И ВЫЯВЛЕННЫХ НАРУШЕНИЙ (тыс.)</vt:lpstr>
      <vt:lpstr>СВЕДЕНИЯ О НЕСЧАСТНЫХ СЛУЧАЯХ С ТЯЖЕЛЫМИ ПОСЛЕДСТВИЯМИ В СВЯЗИ С НЕДОСТАТОЧНОЙ ПОДГОТОВКОЙ РАБОТНИКОВ ПО ОХРАНЕ ТРУДА</vt:lpstr>
      <vt:lpstr>ПОДГОТОВКА СПЕЦИАЛИСТОВ ПО ОХРАНЕ ТРУДА</vt:lpstr>
      <vt:lpstr> СВЕДЕНИЯ О ПОДГОТОВКЕ СПЕЦИАЛИСТОВ В ОБЛАСТИ ОХРАНЫ ТРУДА ЗА 2012-2013 ГОДЫ </vt:lpstr>
      <vt:lpstr> ПРОФЕССИОНАЛЬНЫЙ СТАНДАРТ  «СПЕЦИАЛИСТ В ОБЛАСТИ ОХРАНЫ ТРУДА» </vt:lpstr>
      <vt:lpstr>Слайд 18</vt:lpstr>
      <vt:lpstr>ОСНОВНЫЕ ЗАДАЧИ МИНТРУДА РОССИИ НА 2014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RahmatulinVD</dc:creator>
  <cp:lastModifiedBy>Admin</cp:lastModifiedBy>
  <cp:revision>1572</cp:revision>
  <dcterms:created xsi:type="dcterms:W3CDTF">2012-09-14T15:26:24Z</dcterms:created>
  <dcterms:modified xsi:type="dcterms:W3CDTF">2014-11-17T05:29:17Z</dcterms:modified>
</cp:coreProperties>
</file>