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77" r:id="rId5"/>
    <p:sldId id="278" r:id="rId6"/>
    <p:sldId id="279" r:id="rId7"/>
    <p:sldId id="280" r:id="rId8"/>
    <p:sldId id="281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66" r:id="rId17"/>
    <p:sldId id="265" r:id="rId18"/>
    <p:sldId id="283" r:id="rId19"/>
    <p:sldId id="267" r:id="rId20"/>
    <p:sldId id="282" r:id="rId21"/>
    <p:sldId id="284" r:id="rId22"/>
    <p:sldId id="286" r:id="rId23"/>
    <p:sldId id="285" r:id="rId24"/>
    <p:sldId id="257" r:id="rId25"/>
    <p:sldId id="263" r:id="rId26"/>
    <p:sldId id="258" r:id="rId27"/>
    <p:sldId id="259" r:id="rId28"/>
    <p:sldId id="260" r:id="rId29"/>
    <p:sldId id="261" r:id="rId30"/>
    <p:sldId id="26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2.</a:t>
            </a:r>
            <a:br>
              <a:rPr lang="ru-RU" dirty="0" smtClean="0"/>
            </a:br>
            <a:r>
              <a:rPr lang="ru-RU" dirty="0" smtClean="0"/>
              <a:t>Территориально-отраслевая </a:t>
            </a:r>
            <a:r>
              <a:rPr lang="ru-RU" dirty="0"/>
              <a:t>структура экономики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189309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Индексы промышленного производства по отраслям: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добыча полезных ископаемых – 106,8%, </a:t>
            </a:r>
            <a:endParaRPr lang="ru-RU" dirty="0" smtClean="0"/>
          </a:p>
          <a:p>
            <a:r>
              <a:rPr lang="ru-RU" dirty="0" smtClean="0"/>
              <a:t>обрабатывающая </a:t>
            </a:r>
            <a:r>
              <a:rPr lang="ru-RU" dirty="0"/>
              <a:t>промышленность – 109,3%, </a:t>
            </a:r>
            <a:endParaRPr lang="ru-RU" dirty="0" smtClean="0"/>
          </a:p>
          <a:p>
            <a:r>
              <a:rPr lang="ru-RU" dirty="0" smtClean="0"/>
              <a:t>обеспечение </a:t>
            </a:r>
            <a:r>
              <a:rPr lang="ru-RU" dirty="0"/>
              <a:t>электрической энергией, газом и паром, кондиционирование воздуха – 100,9%, </a:t>
            </a:r>
            <a:endParaRPr lang="ru-RU" dirty="0" smtClean="0"/>
          </a:p>
          <a:p>
            <a:r>
              <a:rPr lang="ru-RU" dirty="0" smtClean="0"/>
              <a:t>водоснабжение</a:t>
            </a:r>
            <a:r>
              <a:rPr lang="ru-RU" dirty="0"/>
              <a:t>, водоотведение, организация сбора и утилизации отходов, деятельность по ликвидации загрязнений – 100,0%.</a:t>
            </a:r>
          </a:p>
        </p:txBody>
      </p:sp>
    </p:spTree>
    <p:extLst>
      <p:ext uri="{BB962C8B-B14F-4D97-AF65-F5344CB8AC3E}">
        <p14:creationId xmlns:p14="http://schemas.microsoft.com/office/powerpoint/2010/main" val="24593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Индексы промышленного производства по отраслям: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добыча полезных ископаемых – 96,0% к аналогичному периоду 2019 г., </a:t>
            </a:r>
            <a:endParaRPr lang="ru-RU" dirty="0" smtClean="0"/>
          </a:p>
          <a:p>
            <a:r>
              <a:rPr lang="ru-RU" dirty="0" smtClean="0"/>
              <a:t>обрабатывающие </a:t>
            </a:r>
            <a:r>
              <a:rPr lang="ru-RU" dirty="0"/>
              <a:t>производства – 91,9%, </a:t>
            </a:r>
            <a:endParaRPr lang="ru-RU" dirty="0" smtClean="0"/>
          </a:p>
          <a:p>
            <a:r>
              <a:rPr lang="ru-RU" dirty="0" smtClean="0"/>
              <a:t>обеспечение </a:t>
            </a:r>
            <a:r>
              <a:rPr lang="ru-RU" dirty="0"/>
              <a:t>электрической энергией, газом и паром; </a:t>
            </a:r>
            <a:endParaRPr lang="ru-RU" dirty="0" smtClean="0"/>
          </a:p>
          <a:p>
            <a:r>
              <a:rPr lang="ru-RU" dirty="0" smtClean="0"/>
              <a:t>кондиционирование </a:t>
            </a:r>
            <a:r>
              <a:rPr lang="ru-RU" dirty="0"/>
              <a:t>воздуха – 99,5%, </a:t>
            </a:r>
            <a:endParaRPr lang="ru-RU" dirty="0" smtClean="0"/>
          </a:p>
          <a:p>
            <a:r>
              <a:rPr lang="ru-RU" dirty="0" smtClean="0"/>
              <a:t>водоснабжение</a:t>
            </a:r>
            <a:r>
              <a:rPr lang="ru-RU" dirty="0"/>
              <a:t>; водоотведение, организация сбора и утилизации отходов, деятельность по ликвидации загрязнений» - 104,1%.</a:t>
            </a:r>
          </a:p>
        </p:txBody>
      </p:sp>
    </p:spTree>
    <p:extLst>
      <p:ext uri="{BB962C8B-B14F-4D97-AF65-F5344CB8AC3E}">
        <p14:creationId xmlns:p14="http://schemas.microsoft.com/office/powerpoint/2010/main" val="407776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В январе-сентябре 2020 г. </a:t>
            </a:r>
            <a:r>
              <a:rPr lang="ru-RU" sz="2800" dirty="0" smtClean="0"/>
              <a:t>индекс </a:t>
            </a:r>
            <a:r>
              <a:rPr lang="ru-RU" sz="2800" dirty="0"/>
              <a:t>производства сельского хозяйства со-ставил 103,1%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по РФ – 103,3%).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Положительная динамика наблюдается в 8 субъектах ДФО.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Наиболее </a:t>
            </a:r>
            <a:r>
              <a:rPr lang="ru-RU" dirty="0"/>
              <a:t>существенно показатель вырос в Еврейской автономной области (128,6%), наибольшее снижение наблюдается в Республике Саха (Якутия) (93,8%).</a:t>
            </a:r>
          </a:p>
        </p:txBody>
      </p:sp>
    </p:spTree>
    <p:extLst>
      <p:ext uri="{BB962C8B-B14F-4D97-AF65-F5344CB8AC3E}">
        <p14:creationId xmlns:p14="http://schemas.microsoft.com/office/powerpoint/2010/main" val="881717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Объем инвестиций в основной капитал в 2019 г. составил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 </a:t>
            </a:r>
            <a:r>
              <a:rPr lang="ru-RU" sz="2400" dirty="0"/>
              <a:t>660,7 млрд рублей или 108,8% к 2018 г. (по РФ – 102,1%).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январе-сентябре 2020 г. инвестиций поступило на сумму 957,6 млрд рублей или 93,5% к аналогичному периоду 2019 г. (по РФ – 95,9%). </a:t>
            </a:r>
            <a:r>
              <a:rPr lang="ru-RU" dirty="0" smtClean="0"/>
              <a:t>Положительная </a:t>
            </a:r>
            <a:r>
              <a:rPr lang="ru-RU" dirty="0"/>
              <a:t>динамика наблюдается в 7 субъектах ДФО. Наиболее существенно показатель вырос в Камчатском крае (149,4%), наибольшее снижение наблюдается в Республике Саха (Якутия) (66,2%).</a:t>
            </a:r>
          </a:p>
        </p:txBody>
      </p:sp>
    </p:spTree>
    <p:extLst>
      <p:ext uri="{BB962C8B-B14F-4D97-AF65-F5344CB8AC3E}">
        <p14:creationId xmlns:p14="http://schemas.microsoft.com/office/powerpoint/2010/main" val="418082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Доходы </a:t>
            </a:r>
            <a:r>
              <a:rPr lang="ru-RU" sz="2400" dirty="0" smtClean="0"/>
              <a:t>населения региона </a:t>
            </a:r>
            <a:r>
              <a:rPr lang="ru-RU" sz="2400" dirty="0"/>
              <a:t>в 2019 г. характеризуются ростом </a:t>
            </a:r>
            <a:r>
              <a:rPr lang="ru-RU" sz="2400" dirty="0" smtClean="0"/>
              <a:t>среднемесячной </a:t>
            </a:r>
            <a:r>
              <a:rPr lang="ru-RU" sz="2400" dirty="0"/>
              <a:t>номинальной и реальной заработной платы.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В январе-октябре 2020 г. среднемесячная номинальная заработная плата составила 58,0 тыс. рублей</a:t>
            </a:r>
            <a:r>
              <a:rPr lang="ru-RU" dirty="0" smtClean="0"/>
              <a:t>. Темп </a:t>
            </a:r>
            <a:r>
              <a:rPr lang="ru-RU" dirty="0"/>
              <a:t>роста показателя за январь-октябрь 2020 г. составил105,5% к аналогичному периоду 2019 г. (по РФ – 105,6%). Положительная динамика наблюдается во всех субъектах ДФО. Наибольший рост </a:t>
            </a:r>
            <a:r>
              <a:rPr lang="ru-RU" dirty="0" smtClean="0"/>
              <a:t>показателя в </a:t>
            </a:r>
            <a:r>
              <a:rPr lang="ru-RU" dirty="0"/>
              <a:t>Чукотском автономном округе (111,9%). </a:t>
            </a:r>
          </a:p>
          <a:p>
            <a:pPr marL="0" indent="0" algn="ctr">
              <a:buNone/>
            </a:pPr>
            <a:r>
              <a:rPr lang="ru-RU" dirty="0"/>
              <a:t>При этом реальная заработная плата за этот же период выросла на 1,7%, что ниже среднего показателя по РФ (102,4%). Снижение отмечается только в Хабаровском крае (98,0%).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025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ru-RU" sz="2800" dirty="0"/>
              <a:t>Уровень регистрируемой безработицы по итогам 2019 г. составил 1,1% (по РФ – 0,9%) и на конец ноября 2020 г. вырос до 3,6% (по РФ – 4,2%).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Рост регистрируемой безработицы в ноябре 2020 г. наблюдается во всех субъектах ДФО. Наибольший уровень показателя в Республике Саха (Якутия) (6,3%), Забайкальском крае и Республике Бурятия (5,9% и 5,4% соответственно), самый низкий, в том числе и по стране - в Сахалинской области (0,8%).</a:t>
            </a:r>
          </a:p>
        </p:txBody>
      </p:sp>
    </p:spTree>
    <p:extLst>
      <p:ext uri="{BB962C8B-B14F-4D97-AF65-F5344CB8AC3E}">
        <p14:creationId xmlns:p14="http://schemas.microsoft.com/office/powerpoint/2010/main" val="422212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Леса ДФО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составляют </a:t>
            </a:r>
            <a:r>
              <a:rPr lang="ru-RU" dirty="0"/>
              <a:t>43,3% от площади всего лесного фонда РФ. Дальний Восток обеспечивает 25% общих запасов древесины страны и 7% всего объема заготовок необработанной древесины.</a:t>
            </a:r>
          </a:p>
        </p:txBody>
      </p:sp>
    </p:spTree>
    <p:extLst>
      <p:ext uri="{BB962C8B-B14F-4D97-AF65-F5344CB8AC3E}">
        <p14:creationId xmlns:p14="http://schemas.microsoft.com/office/powerpoint/2010/main" val="84130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Рыбохозяйственный</a:t>
            </a:r>
            <a:r>
              <a:rPr lang="ru-RU" dirty="0"/>
              <a:t> комплекс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Является </a:t>
            </a:r>
            <a:r>
              <a:rPr lang="ru-RU" dirty="0"/>
              <a:t>крупнейшим в России.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/>
              <a:t>его долю приходится около 70% добычи всех водно-биологических ресурсов страны и 56% общероссийского производства рыбной продукции.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Он </a:t>
            </a:r>
            <a:r>
              <a:rPr lang="ru-RU" dirty="0"/>
              <a:t>обеспечивает 68% от общероссийского объема экспортных поставок рыбной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147914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4" y="1556792"/>
            <a:ext cx="8963088" cy="303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4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8723817" cy="232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59555"/>
            <a:ext cx="7886053" cy="192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1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Дальневосточный федеральный округ (ДФО)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занимает </a:t>
            </a:r>
            <a:r>
              <a:rPr lang="ru-RU" dirty="0"/>
              <a:t>территорию 6 млн 169 кв. км (36,1% от всей территории России) и является самым большим по площади среди федеральных округов. </a:t>
            </a:r>
          </a:p>
        </p:txBody>
      </p:sp>
    </p:spTree>
    <p:extLst>
      <p:ext uri="{BB962C8B-B14F-4D97-AF65-F5344CB8AC3E}">
        <p14:creationId xmlns:p14="http://schemas.microsoft.com/office/powerpoint/2010/main" val="3160797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32645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605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44812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93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2" y="1700808"/>
            <a:ext cx="835895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68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89560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378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Стратегическая цель </a:t>
            </a:r>
            <a:r>
              <a:rPr lang="ru-RU" sz="3600" dirty="0"/>
              <a:t>развития Дальнего Востока и Байкальского региона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Реализация </a:t>
            </a:r>
            <a:r>
              <a:rPr lang="ru-RU" dirty="0"/>
              <a:t>геополитической задачи закрепления населения на Дальнем </a:t>
            </a:r>
            <a:r>
              <a:rPr lang="ru-RU" dirty="0" smtClean="0"/>
              <a:t>Востоке и </a:t>
            </a:r>
            <a:r>
              <a:rPr lang="ru-RU" dirty="0"/>
              <a:t>в Байкальском регионе за счет формирования развитой экономики и комфортной </a:t>
            </a:r>
            <a:r>
              <a:rPr lang="ru-RU" dirty="0" smtClean="0"/>
              <a:t>среды обитания </a:t>
            </a:r>
            <a:r>
              <a:rPr lang="ru-RU" dirty="0"/>
              <a:t>человека в субъектах Российской Федерации, расположенных на этой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территории, а также достижения среднероссийского уровня социально-экономического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706194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Экономика Дальневосточного федерального округа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Ведущие отрасли </a:t>
            </a:r>
            <a:r>
              <a:rPr lang="ru-RU" dirty="0" smtClean="0"/>
              <a:t>– </a:t>
            </a:r>
          </a:p>
          <a:p>
            <a:r>
              <a:rPr lang="ru-RU" dirty="0" smtClean="0"/>
              <a:t>цветная металлургия; </a:t>
            </a:r>
          </a:p>
          <a:p>
            <a:r>
              <a:rPr lang="ru-RU" dirty="0" smtClean="0"/>
              <a:t>добыча </a:t>
            </a:r>
            <a:r>
              <a:rPr lang="ru-RU" dirty="0"/>
              <a:t>драгоценных металлов и камней, горнодобывающая </a:t>
            </a:r>
            <a:r>
              <a:rPr lang="ru-RU" dirty="0" smtClean="0"/>
              <a:t>промышленность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рыбная промышленность;</a:t>
            </a:r>
          </a:p>
          <a:p>
            <a:r>
              <a:rPr lang="ru-RU" dirty="0" smtClean="0"/>
              <a:t>лесная </a:t>
            </a:r>
            <a:r>
              <a:rPr lang="ru-RU" dirty="0"/>
              <a:t>и деревообрабатывающая </a:t>
            </a:r>
            <a:r>
              <a:rPr lang="ru-RU" dirty="0" smtClean="0"/>
              <a:t>промышленность; </a:t>
            </a:r>
          </a:p>
          <a:p>
            <a:r>
              <a:rPr lang="ru-RU" dirty="0" err="1" smtClean="0"/>
              <a:t>нефте</a:t>
            </a:r>
            <a:r>
              <a:rPr lang="ru-RU" dirty="0" smtClean="0"/>
              <a:t>- </a:t>
            </a:r>
            <a:r>
              <a:rPr lang="ru-RU" dirty="0"/>
              <a:t>и </a:t>
            </a:r>
            <a:r>
              <a:rPr lang="ru-RU" dirty="0" smtClean="0"/>
              <a:t>газодобыча; </a:t>
            </a:r>
          </a:p>
          <a:p>
            <a:r>
              <a:rPr lang="ru-RU" dirty="0"/>
              <a:t>машиностроение (авиастроение, судостроение и судоремонт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498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</a:t>
            </a:r>
            <a:r>
              <a:rPr lang="ru-RU" dirty="0"/>
              <a:t>условий для развития перспективной экономической специализации </a:t>
            </a:r>
            <a:r>
              <a:rPr lang="ru-RU" dirty="0" smtClean="0"/>
              <a:t>субъектов Российской </a:t>
            </a:r>
            <a:r>
              <a:rPr lang="ru-RU" dirty="0"/>
              <a:t>Федерации, расположенных на территории Дальнего Востока и </a:t>
            </a:r>
            <a:r>
              <a:rPr lang="ru-RU" dirty="0" smtClean="0"/>
              <a:t>Байкальского региона</a:t>
            </a:r>
            <a:r>
              <a:rPr lang="ru-RU" dirty="0"/>
              <a:t>, на основе природно-ресурсного, индустриального, кадрового и </a:t>
            </a:r>
            <a:r>
              <a:rPr lang="ru-RU" dirty="0" smtClean="0"/>
              <a:t>научного потенциала </a:t>
            </a:r>
            <a:r>
              <a:rPr lang="ru-RU" dirty="0"/>
              <a:t>в рамках федеральных отраслевых стратегий развития, стратегий </a:t>
            </a:r>
            <a:r>
              <a:rPr lang="ru-RU" dirty="0" err="1"/>
              <a:t>социальноэкономического</a:t>
            </a:r>
            <a:r>
              <a:rPr lang="ru-RU" dirty="0"/>
              <a:t> развития субъектов Российской Федерации и </a:t>
            </a:r>
            <a:r>
              <a:rPr lang="ru-RU" dirty="0" smtClean="0"/>
              <a:t>муниципальных образований</a:t>
            </a:r>
            <a:r>
              <a:rPr lang="ru-RU" dirty="0"/>
              <a:t>, а также стратегических программ крупных компаний;</a:t>
            </a:r>
          </a:p>
          <a:p>
            <a:r>
              <a:rPr lang="ru-RU" dirty="0"/>
              <a:t> формирование устойчивой системы расселения, опирающейся на региональные </a:t>
            </a:r>
            <a:r>
              <a:rPr lang="ru-RU" dirty="0" smtClean="0"/>
              <a:t>зоны опережающего </a:t>
            </a:r>
            <a:r>
              <a:rPr lang="ru-RU" dirty="0"/>
              <a:t>экономического роста с комфортной средой обитания человека;</a:t>
            </a:r>
          </a:p>
          <a:p>
            <a:r>
              <a:rPr lang="ru-RU" dirty="0"/>
              <a:t> сохранение и поддержка традиционного образа жизни коренных малочисленных </a:t>
            </a:r>
            <a:r>
              <a:rPr lang="ru-RU" dirty="0" smtClean="0"/>
              <a:t>народов Российской </a:t>
            </a:r>
            <a:r>
              <a:rPr lang="ru-RU" dirty="0"/>
              <a:t>Федерации (далее - коренные малочисленные народы Севера)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341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Основные индикаторы социально-экономического Дальнего Востока</a:t>
            </a:r>
            <a:br>
              <a:rPr lang="ru-RU" sz="2800" dirty="0"/>
            </a:br>
            <a:r>
              <a:rPr lang="ru-RU" sz="2800" dirty="0"/>
              <a:t>и Байкальского региона на период до 2025 года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Уровень </a:t>
            </a:r>
            <a:r>
              <a:rPr lang="ru-RU" dirty="0"/>
              <a:t>доходов населения в месяц;</a:t>
            </a:r>
          </a:p>
          <a:p>
            <a:r>
              <a:rPr lang="ru-RU" dirty="0"/>
              <a:t> Рост реальных доходов населения;</a:t>
            </a:r>
          </a:p>
          <a:p>
            <a:r>
              <a:rPr lang="ru-RU" dirty="0"/>
              <a:t> Обеспеченность жильем;</a:t>
            </a:r>
          </a:p>
          <a:p>
            <a:r>
              <a:rPr lang="ru-RU" dirty="0"/>
              <a:t> Доля граждан, живущих в неблагоустроенном жилье;</a:t>
            </a:r>
          </a:p>
          <a:p>
            <a:r>
              <a:rPr lang="ru-RU" dirty="0"/>
              <a:t> Количество крупных образовательных центров федерального значения;</a:t>
            </a:r>
          </a:p>
          <a:p>
            <a:r>
              <a:rPr lang="ru-RU" dirty="0"/>
              <a:t> Расходы на здравоохранение в расчете на одного жителя;</a:t>
            </a:r>
          </a:p>
          <a:p>
            <a:r>
              <a:rPr lang="ru-RU" dirty="0"/>
              <a:t> Уровень обеспеченности профессиональными кадрами в сфере культуры;</a:t>
            </a:r>
          </a:p>
        </p:txBody>
      </p:sp>
    </p:spTree>
    <p:extLst>
      <p:ext uri="{BB962C8B-B14F-4D97-AF65-F5344CB8AC3E}">
        <p14:creationId xmlns:p14="http://schemas.microsoft.com/office/powerpoint/2010/main" val="1674980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Цели, задачи и целевые показатели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Обеспеченность детско-юношескими спортивными школами;</a:t>
            </a:r>
          </a:p>
          <a:p>
            <a:r>
              <a:rPr lang="ru-RU" dirty="0"/>
              <a:t> Доля производимой инновационной продукции;</a:t>
            </a:r>
          </a:p>
          <a:p>
            <a:r>
              <a:rPr lang="ru-RU" dirty="0"/>
              <a:t> Плотность (густота) автодорог с твердым покрытием;</a:t>
            </a:r>
          </a:p>
          <a:p>
            <a:r>
              <a:rPr lang="ru-RU" dirty="0"/>
              <a:t> Плотность (густота) железнодорожных путей.</a:t>
            </a:r>
          </a:p>
        </p:txBody>
      </p:sp>
    </p:spTree>
    <p:extLst>
      <p:ext uri="{BB962C8B-B14F-4D97-AF65-F5344CB8AC3E}">
        <p14:creationId xmlns:p14="http://schemas.microsoft.com/office/powerpoint/2010/main" val="4222355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Показатели социального развития субъектов Российской Федерации, входящих</a:t>
            </a:r>
            <a:br>
              <a:rPr lang="ru-RU" sz="2400" dirty="0"/>
            </a:br>
            <a:r>
              <a:rPr lang="ru-RU" sz="2400" dirty="0"/>
              <a:t>в состав Дальнего Востока и Байкальского региона, на период до 2025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Коэффициент естественного прироста населения;</a:t>
            </a:r>
          </a:p>
          <a:p>
            <a:r>
              <a:rPr lang="ru-RU" dirty="0"/>
              <a:t> Суммарный коэффициент рождаемости (число детей, рожденных одной женщиной</a:t>
            </a:r>
          </a:p>
          <a:p>
            <a:r>
              <a:rPr lang="ru-RU" dirty="0"/>
              <a:t>в репродуктивном возрасте);</a:t>
            </a:r>
          </a:p>
          <a:p>
            <a:r>
              <a:rPr lang="ru-RU" dirty="0"/>
              <a:t> Ожидаемая продолжительность жизни;</a:t>
            </a:r>
          </a:p>
          <a:p>
            <a:r>
              <a:rPr lang="ru-RU" dirty="0"/>
              <a:t> Коэффициент младенческой смертности;</a:t>
            </a:r>
          </a:p>
          <a:p>
            <a:r>
              <a:rPr lang="ru-RU" dirty="0"/>
              <a:t> Ввод в действие жилых домов;</a:t>
            </a:r>
          </a:p>
          <a:p>
            <a:r>
              <a:rPr lang="ru-RU" dirty="0"/>
              <a:t> Доля граждан, живущих в неблагоустроенном жилье;</a:t>
            </a:r>
          </a:p>
          <a:p>
            <a:r>
              <a:rPr lang="ru-RU" dirty="0"/>
              <a:t> Удельный вес численности населения с денежными доходами ниже </a:t>
            </a:r>
            <a:r>
              <a:rPr lang="ru-RU" dirty="0" smtClean="0"/>
              <a:t>величины прожиточного </a:t>
            </a:r>
            <a:r>
              <a:rPr lang="ru-RU" dirty="0"/>
              <a:t>минимума.</a:t>
            </a:r>
          </a:p>
        </p:txBody>
      </p:sp>
    </p:spTree>
    <p:extLst>
      <p:ext uri="{BB962C8B-B14F-4D97-AF65-F5344CB8AC3E}">
        <p14:creationId xmlns:p14="http://schemas.microsoft.com/office/powerpoint/2010/main" val="382323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Дальневосточный экономический район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Саха </a:t>
            </a:r>
            <a:r>
              <a:rPr lang="ru-RU" dirty="0"/>
              <a:t>(Якутия) Республика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Амурская </a:t>
            </a:r>
            <a:r>
              <a:rPr lang="ru-RU" dirty="0"/>
              <a:t>обл.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Еврейская </a:t>
            </a:r>
            <a:r>
              <a:rPr lang="ru-RU" dirty="0" err="1"/>
              <a:t>авт.обл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Хабаровский </a:t>
            </a:r>
            <a:r>
              <a:rPr lang="ru-RU" dirty="0"/>
              <a:t>край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Приморский </a:t>
            </a:r>
            <a:r>
              <a:rPr lang="ru-RU" dirty="0"/>
              <a:t>край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Сахалинская </a:t>
            </a:r>
            <a:r>
              <a:rPr lang="ru-RU" dirty="0"/>
              <a:t>обл.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Камчатский </a:t>
            </a:r>
            <a:r>
              <a:rPr lang="ru-RU" dirty="0"/>
              <a:t>край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Магаданская </a:t>
            </a:r>
            <a:r>
              <a:rPr lang="ru-RU" dirty="0"/>
              <a:t>обл.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Чукотский </a:t>
            </a:r>
            <a:r>
              <a:rPr lang="ru-RU" dirty="0"/>
              <a:t>Автономный округ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Забайкальский </a:t>
            </a:r>
            <a:r>
              <a:rPr lang="ru-RU" dirty="0"/>
              <a:t>край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</a:t>
            </a:r>
            <a:r>
              <a:rPr lang="ru-RU" dirty="0"/>
              <a:t>Бурятия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81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0814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Численность населения на 01.01.2020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dirty="0" smtClean="0"/>
              <a:t>8 </a:t>
            </a:r>
            <a:r>
              <a:rPr lang="ru-RU" dirty="0"/>
              <a:t>169,2 тыс. чел.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5,6% </a:t>
            </a:r>
            <a:r>
              <a:rPr lang="ru-RU" dirty="0" smtClean="0"/>
              <a:t>от </a:t>
            </a:r>
            <a:r>
              <a:rPr lang="ru-RU" dirty="0"/>
              <a:t>всего населения РФ).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23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Общая демографическая </a:t>
            </a:r>
            <a:r>
              <a:rPr lang="ru-RU" sz="2800" dirty="0" smtClean="0"/>
              <a:t>убыль в </a:t>
            </a:r>
            <a:r>
              <a:rPr lang="ru-RU" sz="2800" dirty="0"/>
              <a:t>2019 г.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составила19 </a:t>
            </a:r>
            <a:r>
              <a:rPr lang="ru-RU" dirty="0"/>
              <a:t>420 чел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в 2018 г. наблюдалась убыль 33 978 чел.),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том </a:t>
            </a:r>
            <a:r>
              <a:rPr lang="ru-RU" dirty="0" smtClean="0"/>
              <a:t>числе:</a:t>
            </a:r>
          </a:p>
          <a:p>
            <a:r>
              <a:rPr lang="ru-RU" dirty="0" smtClean="0"/>
              <a:t>естественная </a:t>
            </a:r>
            <a:r>
              <a:rPr lang="ru-RU" dirty="0"/>
              <a:t>убыль– 8 881 чел.,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играционная </a:t>
            </a:r>
            <a:r>
              <a:rPr lang="ru-RU" dirty="0"/>
              <a:t>убыль – 10 539 чел. </a:t>
            </a:r>
          </a:p>
        </p:txBody>
      </p:sp>
    </p:spTree>
    <p:extLst>
      <p:ext uri="{BB962C8B-B14F-4D97-AF65-F5344CB8AC3E}">
        <p14:creationId xmlns:p14="http://schemas.microsoft.com/office/powerpoint/2010/main" val="23470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январе-октябре 2020 </a:t>
            </a:r>
            <a:r>
              <a:rPr lang="ru-RU" sz="2800" dirty="0" err="1"/>
              <a:t>г.общая</a:t>
            </a:r>
            <a:r>
              <a:rPr lang="ru-RU" sz="2800" dirty="0"/>
              <a:t> демографическая убыль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64137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составила </a:t>
            </a:r>
            <a:r>
              <a:rPr lang="ru-RU" dirty="0"/>
              <a:t>23 500 чел.,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том </a:t>
            </a:r>
            <a:r>
              <a:rPr lang="ru-RU" dirty="0" smtClean="0"/>
              <a:t>числе:</a:t>
            </a:r>
          </a:p>
          <a:p>
            <a:r>
              <a:rPr lang="ru-RU" dirty="0" smtClean="0"/>
              <a:t>естественная </a:t>
            </a:r>
            <a:r>
              <a:rPr lang="ru-RU" dirty="0"/>
              <a:t>убыль –11 179чел.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200" dirty="0"/>
              <a:t>в январе-ноябре 2020 г. естественная убыль составила 16 </a:t>
            </a:r>
            <a:r>
              <a:rPr lang="ru-RU" sz="2200" dirty="0" smtClean="0"/>
              <a:t>191 чел</a:t>
            </a:r>
            <a:r>
              <a:rPr lang="ru-RU" sz="2200" dirty="0"/>
              <a:t>.), </a:t>
            </a:r>
            <a:endParaRPr lang="ru-RU" sz="2200" dirty="0" smtClean="0"/>
          </a:p>
          <a:p>
            <a:r>
              <a:rPr lang="ru-RU" dirty="0" smtClean="0"/>
              <a:t>миграционная </a:t>
            </a:r>
            <a:r>
              <a:rPr lang="ru-RU" dirty="0"/>
              <a:t>убыль – 12 321 чел.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Прирост </a:t>
            </a:r>
            <a:r>
              <a:rPr lang="ru-RU" dirty="0"/>
              <a:t>численности населения наблюдается в 2 субъектах ДФО: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Республике </a:t>
            </a:r>
            <a:r>
              <a:rPr lang="ru-RU" dirty="0"/>
              <a:t>Саха (Якутия) (10 146 чел.) 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Республике </a:t>
            </a:r>
            <a:r>
              <a:rPr lang="ru-RU" dirty="0"/>
              <a:t>Бурятия (1 287 чел.)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Наибольшая </a:t>
            </a:r>
            <a:r>
              <a:rPr lang="ru-RU" dirty="0"/>
              <a:t>убыль населения наблюдается в Приморском крае (11 201 чел.). </a:t>
            </a:r>
          </a:p>
        </p:txBody>
      </p:sp>
    </p:spTree>
    <p:extLst>
      <p:ext uri="{BB962C8B-B14F-4D97-AF65-F5344CB8AC3E}">
        <p14:creationId xmlns:p14="http://schemas.microsoft.com/office/powerpoint/2010/main" val="171530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/>
              <a:t>Коэффициент рождаемости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на 1000 человек населения в 2019 г. составил 11,1 чел. (РФ – 10,1 чел.) и к концу ноября 2020 г. </a:t>
            </a:r>
            <a:r>
              <a:rPr lang="ru-RU" sz="2800" dirty="0" smtClean="0"/>
              <a:t>снизился до </a:t>
            </a:r>
            <a:r>
              <a:rPr lang="ru-RU" sz="2800" dirty="0"/>
              <a:t>10,9 чел. (РФ – </a:t>
            </a:r>
            <a:r>
              <a:rPr lang="ru-RU" sz="2800" dirty="0" smtClean="0"/>
              <a:t>9,7 чел.).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Наибольший </a:t>
            </a:r>
            <a:r>
              <a:rPr lang="ru-RU" sz="2800" dirty="0"/>
              <a:t>рост показателя в январе-ноябре 2020 г. наблюдается в Республике Саха (Якутия) (13,0 чел.), самый низкий в Приморском крае и Магаданской области (по 9,4 чел.).</a:t>
            </a:r>
          </a:p>
        </p:txBody>
      </p:sp>
    </p:spTree>
    <p:extLst>
      <p:ext uri="{BB962C8B-B14F-4D97-AF65-F5344CB8AC3E}">
        <p14:creationId xmlns:p14="http://schemas.microsoft.com/office/powerpoint/2010/main" val="192398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Коэффициент смертности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1000 человек населения в 2019 г. составил 12,2 человек (РФ – 12,3 чел</a:t>
            </a:r>
            <a:r>
              <a:rPr lang="ru-RU" sz="2800" dirty="0" smtClean="0"/>
              <a:t>.) и </a:t>
            </a:r>
            <a:r>
              <a:rPr lang="ru-RU" sz="2800" dirty="0"/>
              <a:t>к концу ноября 2020 г. увеличился до 13,1чел. (РФ – 14,0 чел.).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Наибольший </a:t>
            </a:r>
            <a:r>
              <a:rPr lang="ru-RU" sz="2800" dirty="0"/>
              <a:t>рост показателя в январе-ноябре 2020 г. наблюдается в Амурской и Еврейской автономной областях (15,3 чел. и 15,2 чел. соответственно), самый низкий в Республике Саха (Якутия) (9,0 чел.).</a:t>
            </a:r>
          </a:p>
        </p:txBody>
      </p:sp>
    </p:spTree>
    <p:extLst>
      <p:ext uri="{BB962C8B-B14F-4D97-AF65-F5344CB8AC3E}">
        <p14:creationId xmlns:p14="http://schemas.microsoft.com/office/powerpoint/2010/main" val="233688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Объем валового регионального продукта в 2020 г. (оценка)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составил 5 348,9 млрд рублей или 98,1% к уровню 2019 г. (по РФ – 96,1%),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/>
              <a:t>душу населения (оценка) – 655,4 тыс. рублей (в РФ – 619,8 тыс. рублей).</a:t>
            </a:r>
          </a:p>
        </p:txBody>
      </p:sp>
    </p:spTree>
    <p:extLst>
      <p:ext uri="{BB962C8B-B14F-4D97-AF65-F5344CB8AC3E}">
        <p14:creationId xmlns:p14="http://schemas.microsoft.com/office/powerpoint/2010/main" val="2025671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1216</Words>
  <Application>Microsoft Office PowerPoint</Application>
  <PresentationFormat>Экран (4:3)</PresentationFormat>
  <Paragraphs>112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Тема 2. Территориально-отраслевая структура экономики России</vt:lpstr>
      <vt:lpstr>Дальневосточный федеральный округ (ДФО) </vt:lpstr>
      <vt:lpstr>Дальневосточный экономический район</vt:lpstr>
      <vt:lpstr>Презентация PowerPoint</vt:lpstr>
      <vt:lpstr>Общая демографическая убыль в 2019 г. </vt:lpstr>
      <vt:lpstr>В январе-октябре 2020 г.общая демографическая убыль </vt:lpstr>
      <vt:lpstr>Коэффициент рождаемости </vt:lpstr>
      <vt:lpstr>Коэффициент смертности </vt:lpstr>
      <vt:lpstr>Объем валового регионального продукта в 2020 г. (оценка) </vt:lpstr>
      <vt:lpstr>Индексы промышленного производства по отраслям: </vt:lpstr>
      <vt:lpstr>Индексы промышленного производства по отраслям:</vt:lpstr>
      <vt:lpstr>В январе-сентябре 2020 г. индекс производства сельского хозяйства со-ставил 103,1%  (по РФ – 103,3%). </vt:lpstr>
      <vt:lpstr>Объем инвестиций в основной капитал в 2019 г. составил  1 660,7 млрд рублей или 108,8% к 2018 г. (по РФ – 102,1%). </vt:lpstr>
      <vt:lpstr>Доходы населения региона в 2019 г. характеризуются ростом среднемесячной номинальной и реальной заработной платы. </vt:lpstr>
      <vt:lpstr>Уровень регистрируемой безработицы по итогам 2019 г. составил 1,1% (по РФ – 0,9%) и на конец ноября 2020 г. вырос до 3,6% (по РФ – 4,2%).</vt:lpstr>
      <vt:lpstr>Леса ДФО </vt:lpstr>
      <vt:lpstr>Рыбохозяйственный комплекс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Стратегическая цель развития Дальнего Востока и Байкальского региона</vt:lpstr>
      <vt:lpstr>Экономика Дальневосточного федерального округа РФ</vt:lpstr>
      <vt:lpstr> Задачи: </vt:lpstr>
      <vt:lpstr>Основные индикаторы социально-экономического Дальнего Востока и Байкальского региона на период до 2025 года </vt:lpstr>
      <vt:lpstr>Цели, задачи и целевые показатели</vt:lpstr>
      <vt:lpstr>Показатели социального развития субъектов Российской Федерации, входящих в состав Дальнего Востока и Байкальского региона, на период до 2025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ФАВ</dc:creator>
  <cp:lastModifiedBy>ФАВ</cp:lastModifiedBy>
  <cp:revision>16</cp:revision>
  <dcterms:created xsi:type="dcterms:W3CDTF">2021-02-03T08:45:43Z</dcterms:created>
  <dcterms:modified xsi:type="dcterms:W3CDTF">2021-02-03T10:58:32Z</dcterms:modified>
</cp:coreProperties>
</file>