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8839D-905D-47C5-A512-8725E3363F7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37D06-D957-42E5-B449-EC5D4CDA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72007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Общественная природа языка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>
            <a:normAutofit fontScale="85000" lnSpcReduction="20000"/>
          </a:bodyPr>
          <a:lstStyle/>
          <a:p>
            <a:r>
              <a:rPr lang="ru-RU" sz="2900" dirty="0" smtClean="0"/>
              <a:t>1. Социолингвистика </a:t>
            </a:r>
            <a:r>
              <a:rPr lang="ru-RU" sz="2900" dirty="0"/>
              <a:t>как теория:</a:t>
            </a:r>
          </a:p>
          <a:p>
            <a:r>
              <a:rPr lang="ru-RU" sz="2900" dirty="0"/>
              <a:t>А) возникновение социолингвистики; </a:t>
            </a:r>
            <a:endParaRPr lang="ru-RU" sz="2900" dirty="0" smtClean="0"/>
          </a:p>
          <a:p>
            <a:r>
              <a:rPr lang="ru-RU" sz="2900" dirty="0" smtClean="0"/>
              <a:t>Б</a:t>
            </a:r>
            <a:r>
              <a:rPr lang="ru-RU" sz="2900" dirty="0"/>
              <a:t>) функции языка в обществе.</a:t>
            </a:r>
          </a:p>
          <a:p>
            <a:pPr lvl="0"/>
            <a:r>
              <a:rPr lang="ru-RU" sz="2900" dirty="0" smtClean="0"/>
              <a:t>2. Формы </a:t>
            </a:r>
            <a:r>
              <a:rPr lang="ru-RU" sz="2900" dirty="0"/>
              <a:t>влияния общества на язык.</a:t>
            </a:r>
          </a:p>
          <a:p>
            <a:pPr lvl="0"/>
            <a:r>
              <a:rPr lang="ru-RU" sz="2900" dirty="0" smtClean="0"/>
              <a:t>3. Психофизическая </a:t>
            </a:r>
            <a:r>
              <a:rPr lang="ru-RU" sz="2900" dirty="0"/>
              <a:t>и социальная природа речевой </a:t>
            </a:r>
            <a:r>
              <a:rPr lang="ru-RU" sz="2900" dirty="0" smtClean="0"/>
              <a:t>деятельности</a:t>
            </a:r>
            <a:r>
              <a:rPr lang="ru-RU" sz="2900" dirty="0"/>
              <a:t>.</a:t>
            </a:r>
          </a:p>
          <a:p>
            <a:pPr lvl="0"/>
            <a:r>
              <a:rPr lang="ru-RU" sz="2900" dirty="0" smtClean="0"/>
              <a:t>4. Общественный </a:t>
            </a:r>
            <a:r>
              <a:rPr lang="ru-RU" sz="2900" dirty="0"/>
              <a:t>характер языковой нормы и формы ее </a:t>
            </a:r>
            <a:r>
              <a:rPr lang="ru-RU" sz="2900" dirty="0" smtClean="0"/>
              <a:t>реализации</a:t>
            </a:r>
            <a:r>
              <a:rPr lang="ru-RU" sz="2900" dirty="0"/>
              <a:t>.</a:t>
            </a:r>
          </a:p>
          <a:p>
            <a:pPr lvl="0"/>
            <a:r>
              <a:rPr lang="ru-RU" sz="2900" dirty="0" smtClean="0"/>
              <a:t>5. Социальные </a:t>
            </a:r>
            <a:r>
              <a:rPr lang="ru-RU" sz="2900" dirty="0"/>
              <a:t>общности людей и социальные типы языков.</a:t>
            </a:r>
          </a:p>
          <a:p>
            <a:pPr lvl="0"/>
            <a:r>
              <a:rPr lang="ru-RU" sz="2900" dirty="0" smtClean="0"/>
              <a:t>6. Интерлингвистика</a:t>
            </a:r>
            <a:r>
              <a:rPr lang="ru-RU" sz="29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Перечисленные характеристики, как уже указывалось, </a:t>
            </a:r>
            <a:r>
              <a:rPr lang="ru-RU" dirty="0" smtClean="0"/>
              <a:t>касаются </a:t>
            </a:r>
            <a:r>
              <a:rPr lang="ru-RU" dirty="0"/>
              <a:t>психофизической стороны речевой деятельности, с другой </a:t>
            </a:r>
            <a:r>
              <a:rPr lang="ru-RU" dirty="0" smtClean="0"/>
              <a:t>стороны</a:t>
            </a:r>
            <a:r>
              <a:rPr lang="ru-RU" dirty="0"/>
              <a:t>, речевая деятельность явление не индивидуальное, а </a:t>
            </a:r>
            <a:r>
              <a:rPr lang="ru-RU" dirty="0" smtClean="0"/>
              <a:t>социальное </a:t>
            </a:r>
            <a:r>
              <a:rPr lang="ru-RU" dirty="0"/>
              <a:t>по своей природе и сути.</a:t>
            </a:r>
          </a:p>
          <a:p>
            <a:r>
              <a:rPr lang="ru-RU" dirty="0"/>
              <a:t>Социальная обусловленность речевого акта и речевой </a:t>
            </a:r>
            <a:r>
              <a:rPr lang="ru-RU" dirty="0" smtClean="0"/>
              <a:t>деятельности </a:t>
            </a:r>
            <a:r>
              <a:rPr lang="ru-RU" dirty="0"/>
              <a:t>проявляется в следующем:</a:t>
            </a:r>
          </a:p>
          <a:p>
            <a:pPr lvl="0"/>
            <a:r>
              <a:rPr lang="ru-RU" dirty="0"/>
              <a:t>Речевая деятельность и речевой акт предполагают наличие </a:t>
            </a:r>
            <a:r>
              <a:rPr lang="ru-RU" dirty="0" smtClean="0"/>
              <a:t>типовых </a:t>
            </a:r>
            <a:r>
              <a:rPr lang="ru-RU" dirty="0"/>
              <a:t>речевых ситуаций и контекста культуры, которые </a:t>
            </a:r>
            <a:r>
              <a:rPr lang="ru-RU" dirty="0" smtClean="0"/>
              <a:t>являются общими </a:t>
            </a:r>
            <a:r>
              <a:rPr lang="ru-RU" dirty="0"/>
              <a:t>для всех говорящих или группы говорящих. Структура </a:t>
            </a:r>
            <a:r>
              <a:rPr lang="ru-RU" dirty="0" smtClean="0"/>
              <a:t>речевого </a:t>
            </a:r>
            <a:r>
              <a:rPr lang="ru-RU" dirty="0"/>
              <a:t>акта предполагает не отдельного говорящего, а типового </a:t>
            </a:r>
            <a:r>
              <a:rPr lang="ru-RU" dirty="0" smtClean="0"/>
              <a:t>говорящего</a:t>
            </a:r>
            <a:r>
              <a:rPr lang="ru-RU" dirty="0"/>
              <a:t>. Непременным компонентом речевого акта и речевой </a:t>
            </a:r>
            <a:r>
              <a:rPr lang="ru-RU" dirty="0" smtClean="0"/>
              <a:t>деятельности </a:t>
            </a:r>
            <a:r>
              <a:rPr lang="ru-RU" dirty="0"/>
              <a:t>говорящего является реальный язык и общая структура</a:t>
            </a:r>
            <a:br>
              <a:rPr lang="ru-RU" dirty="0"/>
            </a:br>
            <a:r>
              <a:rPr lang="ru-RU" dirty="0"/>
              <a:t>содержания информации, они социальны, так как принадлежат </a:t>
            </a:r>
            <a:r>
              <a:rPr lang="ru-RU" dirty="0" smtClean="0"/>
              <a:t>обществу</a:t>
            </a:r>
            <a:r>
              <a:rPr lang="ru-RU" dirty="0"/>
              <a:t>. В языкознании наших дней данная проблема оформилась </a:t>
            </a:r>
            <a:r>
              <a:rPr lang="ru-RU" dirty="0" smtClean="0"/>
              <a:t>в теорию </a:t>
            </a:r>
            <a:r>
              <a:rPr lang="ru-RU" dirty="0"/>
              <a:t>речевых жанров.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Социальная природа речевого акта и речевой способности </a:t>
            </a:r>
            <a:r>
              <a:rPr lang="ru-RU" dirty="0" smtClean="0"/>
              <a:t>состоит </a:t>
            </a:r>
            <a:r>
              <a:rPr lang="ru-RU" dirty="0"/>
              <a:t>в социальной обусловленности активности речевой </a:t>
            </a:r>
            <a:r>
              <a:rPr lang="ru-RU" dirty="0" smtClean="0"/>
              <a:t>деятельности </a:t>
            </a:r>
            <a:r>
              <a:rPr lang="ru-RU" dirty="0"/>
              <a:t>говорящего. Люди говорят не для того, чтобы </a:t>
            </a:r>
            <a:r>
              <a:rPr lang="ru-RU" dirty="0" smtClean="0"/>
              <a:t>воспроизводить </a:t>
            </a:r>
            <a:r>
              <a:rPr lang="ru-RU" dirty="0"/>
              <a:t>или демонстрировать свои речевые способности, как делают</a:t>
            </a:r>
            <a:r>
              <a:rPr lang="ru-RU" dirty="0" smtClean="0"/>
              <a:t>, например</a:t>
            </a:r>
            <a:r>
              <a:rPr lang="ru-RU" dirty="0"/>
              <a:t>, попугаи, а для того, чтобы передать внеязыковую </a:t>
            </a:r>
            <a:r>
              <a:rPr lang="ru-RU" dirty="0" smtClean="0"/>
              <a:t>информацию</a:t>
            </a:r>
            <a:r>
              <a:rPr lang="ru-RU" dirty="0"/>
              <a:t>. Люди используют средства языка для выражения </a:t>
            </a:r>
            <a:r>
              <a:rPr lang="ru-RU" dirty="0" smtClean="0"/>
              <a:t>своих мыслей</a:t>
            </a:r>
            <a:r>
              <a:rPr lang="ru-RU" dirty="0"/>
              <a:t>, чувств, волеизъявлений, и эта социально обусловленная</a:t>
            </a:r>
            <a:br>
              <a:rPr lang="ru-RU" dirty="0"/>
            </a:br>
            <a:r>
              <a:rPr lang="ru-RU" dirty="0"/>
              <a:t>информация воздействует на слушателя (или читателя).</a:t>
            </a:r>
          </a:p>
          <a:p>
            <a:pPr lvl="0"/>
            <a:r>
              <a:rPr lang="ru-RU" dirty="0"/>
              <a:t>Говорящие не могут безразлично относиться к форме </a:t>
            </a:r>
            <a:r>
              <a:rPr lang="ru-RU" dirty="0" smtClean="0"/>
              <a:t>выражения </a:t>
            </a:r>
            <a:r>
              <a:rPr lang="ru-RU" dirty="0"/>
              <a:t>своих мыслей и чувств, к сохранению и изменению </a:t>
            </a:r>
            <a:r>
              <a:rPr lang="ru-RU" dirty="0" smtClean="0"/>
              <a:t>языковой </a:t>
            </a:r>
            <a:r>
              <a:rPr lang="ru-RU" dirty="0"/>
              <a:t>нормы.</a:t>
            </a:r>
          </a:p>
          <a:p>
            <a:pPr lvl="0"/>
            <a:r>
              <a:rPr lang="ru-RU" dirty="0"/>
              <a:t>Речевая деятельность является составной частью </a:t>
            </a:r>
            <a:r>
              <a:rPr lang="ru-RU" dirty="0" smtClean="0"/>
              <a:t>социальной деятельности </a:t>
            </a:r>
            <a:r>
              <a:rPr lang="ru-RU" dirty="0"/>
              <a:t>человека и всего общества, для которого язык </a:t>
            </a:r>
            <a:r>
              <a:rPr lang="ru-RU" dirty="0" smtClean="0"/>
              <a:t>служит </a:t>
            </a:r>
            <a:r>
              <a:rPr lang="ru-RU" dirty="0"/>
              <a:t>орудием развития.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4. Общественный характер языковой нормы и формы ее реализации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Норма языка — явление сугубо историческое, потому что она формируется на определенном этапе развития языка, в процессе </a:t>
            </a:r>
            <a:r>
              <a:rPr lang="ru-RU" dirty="0" smtClean="0"/>
              <a:t>развития </a:t>
            </a:r>
            <a:r>
              <a:rPr lang="ru-RU" dirty="0"/>
              <a:t>языка его норма развивается и совершенствуется.</a:t>
            </a:r>
          </a:p>
          <a:p>
            <a:r>
              <a:rPr lang="ru-RU" dirty="0" smtClean="0"/>
              <a:t>Языковая </a:t>
            </a:r>
            <a:r>
              <a:rPr lang="ru-RU" dirty="0"/>
              <a:t>норма — это совокупность наиболее устойчивых, традиционных элементов системы языка, </a:t>
            </a:r>
            <a:r>
              <a:rPr lang="ru-RU" dirty="0" smtClean="0"/>
              <a:t>исторически </a:t>
            </a:r>
            <a:r>
              <a:rPr lang="ru-RU" dirty="0"/>
              <a:t>отобранных и закрепленных общественной языковой практикой. Норма </a:t>
            </a:r>
            <a:r>
              <a:rPr lang="ru-RU" dirty="0" err="1"/>
              <a:t>надтерриториальна</a:t>
            </a:r>
            <a:r>
              <a:rPr lang="ru-RU" dirty="0"/>
              <a:t>, относительно консервативна, </a:t>
            </a:r>
            <a:r>
              <a:rPr lang="ru-RU" dirty="0" smtClean="0"/>
              <a:t>общеобязательна</a:t>
            </a:r>
            <a:r>
              <a:rPr lang="ru-RU" dirty="0"/>
              <a:t>. Она проявляется в образцовых текстах.</a:t>
            </a:r>
          </a:p>
          <a:p>
            <a:r>
              <a:rPr lang="ru-RU" dirty="0"/>
              <a:t>Формами проявления языковой нормы являются </a:t>
            </a:r>
            <a:r>
              <a:rPr lang="ru-RU" dirty="0" smtClean="0"/>
              <a:t>литературный </a:t>
            </a:r>
            <a:r>
              <a:rPr lang="ru-RU" dirty="0"/>
              <a:t>язык, функциональный   стиль, узус. Литературный язык — это обработанная и образцовая форма </a:t>
            </a:r>
            <a:r>
              <a:rPr lang="ru-RU" dirty="0" smtClean="0"/>
              <a:t>общенародного </a:t>
            </a:r>
            <a:r>
              <a:rPr lang="ru-RU" dirty="0"/>
              <a:t>языка. Литературный язык занимает центральное </a:t>
            </a:r>
            <a:r>
              <a:rPr lang="ru-RU" dirty="0" smtClean="0"/>
              <a:t>место </a:t>
            </a:r>
            <a:r>
              <a:rPr lang="ru-RU" dirty="0"/>
              <a:t>среди всех форм существования и функционирования языка. Его назначение — объединять членов социальной общности (</a:t>
            </a:r>
            <a:r>
              <a:rPr lang="ru-RU" dirty="0" smtClean="0"/>
              <a:t>народности</a:t>
            </a:r>
            <a:r>
              <a:rPr lang="ru-RU" dirty="0"/>
              <a:t>, нации, народа).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Основные признаки литературного </a:t>
            </a:r>
            <a:r>
              <a:rPr lang="ru-RU" dirty="0" smtClean="0"/>
              <a:t>языка </a:t>
            </a:r>
            <a:r>
              <a:rPr lang="ru-RU" dirty="0"/>
              <a:t>как главного проявления нормы таковы: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наличие </a:t>
            </a:r>
            <a:r>
              <a:rPr lang="ru-RU" dirty="0" smtClean="0"/>
              <a:t>нормализованной </a:t>
            </a:r>
            <a:r>
              <a:rPr lang="ru-RU" dirty="0"/>
              <a:t>и кодифицированной письменной формы;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smtClean="0"/>
              <a:t>общеобязательность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полифункциональность</a:t>
            </a:r>
            <a:r>
              <a:rPr lang="ru-RU" dirty="0"/>
              <a:t>, т. е. использование во всех </a:t>
            </a:r>
            <a:r>
              <a:rPr lang="ru-RU" dirty="0" smtClean="0"/>
              <a:t>сферах </a:t>
            </a:r>
            <a:r>
              <a:rPr lang="ru-RU" dirty="0"/>
              <a:t>жизни общества, а потому наличие функциональных стилей (детально эта проблема рассматривается в курсе стилистики).</a:t>
            </a:r>
          </a:p>
          <a:p>
            <a:r>
              <a:rPr lang="ru-RU" u="sng" dirty="0"/>
              <a:t>Стиль языка</a:t>
            </a:r>
            <a:r>
              <a:rPr lang="ru-RU" dirty="0"/>
              <a:t> — это коммуникативная и функциональная </a:t>
            </a:r>
            <a:r>
              <a:rPr lang="ru-RU" dirty="0" smtClean="0"/>
              <a:t>разновидность </a:t>
            </a:r>
            <a:r>
              <a:rPr lang="ru-RU" dirty="0"/>
              <a:t>литературного языка (данная форма функционирования языка изучается в курсе стилистики).</a:t>
            </a:r>
          </a:p>
          <a:p>
            <a:r>
              <a:rPr lang="ru-RU" u="sng" dirty="0"/>
              <a:t>Узус</a:t>
            </a:r>
            <a:r>
              <a:rPr lang="ru-RU" dirty="0"/>
              <a:t> — это совокупность всех реальных употреблений языка. Он наблюдается в диалектах, в говорах, то есть там, где нет </a:t>
            </a:r>
            <a:r>
              <a:rPr lang="ru-RU" dirty="0" err="1" smtClean="0"/>
              <a:t>кодифилированной</a:t>
            </a:r>
            <a:r>
              <a:rPr lang="ru-RU" dirty="0" smtClean="0"/>
              <a:t> </a:t>
            </a:r>
            <a:r>
              <a:rPr lang="ru-RU" dirty="0"/>
              <a:t>(закрепленной в словарях, справочниках, </a:t>
            </a:r>
            <a:r>
              <a:rPr lang="ru-RU" dirty="0" smtClean="0"/>
              <a:t>образцовых </a:t>
            </a:r>
            <a:r>
              <a:rPr lang="ru-RU" dirty="0"/>
              <a:t>текстах) нормы, а есть обычай, традиция употребления языка. Узуальные формы многообразны и подвижны.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5. Социальные общности людей и социальные типы языков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Функционирование и развитие языка связаны с историей </a:t>
            </a:r>
            <a:r>
              <a:rPr lang="ru-RU" dirty="0" smtClean="0"/>
              <a:t>общества</a:t>
            </a:r>
            <a:r>
              <a:rPr lang="ru-RU" dirty="0"/>
              <a:t>, с социальными общностями людей.</a:t>
            </a:r>
          </a:p>
          <a:p>
            <a:r>
              <a:rPr lang="ru-RU" dirty="0"/>
              <a:t>Для всякой социальной общности людей характерен языковой признак, а существование и функционирование языков </a:t>
            </a:r>
            <a:r>
              <a:rPr lang="ru-RU" dirty="0" smtClean="0"/>
              <a:t>обусловлены </a:t>
            </a:r>
            <a:r>
              <a:rPr lang="ru-RU" dirty="0"/>
              <a:t>социальной общностью людей.</a:t>
            </a:r>
          </a:p>
          <a:p>
            <a:r>
              <a:rPr lang="ru-RU" dirty="0"/>
              <a:t>Основные формы общности людей — этническая группа, </a:t>
            </a:r>
            <a:r>
              <a:rPr lang="ru-RU" dirty="0" smtClean="0"/>
              <a:t>народность</a:t>
            </a:r>
            <a:r>
              <a:rPr lang="ru-RU" dirty="0"/>
              <a:t>, нация. Основные этнические группы прошлого — племена, возникшие в </a:t>
            </a:r>
            <a:r>
              <a:rPr lang="ru-RU" dirty="0" smtClean="0"/>
              <a:t>родоплеменном </a:t>
            </a:r>
            <a:r>
              <a:rPr lang="ru-RU" dirty="0"/>
              <a:t>обществе. Родовой строй предполагает наличие семьи и племени, объединяющихся на основе кровного родства. </a:t>
            </a:r>
            <a:r>
              <a:rPr lang="ru-RU" dirty="0" smtClean="0"/>
              <a:t>Племя </a:t>
            </a:r>
            <a:r>
              <a:rPr lang="ru-RU" dirty="0"/>
              <a:t>отличает особый, лишь этому племени свойственный </a:t>
            </a:r>
            <a:r>
              <a:rPr lang="ru-RU" u="sng" dirty="0"/>
              <a:t>диалект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/>
              <a:t>Народность</a:t>
            </a:r>
            <a:r>
              <a:rPr lang="ru-RU" dirty="0"/>
              <a:t> возникает в рамках рабовладельческого строя, </a:t>
            </a:r>
            <a:r>
              <a:rPr lang="ru-RU" dirty="0" smtClean="0"/>
              <a:t>развивается </a:t>
            </a:r>
            <a:r>
              <a:rPr lang="ru-RU" dirty="0"/>
              <a:t>и укрепляется в феодальном обществе. Народность имеет свое этническое имя, она формирует общие элементы культуры и общий язык, однако территориальные диалекты сохраняются, они наследуют многие признаки ушедших в прошлое диалектов </a:t>
            </a:r>
            <a:r>
              <a:rPr lang="ru-RU" dirty="0" smtClean="0"/>
              <a:t>племенных</a:t>
            </a:r>
            <a:r>
              <a:rPr lang="ru-RU" dirty="0"/>
              <a:t>. Язык народности может получить письменную фиксацию, хотя это необязательно. По мере консолидации общества, усиления государства при </a:t>
            </a:r>
            <a:r>
              <a:rPr lang="ru-RU" dirty="0" smtClean="0"/>
              <a:t>капитализме </a:t>
            </a:r>
            <a:r>
              <a:rPr lang="ru-RU" dirty="0"/>
              <a:t>формируется нация. Ведущий ее языковой признак — наличие литературного языка на национальной основе, позиции </a:t>
            </a:r>
            <a:r>
              <a:rPr lang="ru-RU" dirty="0" smtClean="0"/>
              <a:t>диалектов </a:t>
            </a:r>
            <a:r>
              <a:rPr lang="ru-RU" dirty="0"/>
              <a:t>ослабевают.</a:t>
            </a:r>
          </a:p>
          <a:p>
            <a:r>
              <a:rPr lang="ru-RU" dirty="0"/>
              <a:t>Для общения людей разных национальностей на определенной территории функционируют языки </a:t>
            </a:r>
            <a:r>
              <a:rPr lang="ru-RU" u="sng" dirty="0"/>
              <a:t>межнационального общения</a:t>
            </a:r>
            <a:r>
              <a:rPr lang="ru-RU" dirty="0"/>
              <a:t>. В более глобальных масштабах используются </a:t>
            </a:r>
            <a:r>
              <a:rPr lang="ru-RU" u="sng" dirty="0"/>
              <a:t>международные языки</a:t>
            </a:r>
            <a:r>
              <a:rPr lang="ru-RU" dirty="0" smtClean="0"/>
              <a:t>. </a:t>
            </a:r>
            <a:r>
              <a:rPr lang="ru-RU" dirty="0"/>
              <a:t>Так, </a:t>
            </a:r>
            <a:r>
              <a:rPr lang="ru-RU" dirty="0" smtClean="0"/>
              <a:t>официальными </a:t>
            </a:r>
            <a:r>
              <a:rPr lang="ru-RU" dirty="0"/>
              <a:t>языками ООН являются: английский, русский, </a:t>
            </a:r>
            <a:r>
              <a:rPr lang="ru-RU" dirty="0" smtClean="0"/>
              <a:t>французский</a:t>
            </a:r>
            <a:r>
              <a:rPr lang="ru-RU" dirty="0"/>
              <a:t>, испанский</a:t>
            </a:r>
            <a:r>
              <a:rPr lang="ru-RU" dirty="0" smtClean="0"/>
              <a:t>, китайский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6. Интерлингвистика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Для упрощения общения представителей разных </a:t>
            </a:r>
            <a:r>
              <a:rPr lang="ru-RU" dirty="0" smtClean="0"/>
              <a:t>национальностей </a:t>
            </a:r>
            <a:r>
              <a:rPr lang="ru-RU" dirty="0"/>
              <a:t>создавались искусственные языки (волапюк, эсперанто и т. п.), но они не получили широкого распространения. </a:t>
            </a:r>
            <a:endParaRPr lang="ru-RU" dirty="0" smtClean="0"/>
          </a:p>
          <a:p>
            <a:r>
              <a:rPr lang="ru-RU" dirty="0" smtClean="0"/>
              <a:t>Наука</a:t>
            </a:r>
            <a:r>
              <a:rPr lang="ru-RU" dirty="0"/>
              <a:t>, </a:t>
            </a:r>
            <a:r>
              <a:rPr lang="ru-RU" dirty="0" smtClean="0"/>
              <a:t>изучающая </a:t>
            </a:r>
            <a:r>
              <a:rPr lang="ru-RU" dirty="0"/>
              <a:t>международные языки как способ коммуникации, </a:t>
            </a:r>
            <a:r>
              <a:rPr lang="ru-RU" dirty="0" smtClean="0"/>
              <a:t>получила </a:t>
            </a:r>
            <a:r>
              <a:rPr lang="ru-RU" dirty="0"/>
              <a:t>название </a:t>
            </a:r>
            <a:r>
              <a:rPr lang="ru-RU" u="sng" dirty="0"/>
              <a:t>интерлингвистика</a:t>
            </a:r>
            <a:r>
              <a:rPr lang="ru-RU" dirty="0"/>
              <a:t>.</a:t>
            </a:r>
          </a:p>
          <a:p>
            <a:r>
              <a:rPr lang="ru-RU" dirty="0"/>
              <a:t>Таким образом, </a:t>
            </a:r>
            <a:r>
              <a:rPr lang="ru-RU" u="sng" dirty="0"/>
              <a:t>социолингвистика</a:t>
            </a:r>
            <a:r>
              <a:rPr lang="ru-RU" dirty="0"/>
              <a:t> — научная дисциплина, </a:t>
            </a:r>
            <a:r>
              <a:rPr lang="ru-RU" dirty="0" smtClean="0"/>
              <a:t>развивающаяся </a:t>
            </a:r>
            <a:r>
              <a:rPr lang="ru-RU" dirty="0"/>
              <a:t>на стыке языкознания, социологии, социальной </a:t>
            </a:r>
            <a:r>
              <a:rPr lang="ru-RU" dirty="0" smtClean="0"/>
              <a:t>психологии </a:t>
            </a:r>
            <a:r>
              <a:rPr lang="ru-RU" dirty="0"/>
              <a:t>и </a:t>
            </a:r>
            <a:r>
              <a:rPr lang="ru-RU" dirty="0" smtClean="0"/>
              <a:t>этнографии</a:t>
            </a:r>
            <a:r>
              <a:rPr lang="ru-RU" dirty="0"/>
              <a:t>. Социолингвистика изучает широкий </a:t>
            </a:r>
            <a:r>
              <a:rPr lang="ru-RU" dirty="0" smtClean="0"/>
              <a:t>комплекс </a:t>
            </a:r>
            <a:r>
              <a:rPr lang="ru-RU" dirty="0"/>
              <a:t>проблем, связанных с социальной природой языка, его </a:t>
            </a:r>
            <a:r>
              <a:rPr lang="ru-RU" dirty="0" smtClean="0"/>
              <a:t>общественными </a:t>
            </a:r>
            <a:r>
              <a:rPr lang="ru-RU" dirty="0"/>
              <a:t>функциями, механизмом воздействия социальных </a:t>
            </a:r>
            <a:r>
              <a:rPr lang="ru-RU" dirty="0" smtClean="0"/>
              <a:t>факторов </a:t>
            </a:r>
            <a:r>
              <a:rPr lang="ru-RU" dirty="0"/>
              <a:t>на язык и той ролью, которую играет язык в жизни общества.</a:t>
            </a:r>
          </a:p>
          <a:p>
            <a:r>
              <a:rPr lang="ru-RU" dirty="0"/>
              <a:t>По мнению А. Д. </a:t>
            </a:r>
            <a:r>
              <a:rPr lang="ru-RU" dirty="0" err="1"/>
              <a:t>Швейцера</a:t>
            </a:r>
            <a:r>
              <a:rPr lang="ru-RU" dirty="0"/>
              <a:t>, основными проблемами </a:t>
            </a:r>
            <a:r>
              <a:rPr lang="ru-RU" dirty="0" smtClean="0"/>
              <a:t>социолингвистики </a:t>
            </a:r>
            <a:r>
              <a:rPr lang="ru-RU" dirty="0"/>
              <a:t>являются следующие: социальная дифференциация </a:t>
            </a:r>
            <a:r>
              <a:rPr lang="ru-RU" dirty="0" smtClean="0"/>
              <a:t>языка</a:t>
            </a:r>
            <a:r>
              <a:rPr lang="ru-RU" dirty="0"/>
              <a:t>, язык и нация, языковая ситуация, заимствования, билингвизм, языковая норма, языковая политика и др.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1. Социолингвистика как теория:</a:t>
            </a:r>
            <a:br>
              <a:rPr lang="ru-RU" sz="2800" dirty="0" smtClean="0"/>
            </a:br>
            <a:r>
              <a:rPr lang="ru-RU" sz="2800" dirty="0" smtClean="0"/>
              <a:t>А) возникновение социолингвистики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Проблемы влияния общества на язык начали рассматривать еще античные философы. Однако о становлении </a:t>
            </a:r>
            <a:r>
              <a:rPr lang="ru-RU" dirty="0" smtClean="0"/>
              <a:t>социолингвистики </a:t>
            </a:r>
            <a:r>
              <a:rPr lang="ru-RU" dirty="0"/>
              <a:t>как науки можно говорить начиная с </a:t>
            </a:r>
            <a:r>
              <a:rPr lang="en-US" dirty="0"/>
              <a:t>XIX </a:t>
            </a:r>
            <a:r>
              <a:rPr lang="ru-RU" dirty="0" smtClean="0"/>
              <a:t>в. </a:t>
            </a:r>
            <a:r>
              <a:rPr lang="ru-RU" dirty="0"/>
              <a:t>В конце </a:t>
            </a:r>
            <a:r>
              <a:rPr lang="en-US" dirty="0"/>
              <a:t>XIX </a:t>
            </a:r>
            <a:r>
              <a:rPr lang="ru-RU" dirty="0"/>
              <a:t>— начале </a:t>
            </a:r>
            <a:r>
              <a:rPr lang="en-US" dirty="0"/>
              <a:t>XX </a:t>
            </a:r>
            <a:r>
              <a:rPr lang="ru-RU" dirty="0"/>
              <a:t>в. во Франции формируется </a:t>
            </a:r>
            <a:r>
              <a:rPr lang="ru-RU" dirty="0" smtClean="0"/>
              <a:t>французская </a:t>
            </a:r>
            <a:r>
              <a:rPr lang="ru-RU" dirty="0"/>
              <a:t>школа социальной лингвистики, важнейшим </a:t>
            </a:r>
            <a:r>
              <a:rPr lang="ru-RU" dirty="0" smtClean="0"/>
              <a:t>представителем </a:t>
            </a:r>
            <a:r>
              <a:rPr lang="ru-RU" dirty="0"/>
              <a:t>которой является ученик и последователь Ф. де Соссюра, </a:t>
            </a:r>
            <a:r>
              <a:rPr lang="ru-RU" dirty="0" smtClean="0"/>
              <a:t>видный </a:t>
            </a:r>
            <a:r>
              <a:rPr lang="ru-RU" dirty="0"/>
              <a:t>языковед А. </a:t>
            </a:r>
            <a:r>
              <a:rPr lang="ru-RU" dirty="0" err="1"/>
              <a:t>Мейе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Отечественное </a:t>
            </a:r>
            <a:r>
              <a:rPr lang="ru-RU" dirty="0"/>
              <a:t>языкознание, начиная с М. В. Ломоносова, в лице своих лучших представителей всегда рассматривало язык как </a:t>
            </a:r>
            <a:r>
              <a:rPr lang="ru-RU" dirty="0" smtClean="0"/>
              <a:t>социальное </a:t>
            </a:r>
            <a:r>
              <a:rPr lang="ru-RU" dirty="0"/>
              <a:t>явление, неразрывно связанное с обществом. Ф. И. Буслаев понимал язык не только как выражение </a:t>
            </a:r>
            <a:r>
              <a:rPr lang="ru-RU" dirty="0" smtClean="0"/>
              <a:t>«</a:t>
            </a:r>
            <a:r>
              <a:rPr lang="ru-RU" dirty="0" err="1" smtClean="0"/>
              <a:t>мыслительности</a:t>
            </a:r>
            <a:r>
              <a:rPr lang="ru-RU" dirty="0" smtClean="0"/>
              <a:t> народной», </a:t>
            </a:r>
            <a:r>
              <a:rPr lang="ru-RU" dirty="0"/>
              <a:t>но и всего быта, нравов, преданий народа. Намеченная Ф. И. Буслаевым традиция изучения языка в связи с историей народа была в дальнейшем развита А. А. </a:t>
            </a:r>
            <a:r>
              <a:rPr lang="ru-RU" dirty="0" err="1"/>
              <a:t>Потебней</a:t>
            </a:r>
            <a:r>
              <a:rPr lang="ru-RU" dirty="0"/>
              <a:t>, А. А. Шахматовым и др. Благодаря указанному подходу были </a:t>
            </a:r>
            <a:r>
              <a:rPr lang="ru-RU" dirty="0" smtClean="0"/>
              <a:t>заложены </a:t>
            </a:r>
            <a:r>
              <a:rPr lang="ru-RU" dirty="0"/>
              <a:t>основы современной науки — </a:t>
            </a:r>
            <a:r>
              <a:rPr lang="ru-RU" dirty="0" err="1"/>
              <a:t>лингвокультурологии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Более глубокое исследование социальной природы языка в </a:t>
            </a:r>
            <a:r>
              <a:rPr lang="ru-RU" dirty="0" smtClean="0"/>
              <a:t>нашем </a:t>
            </a:r>
            <a:r>
              <a:rPr lang="ru-RU" dirty="0"/>
              <a:t>языкознании связывается с именем И. А. </a:t>
            </a:r>
            <a:r>
              <a:rPr lang="ru-RU" dirty="0" err="1"/>
              <a:t>Бодуэна</a:t>
            </a:r>
            <a:r>
              <a:rPr lang="ru-RU" dirty="0"/>
              <a:t> де </a:t>
            </a:r>
            <a:r>
              <a:rPr lang="ru-RU" dirty="0" err="1"/>
              <a:t>Куртенэ</a:t>
            </a:r>
            <a:r>
              <a:rPr lang="ru-RU" dirty="0"/>
              <a:t>. Он не только указывал на социальную природу индивидуальных речевых актов, но и в очень оригинальной форме выдвинул идею социальной дифференциации языка: в состав языкового материала </a:t>
            </a:r>
            <a:r>
              <a:rPr lang="ru-RU" dirty="0" smtClean="0"/>
              <a:t>«следует </a:t>
            </a:r>
            <a:r>
              <a:rPr lang="ru-RU" dirty="0"/>
              <a:t>отнести (...) разговорный язык всех слоев общества </a:t>
            </a:r>
            <a:r>
              <a:rPr lang="ru-RU" dirty="0" smtClean="0"/>
              <a:t>данного </a:t>
            </a:r>
            <a:r>
              <a:rPr lang="ru-RU" dirty="0"/>
              <a:t>народа, не только тех, которые ходят в сермягах и зипунах, но и тех, что носят сюртуки (...), язык всех без исключения сословий (...), язык разных возрастов (детей, взрослых, стариков и т. п.) и известных состояний </a:t>
            </a:r>
            <a:r>
              <a:rPr lang="ru-RU" dirty="0" smtClean="0"/>
              <a:t>человека». </a:t>
            </a:r>
            <a:r>
              <a:rPr lang="ru-RU" dirty="0"/>
              <a:t>Таким образом было выдвинуто понятие многообразия социальных функций языка.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Интерес к социолингвистической проблематике в отечественном языкознании особенно обостряется в послереволюционные годы — в первой трети </a:t>
            </a:r>
            <a:r>
              <a:rPr lang="en-US" dirty="0"/>
              <a:t>XX </a:t>
            </a:r>
            <a:r>
              <a:rPr lang="ru-RU" dirty="0"/>
              <a:t>века</a:t>
            </a:r>
            <a:r>
              <a:rPr lang="ru-RU" dirty="0" smtClean="0"/>
              <a:t>.</a:t>
            </a:r>
            <a:r>
              <a:rPr lang="ru-RU" dirty="0"/>
              <a:t> В результате </a:t>
            </a:r>
            <a:r>
              <a:rPr lang="ru-RU" dirty="0" err="1"/>
              <a:t>сформулировалась</a:t>
            </a:r>
            <a:r>
              <a:rPr lang="ru-RU" dirty="0"/>
              <a:t> </a:t>
            </a:r>
            <a:r>
              <a:rPr lang="ru-RU" u="sng" dirty="0"/>
              <a:t>основная проблематика </a:t>
            </a:r>
            <a:r>
              <a:rPr lang="ru-RU" u="sng" dirty="0" smtClean="0"/>
              <a:t>отечественной </a:t>
            </a:r>
            <a:r>
              <a:rPr lang="ru-RU" u="sng" dirty="0"/>
              <a:t>социолингвистики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исследование природы языка как социального явления;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роль и место языка в общественном </a:t>
            </a:r>
            <a:r>
              <a:rPr lang="ru-RU" dirty="0" smtClean="0"/>
              <a:t>развитии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разработка методов социолингвистических исследований;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выяснение роли социальных факторов в развитии языка;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smtClean="0"/>
              <a:t>изучение </a:t>
            </a:r>
            <a:r>
              <a:rPr lang="ru-RU" dirty="0"/>
              <a:t>социальной дифференциальной языка;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) исследование </a:t>
            </a:r>
            <a:r>
              <a:rPr lang="ru-RU" dirty="0" smtClean="0"/>
              <a:t>проблем </a:t>
            </a:r>
            <a:r>
              <a:rPr lang="ru-RU" dirty="0"/>
              <a:t>развития общественных функций языка; </a:t>
            </a:r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dirty="0" err="1"/>
              <a:t>гендерные</a:t>
            </a:r>
            <a:r>
              <a:rPr lang="ru-RU" dirty="0"/>
              <a:t> </a:t>
            </a:r>
            <a:r>
              <a:rPr lang="ru-RU" dirty="0" smtClean="0"/>
              <a:t>проблемы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Б) функции языка в </a:t>
            </a:r>
            <a:r>
              <a:rPr lang="ru-RU" sz="2800" dirty="0" smtClean="0"/>
              <a:t>обществе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Функции языка выявляют его суть, назначение, действие. Базовые функции языка — </a:t>
            </a:r>
            <a:r>
              <a:rPr lang="ru-RU" u="sng" dirty="0"/>
              <a:t>коммуникативная</a:t>
            </a:r>
            <a:r>
              <a:rPr lang="ru-RU" dirty="0"/>
              <a:t> (способ общения) и </a:t>
            </a:r>
            <a:r>
              <a:rPr lang="ru-RU" u="sng" dirty="0"/>
              <a:t>когнитивная</a:t>
            </a:r>
            <a:r>
              <a:rPr lang="ru-RU" dirty="0"/>
              <a:t> (способ мышления и познания), последнюю </a:t>
            </a:r>
            <a:r>
              <a:rPr lang="ru-RU" dirty="0" smtClean="0"/>
              <a:t>называют </a:t>
            </a:r>
            <a:r>
              <a:rPr lang="ru-RU" dirty="0"/>
              <a:t>еще познавательной, гносеологической. Иногда к основным относят еще </a:t>
            </a:r>
            <a:r>
              <a:rPr lang="ru-RU" u="sng" dirty="0" err="1"/>
              <a:t>эмотивную</a:t>
            </a:r>
            <a:r>
              <a:rPr lang="ru-RU" dirty="0"/>
              <a:t> (способ выражения чувств и эмоций) и </a:t>
            </a:r>
            <a:r>
              <a:rPr lang="ru-RU" u="sng" dirty="0"/>
              <a:t>метаязыкову</a:t>
            </a:r>
            <a:r>
              <a:rPr lang="ru-RU" dirty="0"/>
              <a:t>ю (способ исследования и описания языка в </a:t>
            </a:r>
            <a:r>
              <a:rPr lang="ru-RU" dirty="0" smtClean="0"/>
              <a:t>терминах </a:t>
            </a:r>
            <a:r>
              <a:rPr lang="ru-RU" dirty="0"/>
              <a:t>языка).</a:t>
            </a:r>
          </a:p>
          <a:p>
            <a:r>
              <a:rPr lang="ru-RU" dirty="0"/>
              <a:t>С базовыми, основными функциями соотносятся производные (вторичные). Так, с коммуникативной функцией связана </a:t>
            </a:r>
            <a:r>
              <a:rPr lang="ru-RU" u="sng" dirty="0" err="1" smtClean="0"/>
              <a:t>фатическая</a:t>
            </a:r>
            <a:r>
              <a:rPr lang="ru-RU" dirty="0" smtClean="0"/>
              <a:t> </a:t>
            </a:r>
            <a:r>
              <a:rPr lang="ru-RU" dirty="0"/>
              <a:t>(способ установления контакта), </a:t>
            </a:r>
            <a:r>
              <a:rPr lang="ru-RU" u="sng" dirty="0" err="1"/>
              <a:t>конативная</a:t>
            </a:r>
            <a:r>
              <a:rPr lang="ru-RU" dirty="0"/>
              <a:t> (усвоения), </a:t>
            </a:r>
            <a:r>
              <a:rPr lang="ru-RU" u="sng" dirty="0" err="1" smtClean="0"/>
              <a:t>волюнтативная</a:t>
            </a:r>
            <a:r>
              <a:rPr lang="ru-RU" dirty="0" smtClean="0"/>
              <a:t> </a:t>
            </a:r>
            <a:r>
              <a:rPr lang="ru-RU" dirty="0"/>
              <a:t>(волеизъявления, влияния) и </a:t>
            </a:r>
            <a:r>
              <a:rPr lang="ru-RU" u="sng" dirty="0"/>
              <a:t>кумулятивная,</a:t>
            </a:r>
            <a:r>
              <a:rPr lang="ru-RU" dirty="0"/>
              <a:t> или историко-культурная (сохранение национально-культурной информации).</a:t>
            </a:r>
          </a:p>
          <a:p>
            <a:r>
              <a:rPr lang="ru-RU" dirty="0"/>
              <a:t>С когнитивной функцией соотносится </a:t>
            </a:r>
            <a:r>
              <a:rPr lang="ru-RU" u="sng" dirty="0"/>
              <a:t>репрезентативная</a:t>
            </a:r>
            <a:r>
              <a:rPr lang="ru-RU" dirty="0"/>
              <a:t>, или </a:t>
            </a:r>
            <a:r>
              <a:rPr lang="ru-RU" u="sng" dirty="0" smtClean="0"/>
              <a:t>номинативная</a:t>
            </a:r>
            <a:r>
              <a:rPr lang="ru-RU" u="sng" dirty="0"/>
              <a:t>, </a:t>
            </a:r>
            <a:r>
              <a:rPr lang="ru-RU" u="sng" dirty="0" err="1"/>
              <a:t>референтная</a:t>
            </a:r>
            <a:r>
              <a:rPr lang="ru-RU" dirty="0"/>
              <a:t> функция (способ обозначения предметов и явлений внешнего мира и сознания).</a:t>
            </a:r>
          </a:p>
          <a:p>
            <a:r>
              <a:rPr lang="ru-RU" dirty="0"/>
              <a:t>С </a:t>
            </a:r>
            <a:r>
              <a:rPr lang="ru-RU" dirty="0" err="1"/>
              <a:t>эмотивной</a:t>
            </a:r>
            <a:r>
              <a:rPr lang="ru-RU" dirty="0"/>
              <a:t> функцией связана </a:t>
            </a:r>
            <a:r>
              <a:rPr lang="ru-RU" u="sng" dirty="0"/>
              <a:t>поэтическая</a:t>
            </a:r>
            <a:r>
              <a:rPr lang="ru-RU" dirty="0"/>
              <a:t> или </a:t>
            </a:r>
            <a:r>
              <a:rPr lang="ru-RU" u="sng" dirty="0"/>
              <a:t>эстетическая </a:t>
            </a:r>
            <a:r>
              <a:rPr lang="ru-RU" dirty="0"/>
              <a:t>(способ выражения и воспитания прекрасного).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2. Формы влияния общества на язык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На развитие языка влияют как внутренние (обусловленные </a:t>
            </a:r>
            <a:r>
              <a:rPr lang="ru-RU" dirty="0" smtClean="0"/>
              <a:t>системой </a:t>
            </a:r>
            <a:r>
              <a:rPr lang="ru-RU" dirty="0"/>
              <a:t>языка), так и внешние (в частности — социальные) </a:t>
            </a:r>
            <a:r>
              <a:rPr lang="ru-RU" dirty="0" smtClean="0"/>
              <a:t>факторы</a:t>
            </a:r>
            <a:r>
              <a:rPr lang="ru-RU" dirty="0"/>
              <a:t>. Социальные факторы, как правило, воздействуют на язык </a:t>
            </a:r>
            <a:r>
              <a:rPr lang="ru-RU" dirty="0" smtClean="0"/>
              <a:t>не</a:t>
            </a:r>
            <a:r>
              <a:rPr lang="ru-RU" dirty="0"/>
              <a:t> прямо, а опосредованно (наиболее непосредственное отражение социальные изменения получают лишь в лексике); они могут </a:t>
            </a:r>
            <a:r>
              <a:rPr lang="ru-RU" dirty="0" smtClean="0"/>
              <a:t>ускорять </a:t>
            </a:r>
            <a:r>
              <a:rPr lang="ru-RU" dirty="0"/>
              <a:t>или замедлять ход языковой эволюции, но не могут изменять ее направление (Е. Д. Поливанов).</a:t>
            </a:r>
          </a:p>
          <a:p>
            <a:r>
              <a:rPr lang="ru-RU" dirty="0" smtClean="0"/>
              <a:t>Формы </a:t>
            </a:r>
            <a:r>
              <a:rPr lang="ru-RU" dirty="0"/>
              <a:t>влияния общества на язык:</a:t>
            </a:r>
          </a:p>
          <a:p>
            <a:pPr lvl="0"/>
            <a:r>
              <a:rPr lang="ru-RU" u="sng" dirty="0"/>
              <a:t>Социальная дифференциация языка</a:t>
            </a:r>
            <a:r>
              <a:rPr lang="ru-RU" dirty="0"/>
              <a:t>, обусловленная </a:t>
            </a:r>
            <a:r>
              <a:rPr lang="ru-RU" dirty="0" smtClean="0"/>
              <a:t>социальной </a:t>
            </a:r>
            <a:r>
              <a:rPr lang="ru-RU" dirty="0"/>
              <a:t>неоднородностью общества. Такова дифференциация </a:t>
            </a:r>
            <a:r>
              <a:rPr lang="ru-RU" dirty="0" smtClean="0"/>
              <a:t>многих современных </a:t>
            </a:r>
            <a:r>
              <a:rPr lang="ru-RU" dirty="0"/>
              <a:t>развитых национальных языков на </a:t>
            </a:r>
            <a:r>
              <a:rPr lang="ru-RU" dirty="0" smtClean="0"/>
              <a:t>территориальные и </a:t>
            </a:r>
            <a:r>
              <a:rPr lang="ru-RU" dirty="0"/>
              <a:t>социальные диалекты, выделение литературного языка как </a:t>
            </a:r>
            <a:r>
              <a:rPr lang="ru-RU" dirty="0" smtClean="0"/>
              <a:t>социально </a:t>
            </a:r>
            <a:r>
              <a:rPr lang="ru-RU" dirty="0"/>
              <a:t>и функционально наиболее значимого языкового </a:t>
            </a:r>
            <a:r>
              <a:rPr lang="ru-RU" dirty="0" smtClean="0"/>
              <a:t>образования</a:t>
            </a:r>
            <a:r>
              <a:rPr lang="ru-RU" dirty="0"/>
              <a:t>, существование в некоторых обществах "мужского" и "</a:t>
            </a:r>
            <a:r>
              <a:rPr lang="ru-RU" dirty="0" smtClean="0"/>
              <a:t>женского</a:t>
            </a:r>
            <a:r>
              <a:rPr lang="ru-RU" dirty="0"/>
              <a:t>" вариантов языка и т. п.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u="sng" dirty="0"/>
              <a:t>Обусловленность использования языковых средств </a:t>
            </a:r>
            <a:r>
              <a:rPr lang="ru-RU" u="sng" dirty="0" smtClean="0"/>
              <a:t>социальными </a:t>
            </a:r>
            <a:r>
              <a:rPr lang="ru-RU" u="sng" dirty="0"/>
              <a:t>характеристиками носителей языка</a:t>
            </a:r>
            <a:r>
              <a:rPr lang="ru-RU" dirty="0"/>
              <a:t> (возрастом, уровнем </a:t>
            </a:r>
            <a:r>
              <a:rPr lang="ru-RU" dirty="0" smtClean="0"/>
              <a:t>образованности</a:t>
            </a:r>
            <a:r>
              <a:rPr lang="ru-RU" dirty="0"/>
              <a:t>, профессией и др.), социальными ролями участников</a:t>
            </a:r>
            <a:br>
              <a:rPr lang="ru-RU" dirty="0"/>
            </a:br>
            <a:r>
              <a:rPr lang="ru-RU" dirty="0"/>
              <a:t>коммуникации, ситуацией общения. Поскольку сферы </a:t>
            </a:r>
            <a:r>
              <a:rPr lang="ru-RU" dirty="0" smtClean="0"/>
              <a:t>использования </a:t>
            </a:r>
            <a:r>
              <a:rPr lang="ru-RU" dirty="0"/>
              <a:t>языка многообразны и специфичны (ср. науку, СМИ, быт), в</a:t>
            </a:r>
            <a:br>
              <a:rPr lang="ru-RU" dirty="0"/>
            </a:br>
            <a:r>
              <a:rPr lang="ru-RU" dirty="0"/>
              <a:t>языке вырабатываются </a:t>
            </a:r>
            <a:r>
              <a:rPr lang="ru-RU" u="sng" dirty="0"/>
              <a:t>функциональные стили</a:t>
            </a:r>
            <a:r>
              <a:rPr lang="ru-RU" dirty="0"/>
              <a:t> — свидетельство </a:t>
            </a:r>
            <a:r>
              <a:rPr lang="ru-RU" dirty="0" smtClean="0"/>
              <a:t>зависимости </a:t>
            </a:r>
            <a:r>
              <a:rPr lang="ru-RU" dirty="0"/>
              <a:t>языка от потребностей общества.</a:t>
            </a:r>
          </a:p>
          <a:p>
            <a:pPr lvl="0"/>
            <a:r>
              <a:rPr lang="ru-RU" u="sng" dirty="0"/>
              <a:t>Языковая жизнь многоязычных обществ.</a:t>
            </a:r>
            <a:r>
              <a:rPr lang="ru-RU" dirty="0"/>
              <a:t> Изучаются </a:t>
            </a:r>
            <a:r>
              <a:rPr lang="ru-RU" dirty="0" smtClean="0"/>
              <a:t>отношения </a:t>
            </a:r>
            <a:r>
              <a:rPr lang="ru-RU" dirty="0"/>
              <a:t>между обществом и функционирующими в нем языками, </a:t>
            </a:r>
            <a:r>
              <a:rPr lang="ru-RU" dirty="0" smtClean="0"/>
              <a:t>взаимоотношения </a:t>
            </a:r>
            <a:r>
              <a:rPr lang="ru-RU" dirty="0"/>
              <a:t>различных языков, процессы, связанные с </a:t>
            </a:r>
            <a:r>
              <a:rPr lang="ru-RU" dirty="0" smtClean="0"/>
              <a:t>выдвижением </a:t>
            </a:r>
            <a:r>
              <a:rPr lang="ru-RU" dirty="0"/>
              <a:t>одного из языков на роль государственного языка, </a:t>
            </a:r>
            <a:r>
              <a:rPr lang="ru-RU" dirty="0" smtClean="0"/>
              <a:t>средства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межнационального общения, приобретение некоторыми языками</a:t>
            </a:r>
            <a:br>
              <a:rPr lang="ru-RU" dirty="0"/>
            </a:br>
            <a:r>
              <a:rPr lang="ru-RU" dirty="0"/>
              <a:t>статуса международных языков.</a:t>
            </a:r>
          </a:p>
          <a:p>
            <a:pPr lvl="0"/>
            <a:r>
              <a:rPr lang="ru-RU" u="sng" dirty="0"/>
              <a:t>Языковая политика</a:t>
            </a:r>
            <a:r>
              <a:rPr lang="ru-RU" dirty="0"/>
              <a:t> — сознательное, целенаправленное </a:t>
            </a:r>
            <a:r>
              <a:rPr lang="ru-RU" dirty="0" smtClean="0"/>
              <a:t>воздействие </a:t>
            </a:r>
            <a:r>
              <a:rPr lang="ru-RU" dirty="0"/>
              <a:t>общества и его институтов на функционирование языка в</a:t>
            </a:r>
            <a:br>
              <a:rPr lang="ru-RU" dirty="0"/>
            </a:br>
            <a:r>
              <a:rPr lang="ru-RU" dirty="0"/>
              <a:t>различных сферах его применения. В последнее время к сфере </a:t>
            </a:r>
            <a:r>
              <a:rPr lang="ru-RU" dirty="0" smtClean="0"/>
              <a:t>языковой </a:t>
            </a:r>
            <a:r>
              <a:rPr lang="ru-RU" dirty="0"/>
              <a:t>политики стали относить совокупность политических и </a:t>
            </a:r>
            <a:r>
              <a:rPr lang="ru-RU" dirty="0" smtClean="0"/>
              <a:t>административных </a:t>
            </a:r>
            <a:r>
              <a:rPr lang="ru-RU" dirty="0"/>
              <a:t>мероприятий, направленных на придание </a:t>
            </a:r>
            <a:r>
              <a:rPr lang="ru-RU" dirty="0" smtClean="0"/>
              <a:t>языковому </a:t>
            </a:r>
            <a:r>
              <a:rPr lang="ru-RU" dirty="0"/>
              <a:t>развитию желаемого направления.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>3. Психофизическая и социальная природа речевой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Речевая деятельность, т. е. процесс говорения и понимания, имеет 2 стороны — индивидуально-психическую и </a:t>
            </a:r>
            <a:r>
              <a:rPr lang="ru-RU" dirty="0" smtClean="0"/>
              <a:t>объективно-социальную</a:t>
            </a:r>
            <a:r>
              <a:rPr lang="ru-RU" dirty="0"/>
              <a:t>. Речевая деятельность — коммуникативный акт. Он </a:t>
            </a:r>
            <a:r>
              <a:rPr lang="ru-RU" dirty="0" smtClean="0"/>
              <a:t>имеет </a:t>
            </a:r>
            <a:r>
              <a:rPr lang="ru-RU" dirty="0"/>
              <a:t>сложный характер, так как включает в себя не только </a:t>
            </a:r>
            <a:r>
              <a:rPr lang="ru-RU" dirty="0" smtClean="0"/>
              <a:t>взаимоотношения </a:t>
            </a:r>
            <a:r>
              <a:rPr lang="ru-RU" dirty="0"/>
              <a:t>собеседников, но и восприятие ими обстановки речи, </a:t>
            </a:r>
            <a:r>
              <a:rPr lang="ru-RU" dirty="0" smtClean="0"/>
              <a:t>языка </a:t>
            </a:r>
            <a:r>
              <a:rPr lang="ru-RU" dirty="0"/>
              <a:t>и передаваемой информации.</a:t>
            </a:r>
          </a:p>
          <a:p>
            <a:r>
              <a:rPr lang="ru-RU" dirty="0"/>
              <a:t>Коммуникация как направление речевой деятельности </a:t>
            </a:r>
            <a:r>
              <a:rPr lang="ru-RU" dirty="0" smtClean="0"/>
              <a:t>говорящих </a:t>
            </a:r>
            <a:r>
              <a:rPr lang="ru-RU" dirty="0"/>
              <a:t>предполагает порождение и восприятие речи — это </a:t>
            </a:r>
            <a:r>
              <a:rPr lang="ru-RU" dirty="0" smtClean="0"/>
              <a:t>психофизиологические </a:t>
            </a:r>
            <a:r>
              <a:rPr lang="ru-RU" dirty="0"/>
              <a:t>механизмы речи.</a:t>
            </a:r>
          </a:p>
          <a:p>
            <a:r>
              <a:rPr lang="ru-RU" dirty="0"/>
              <a:t>С психофизиологической точки зрения, языковая деятельность является целенаправленной, комплексной и уровневой. </a:t>
            </a:r>
            <a:r>
              <a:rPr lang="ru-RU" dirty="0" smtClean="0"/>
              <a:t>Целенаправленность </a:t>
            </a:r>
            <a:r>
              <a:rPr lang="ru-RU" dirty="0"/>
              <a:t>речевой деятельности проявляется в активности </a:t>
            </a:r>
            <a:r>
              <a:rPr lang="ru-RU" dirty="0" smtClean="0"/>
              <a:t>говорящего</a:t>
            </a:r>
            <a:r>
              <a:rPr lang="ru-RU" dirty="0"/>
              <a:t>.</a:t>
            </a:r>
          </a:p>
          <a:p>
            <a:r>
              <a:rPr lang="ru-RU" dirty="0"/>
              <a:t>Выделяют 4 уровня порождения речи: мотивационный, </a:t>
            </a:r>
            <a:r>
              <a:rPr lang="ru-RU" dirty="0" smtClean="0"/>
              <a:t>семантический</a:t>
            </a:r>
            <a:r>
              <a:rPr lang="ru-RU" dirty="0"/>
              <a:t>, грамматический и фонетический.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/>
              <a:t>Мотивационный уровень</a:t>
            </a:r>
            <a:r>
              <a:rPr lang="ru-RU" dirty="0"/>
              <a:t> — подготовительный, он настраивает говорящего на высказывание, в соответствии с целью которого </a:t>
            </a:r>
            <a:r>
              <a:rPr lang="ru-RU" dirty="0" smtClean="0"/>
              <a:t>говорящий </a:t>
            </a:r>
            <a:r>
              <a:rPr lang="ru-RU" dirty="0"/>
              <a:t>избирает коммуникативную </a:t>
            </a:r>
            <a:r>
              <a:rPr lang="ru-RU" dirty="0" err="1"/>
              <a:t>целеустановку</a:t>
            </a:r>
            <a:r>
              <a:rPr lang="ru-RU" dirty="0"/>
              <a:t>, </a:t>
            </a:r>
            <a:r>
              <a:rPr lang="ru-RU" dirty="0" smtClean="0"/>
              <a:t>функциональный </a:t>
            </a:r>
            <a:r>
              <a:rPr lang="ru-RU" dirty="0"/>
              <a:t>стиль и общее содержание высказывания. Это обеспечивает не только порождение речи, но и ее восприятие, поскольку </a:t>
            </a:r>
            <a:r>
              <a:rPr lang="ru-RU" dirty="0" smtClean="0"/>
              <a:t>собеседник </a:t>
            </a:r>
            <a:r>
              <a:rPr lang="ru-RU" dirty="0"/>
              <a:t>улавливает этот настрой.</a:t>
            </a:r>
          </a:p>
          <a:p>
            <a:r>
              <a:rPr lang="ru-RU" dirty="0"/>
              <a:t>Семантический и грамматический уровни настолько тесно </a:t>
            </a:r>
            <a:r>
              <a:rPr lang="ru-RU" dirty="0" smtClean="0"/>
              <a:t>взаимосвязаны</a:t>
            </a:r>
            <a:r>
              <a:rPr lang="ru-RU" dirty="0"/>
              <a:t>, что трудно установить, какой из них какому </a:t>
            </a:r>
            <a:r>
              <a:rPr lang="ru-RU" dirty="0" smtClean="0"/>
              <a:t>предшествует</a:t>
            </a:r>
            <a:r>
              <a:rPr lang="ru-RU" dirty="0"/>
              <a:t>.</a:t>
            </a:r>
          </a:p>
          <a:p>
            <a:r>
              <a:rPr lang="ru-RU" u="sng" dirty="0"/>
              <a:t>Семантический уровень</a:t>
            </a:r>
            <a:r>
              <a:rPr lang="ru-RU" dirty="0"/>
              <a:t> порождения речи выражает единство обобщения и общения. Говорящий выбирает семантические </a:t>
            </a:r>
            <a:r>
              <a:rPr lang="ru-RU" dirty="0" smtClean="0"/>
              <a:t>варианты </a:t>
            </a:r>
            <a:r>
              <a:rPr lang="ru-RU" dirty="0"/>
              <a:t>слов и конструкций, наиболее подходящие для выражения </a:t>
            </a:r>
            <a:r>
              <a:rPr lang="ru-RU" dirty="0" smtClean="0"/>
              <a:t>передаваемой </a:t>
            </a:r>
            <a:r>
              <a:rPr lang="ru-RU" dirty="0"/>
              <a:t>информации, конкретной мысли говорящего. </a:t>
            </a:r>
          </a:p>
          <a:p>
            <a:r>
              <a:rPr lang="ru-RU" u="sng" dirty="0"/>
              <a:t>Грамматический уровень</a:t>
            </a:r>
            <a:r>
              <a:rPr lang="ru-RU" dirty="0"/>
              <a:t> порождения речи — это оформление смысла высказывания в соответствии с грамматической системой языка и знаниями собеседников.</a:t>
            </a:r>
          </a:p>
          <a:p>
            <a:r>
              <a:rPr lang="ru-RU" u="sng" dirty="0"/>
              <a:t>Фонетический уровень</a:t>
            </a:r>
            <a:r>
              <a:rPr lang="ru-RU" dirty="0"/>
              <a:t> порождения речи состоит в </a:t>
            </a:r>
            <a:r>
              <a:rPr lang="ru-RU" dirty="0" err="1" smtClean="0"/>
              <a:t>артикулировании</a:t>
            </a:r>
            <a:r>
              <a:rPr lang="ru-RU" dirty="0" smtClean="0"/>
              <a:t> </a:t>
            </a:r>
            <a:r>
              <a:rPr lang="ru-RU" dirty="0"/>
              <a:t>фонем. Они обеспечивают семантическое тождество и </a:t>
            </a:r>
            <a:r>
              <a:rPr lang="ru-RU" dirty="0" smtClean="0"/>
              <a:t>различие </a:t>
            </a:r>
            <a:r>
              <a:rPr lang="ru-RU" dirty="0"/>
              <a:t>звуковых структур слов и </a:t>
            </a:r>
            <a:r>
              <a:rPr lang="ru-RU" dirty="0" err="1"/>
              <a:t>слогообразования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1707</Words>
  <Application>Microsoft Office PowerPoint</Application>
  <PresentationFormat>Экран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Общественная природа языка</vt:lpstr>
      <vt:lpstr>1. Социолингвистика как теория: А) возникновение социолингвистики</vt:lpstr>
      <vt:lpstr>Слайд 3</vt:lpstr>
      <vt:lpstr>Слайд 4</vt:lpstr>
      <vt:lpstr>Б) функции языка в обществе </vt:lpstr>
      <vt:lpstr>2. Формы влияния общества на язык</vt:lpstr>
      <vt:lpstr>Слайд 7</vt:lpstr>
      <vt:lpstr>3. Психофизическая и социальная природа речевой деятельности </vt:lpstr>
      <vt:lpstr>Слайд 9</vt:lpstr>
      <vt:lpstr>Слайд 10</vt:lpstr>
      <vt:lpstr>Слайд 11</vt:lpstr>
      <vt:lpstr>4. Общественный характер языковой нормы и формы ее реализации </vt:lpstr>
      <vt:lpstr>Слайд 13</vt:lpstr>
      <vt:lpstr>5. Социальные общности людей и социальные типы языков </vt:lpstr>
      <vt:lpstr>Слайд 15</vt:lpstr>
      <vt:lpstr>6. Интерлингвистика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Общественная природа языка</dc:title>
  <dc:creator>Sveta</dc:creator>
  <cp:lastModifiedBy>Sveta</cp:lastModifiedBy>
  <cp:revision>19</cp:revision>
  <dcterms:created xsi:type="dcterms:W3CDTF">2020-05-02T03:31:52Z</dcterms:created>
  <dcterms:modified xsi:type="dcterms:W3CDTF">2020-05-07T06:46:06Z</dcterms:modified>
</cp:coreProperties>
</file>