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256" r:id="rId2"/>
    <p:sldId id="294" r:id="rId3"/>
    <p:sldId id="293" r:id="rId4"/>
    <p:sldId id="295" r:id="rId5"/>
    <p:sldId id="296" r:id="rId6"/>
    <p:sldId id="292" r:id="rId7"/>
    <p:sldId id="273" r:id="rId8"/>
    <p:sldId id="297" r:id="rId9"/>
    <p:sldId id="298" r:id="rId10"/>
    <p:sldId id="299" r:id="rId11"/>
    <p:sldId id="300" r:id="rId12"/>
    <p:sldId id="278" r:id="rId13"/>
    <p:sldId id="307" r:id="rId14"/>
    <p:sldId id="308" r:id="rId15"/>
    <p:sldId id="309" r:id="rId16"/>
    <p:sldId id="301" r:id="rId17"/>
    <p:sldId id="302" r:id="rId18"/>
    <p:sldId id="303" r:id="rId19"/>
    <p:sldId id="304" r:id="rId20"/>
    <p:sldId id="305" r:id="rId21"/>
    <p:sldId id="280" r:id="rId22"/>
    <p:sldId id="281" r:id="rId23"/>
    <p:sldId id="282" r:id="rId24"/>
    <p:sldId id="310" r:id="rId25"/>
    <p:sldId id="283" r:id="rId26"/>
    <p:sldId id="306" r:id="rId27"/>
    <p:sldId id="284" r:id="rId28"/>
    <p:sldId id="285" r:id="rId29"/>
    <p:sldId id="286" r:id="rId30"/>
    <p:sldId id="311" r:id="rId31"/>
    <p:sldId id="312" r:id="rId32"/>
    <p:sldId id="287" r:id="rId33"/>
    <p:sldId id="288" r:id="rId34"/>
    <p:sldId id="313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84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26CC2A3-1CC8-4F32-9A57-DFCC6D5850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1A766-4671-459F-9756-AB3B98D73D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17167A-55B4-4ED8-A2FD-51C7995A50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DCC33A1-74BA-4371-A379-D7CBCE362E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6A71E-293F-48B8-BF83-38ED189863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FACA7-64C4-4BEF-9C9D-9CF99E88D2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975C3-7DDC-4950-82FA-36B9DEB860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B9A5C-2716-4CBD-A382-3C7194BCAF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D75B2-5DF9-477B-9A3C-B2F8567133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6223F-C763-48FF-9033-A1C5D14B3C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AB212-9135-44BF-9263-71EC023F7B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8F401-E180-4269-9E05-DF96F5F550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5C5D76F5-6DB0-45BB-9F76-C638DB95EA19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549275"/>
            <a:ext cx="7702550" cy="5040313"/>
          </a:xfrm>
        </p:spPr>
        <p:txBody>
          <a:bodyPr/>
          <a:lstStyle/>
          <a:p>
            <a:r>
              <a:rPr lang="ru-RU" sz="4000" b="1" dirty="0"/>
              <a:t>ОПАСНЫЕ ЭКЗОГЕННЫЕ ПРОЦЕССЫ В </a:t>
            </a:r>
            <a:r>
              <a:rPr lang="ru-RU" sz="4000" b="1" dirty="0" smtClean="0"/>
              <a:t>ЛИТОСФЕРЕ</a:t>
            </a:r>
            <a:br>
              <a:rPr lang="ru-RU" sz="4000" b="1" dirty="0" smtClean="0"/>
            </a:br>
            <a:r>
              <a:rPr lang="ru-RU" sz="4000" dirty="0" smtClean="0"/>
              <a:t>Оползни</a:t>
            </a:r>
            <a:r>
              <a:rPr lang="ru-RU" sz="4000" dirty="0"/>
              <a:t>, обвалы, осыпи</a:t>
            </a:r>
            <a:br>
              <a:rPr lang="ru-RU" sz="4000" dirty="0"/>
            </a:br>
            <a:r>
              <a:rPr lang="ru-RU" sz="4000" dirty="0" smtClean="0"/>
              <a:t>Сели</a:t>
            </a:r>
            <a:r>
              <a:rPr lang="ru-RU" sz="4000" dirty="0"/>
              <a:t>, снежные лавины</a:t>
            </a:r>
            <a:br>
              <a:rPr lang="ru-RU" sz="4000" dirty="0"/>
            </a:br>
            <a:endParaRPr lang="ru-RU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829576" cy="833422"/>
          </a:xfrm>
        </p:spPr>
        <p:txBody>
          <a:bodyPr/>
          <a:lstStyle/>
          <a:p>
            <a:r>
              <a:rPr lang="ru-RU" sz="3200" dirty="0" smtClean="0"/>
              <a:t>Оползни возникают в результате следующих причин: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929718" cy="4714908"/>
          </a:xfrm>
        </p:spPr>
        <p:txBody>
          <a:bodyPr/>
          <a:lstStyle/>
          <a:p>
            <a:r>
              <a:rPr lang="ru-RU" sz="2800" dirty="0" smtClean="0"/>
              <a:t>нарушения </a:t>
            </a:r>
            <a:r>
              <a:rPr lang="ru-RU" sz="2800" dirty="0"/>
              <a:t>равновесия пород, вызванного увеличением крутизны склона в результате подмыва текучей водой;</a:t>
            </a:r>
          </a:p>
          <a:p>
            <a:r>
              <a:rPr lang="ru-RU" sz="2800" dirty="0" smtClean="0"/>
              <a:t>переувлажнения </a:t>
            </a:r>
            <a:r>
              <a:rPr lang="ru-RU" sz="2800" dirty="0"/>
              <a:t>горных пород атмосферными осадками и подземными водами;</a:t>
            </a:r>
          </a:p>
          <a:p>
            <a:r>
              <a:rPr lang="ru-RU" sz="2800" dirty="0" smtClean="0"/>
              <a:t>ослабления </a:t>
            </a:r>
            <a:r>
              <a:rPr lang="ru-RU" sz="2800" dirty="0"/>
              <a:t>прочности пород при выветривании;</a:t>
            </a:r>
          </a:p>
          <a:p>
            <a:r>
              <a:rPr lang="ru-RU" sz="2800" dirty="0" smtClean="0"/>
              <a:t>воздействия </a:t>
            </a:r>
            <a:r>
              <a:rPr lang="ru-RU" sz="2800" dirty="0"/>
              <a:t>сейсмических или других толчков;</a:t>
            </a:r>
          </a:p>
          <a:p>
            <a:r>
              <a:rPr lang="ru-RU" sz="2800" dirty="0" smtClean="0"/>
              <a:t>хозяйственной </a:t>
            </a:r>
            <a:r>
              <a:rPr lang="ru-RU" sz="2800" dirty="0"/>
              <a:t>деятельности, проводимой без учета геологических условий.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501090" cy="5214950"/>
          </a:xfrm>
        </p:spPr>
        <p:txBody>
          <a:bodyPr/>
          <a:lstStyle/>
          <a:p>
            <a:r>
              <a:rPr lang="ru-RU" sz="2400" dirty="0"/>
              <a:t>Оползни относятся к катастрофическим процессам, поскольку они образуются внезапно, развивают высокую скорость смещения (до нескольких метров в секунду) и представляют прямую угрозу жизни человека.</a:t>
            </a:r>
          </a:p>
          <a:p>
            <a:r>
              <a:rPr lang="ru-RU" sz="2400" dirty="0"/>
              <a:t>Большое число оползней потоков наблюдается в годы с большим количеством атмосферных осадков, когда уровень грунтовых вод повышается в 2–3 раза. Это повышение происходит с запаздыванием на 1–2 месяца после выпадения большого количества осадков.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9144000" cy="666908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effectLst/>
              </a:rPr>
              <a:t>Оползни наносят существенный ущерб народному хозяйству. Они угрожают движению поездов, автомобильному транспорту, жилым домам и другим постройкам. При оползнях интенсивно идет процесс выбывания земель из сельскохозяйственного оборота.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effectLst/>
              </a:rPr>
              <a:t>Нередко они приводят и к человеческим жертвам. Так, 23 января 1984 г. в результате землетрясения в </a:t>
            </a:r>
            <a:r>
              <a:rPr lang="ru-RU" sz="2400" dirty="0" err="1">
                <a:effectLst/>
              </a:rPr>
              <a:t>Гиссарском</a:t>
            </a:r>
            <a:r>
              <a:rPr lang="ru-RU" sz="2400" dirty="0">
                <a:effectLst/>
              </a:rPr>
              <a:t> районе Таджикистана произошел оползень шириной 400 м и длиной 4,5 км. Огромные массы земли накрыли поселок </a:t>
            </a:r>
            <a:r>
              <a:rPr lang="ru-RU" sz="2400" dirty="0" err="1">
                <a:effectLst/>
              </a:rPr>
              <a:t>Шарора</a:t>
            </a:r>
            <a:r>
              <a:rPr lang="ru-RU" sz="2400" dirty="0">
                <a:effectLst/>
              </a:rPr>
              <a:t>. Погребенными оказались 50 домов, погибли 207 человек.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effectLst/>
              </a:rPr>
              <a:t>В 1989 г. оползни в Ингушетии привели к разрушениям в 82 населенных пунктах. Оказались поврежденными 2518 домов, 44 школы, 4 детских сада, 60 объектов здравоохранения, культуры, торговли и бытового обслуживания.</a:t>
            </a:r>
            <a:endParaRPr lang="ru-RU" sz="2400" b="1" dirty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dirty="0">
              <a:effectLst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оплзень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898190" cy="558924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19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оползень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5416"/>
            <a:ext cx="6624736" cy="6689067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25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" y="0"/>
            <a:ext cx="5136588" cy="343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953" y="3429000"/>
            <a:ext cx="522404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296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643966" cy="5429264"/>
          </a:xfrm>
        </p:spPr>
        <p:txBody>
          <a:bodyPr/>
          <a:lstStyle/>
          <a:p>
            <a:pPr>
              <a:buNone/>
            </a:pPr>
            <a:r>
              <a:rPr lang="ru-RU" sz="2800" dirty="0"/>
              <a:t>Меры против оползневой опасности делятся на 2 группы: </a:t>
            </a:r>
            <a:r>
              <a:rPr lang="ru-RU" sz="2800" i="1" dirty="0"/>
              <a:t>охранно-ограничительные </a:t>
            </a:r>
            <a:r>
              <a:rPr lang="ru-RU" sz="2800" dirty="0"/>
              <a:t>(</a:t>
            </a:r>
            <a:r>
              <a:rPr lang="ru-RU" sz="2800" i="1" dirty="0"/>
              <a:t>пассивные</a:t>
            </a:r>
            <a:r>
              <a:rPr lang="ru-RU" sz="2800" dirty="0"/>
              <a:t>, </a:t>
            </a:r>
            <a:r>
              <a:rPr lang="ru-RU" sz="2800" i="1" dirty="0"/>
              <a:t>профилактические</a:t>
            </a:r>
            <a:r>
              <a:rPr lang="ru-RU" sz="2800" dirty="0"/>
              <a:t>) и </a:t>
            </a:r>
            <a:r>
              <a:rPr lang="ru-RU" sz="2800" i="1" dirty="0"/>
              <a:t>меры предупреждения </a:t>
            </a:r>
            <a:r>
              <a:rPr lang="ru-RU" sz="2800" dirty="0"/>
              <a:t>(</a:t>
            </a:r>
            <a:r>
              <a:rPr lang="ru-RU" sz="2800" i="1" dirty="0"/>
              <a:t>активные</a:t>
            </a:r>
            <a:r>
              <a:rPr lang="ru-RU" sz="2800" dirty="0"/>
              <a:t>, </a:t>
            </a:r>
            <a:r>
              <a:rPr lang="ru-RU" sz="2800" i="1" dirty="0"/>
              <a:t>специальные</a:t>
            </a:r>
            <a:r>
              <a:rPr lang="ru-RU" sz="2800" dirty="0"/>
              <a:t>).</a:t>
            </a:r>
          </a:p>
          <a:p>
            <a:pPr>
              <a:buNone/>
            </a:pPr>
            <a:r>
              <a:rPr lang="ru-RU" sz="2800" b="1" i="1" dirty="0"/>
              <a:t>Меры охранно-ограничительные</a:t>
            </a:r>
            <a:r>
              <a:rPr lang="ru-RU" sz="2800" b="1" dirty="0"/>
              <a:t>: </a:t>
            </a:r>
            <a:endParaRPr lang="ru-RU" sz="2800" b="1" dirty="0" smtClean="0"/>
          </a:p>
          <a:p>
            <a:r>
              <a:rPr lang="ru-RU" sz="2800" dirty="0" smtClean="0"/>
              <a:t>запрещение </a:t>
            </a:r>
            <a:r>
              <a:rPr lang="ru-RU" sz="2800" dirty="0"/>
              <a:t>разного вида строительства, </a:t>
            </a:r>
            <a:r>
              <a:rPr lang="ru-RU" sz="2800" dirty="0" smtClean="0"/>
              <a:t>подрезки </a:t>
            </a:r>
            <a:r>
              <a:rPr lang="ru-RU" sz="2800" dirty="0"/>
              <a:t>оползневых склонов, взрывов, </a:t>
            </a:r>
            <a:endParaRPr lang="ru-RU" sz="2800" dirty="0" smtClean="0"/>
          </a:p>
          <a:p>
            <a:r>
              <a:rPr lang="ru-RU" sz="2800" dirty="0" smtClean="0"/>
              <a:t>недопущение </a:t>
            </a:r>
            <a:r>
              <a:rPr lang="ru-RU" sz="2800" dirty="0"/>
              <a:t>«</a:t>
            </a:r>
            <a:r>
              <a:rPr lang="ru-RU" sz="2800" dirty="0" err="1"/>
              <a:t>пригрузок</a:t>
            </a:r>
            <a:r>
              <a:rPr lang="ru-RU" sz="2800" dirty="0"/>
              <a:t>» в виде подсыпок грунта, расположения водоёмов и водоводов, распашки участков, сброса ливневых, талых и сточных вод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Меры предупреждения против оползневой опасности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1) террасирование 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выполаживание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откосов, срезка верхней части бровки оползня;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2) лесопосадки на склонах оползневых масс, например: посадка деревьев, посев трав, а также покрытие склонов железобетонными плитами, искусственные пляжи и т. д.;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3) борьба с подмывом склона текучими водами рек – механическое удерживание оползающих масс у подошвы оползня за счет подпорных и волноотбойных стен, столбов, свай валов и т.д.;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4) дренирование подземных вод – возведение сооружений, перехватывающих подземные воды до их поступления на оползень (подземные галереи, водоотводящие канавы и трубы);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5) дренирование поверхностных (ливневых, талых) вод – осушение тела оползня (вертикальные и горизонтальные дренажные канавы);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6) устройство тоннельных обходов, спрямление русел, отвод водотоков;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7) изменение свойств грунтов тела оползня – искусственное закрепление и мелиорация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/>
          <a:lstStyle/>
          <a:p>
            <a:r>
              <a:rPr lang="ru-RU" sz="2400" dirty="0"/>
              <a:t>Действия населения при активизации оползней на </a:t>
            </a:r>
            <a:r>
              <a:rPr lang="ru-RU" sz="2400" dirty="0" smtClean="0"/>
              <a:t>территории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571480"/>
          <a:ext cx="9143999" cy="6286520"/>
        </p:xfrm>
        <a:graphic>
          <a:graphicData uri="http://schemas.openxmlformats.org/drawingml/2006/table">
            <a:tbl>
              <a:tblPr/>
              <a:tblGrid>
                <a:gridCol w="3047681"/>
                <a:gridCol w="3047681"/>
                <a:gridCol w="3048637"/>
              </a:tblGrid>
              <a:tr h="8382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Подготовительный этап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Действия при смещении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оползня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Действия после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смещения оползня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83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– изучение информации о возможных местах и границах оползней;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– изучение сигналов оповещения об угрозе возникновения оползня и порядка действия при подаче сигнала;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– при появлении признаков оползня (заклинивания дверей и окон, трещины в зданиях) сообщение в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постоползневой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станции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– после сигнала об угрозе оползня – отключение электроприборов, газовых приборов и воды;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– подготовка к эвакуации;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– при слабой скорости оползня (м в 1 месяц) перенесение строений на неопасное место;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– при скорости более 1 м в сутки эвакуация с документами, ценными вещами, продуктами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– в уцелевших строениях – проверка линий электроснабжения, водопровода, газоснабжения;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– при отсутствии повреждений помощь спасателям в извлечении пострадавших;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– самопомощь и доврачебная помощь пострадавшим;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– следование указаниям спасателей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0"/>
            <a:ext cx="3714776" cy="547670"/>
          </a:xfrm>
        </p:spPr>
        <p:txBody>
          <a:bodyPr/>
          <a:lstStyle/>
          <a:p>
            <a:r>
              <a:rPr lang="ru-RU" sz="3600" b="1" i="1" dirty="0" smtClean="0"/>
              <a:t>Сель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5024454"/>
          </a:xfrm>
        </p:spPr>
        <p:txBody>
          <a:bodyPr/>
          <a:lstStyle/>
          <a:p>
            <a:r>
              <a:rPr lang="ru-RU" sz="2400" b="1" dirty="0" smtClean="0">
                <a:effectLst/>
              </a:rPr>
              <a:t>Сель (селевый поток) </a:t>
            </a:r>
            <a:r>
              <a:rPr lang="ru-RU" sz="2400" dirty="0" smtClean="0">
                <a:effectLst/>
              </a:rPr>
              <a:t>– </a:t>
            </a:r>
            <a:r>
              <a:rPr lang="ru-RU" sz="2400" dirty="0" smtClean="0"/>
              <a:t>временный </a:t>
            </a:r>
            <a:r>
              <a:rPr lang="ru-RU" sz="2400" dirty="0" smtClean="0">
                <a:effectLst/>
              </a:rPr>
              <a:t>бурный грязевый или грязекаменный поток, состоящий из смеси воды и обломков горных пород - </a:t>
            </a:r>
            <a:r>
              <a:rPr lang="ru-RU" sz="2400" dirty="0" smtClean="0"/>
              <a:t>твёрдого материала (глыб, песка, глины) </a:t>
            </a:r>
            <a:r>
              <a:rPr lang="ru-RU" sz="2400" dirty="0" smtClean="0">
                <a:effectLst/>
              </a:rPr>
              <a:t>(</a:t>
            </a:r>
            <a:r>
              <a:rPr lang="ru-RU" sz="2400" dirty="0" smtClean="0"/>
              <a:t>не менее 100–150 кг на  1 м</a:t>
            </a:r>
            <a:r>
              <a:rPr lang="ru-RU" sz="2400" baseline="30000" dirty="0" smtClean="0"/>
              <a:t>3</a:t>
            </a:r>
            <a:r>
              <a:rPr lang="ru-RU" sz="2400" dirty="0" smtClean="0">
                <a:effectLst/>
              </a:rPr>
              <a:t>), возникающий в бассейнах небольших горных рек</a:t>
            </a:r>
            <a:r>
              <a:rPr lang="ru-RU" sz="2400" dirty="0" smtClean="0"/>
              <a:t>, движущийся </a:t>
            </a:r>
            <a:r>
              <a:rPr lang="ru-RU" sz="2400" dirty="0"/>
              <a:t>со скоростью до 15 км/ч</a:t>
            </a:r>
            <a:r>
              <a:rPr lang="ru-RU" sz="2400" dirty="0" smtClean="0"/>
              <a:t>.</a:t>
            </a:r>
            <a:endParaRPr lang="ru-RU" sz="2400" dirty="0"/>
          </a:p>
          <a:p>
            <a:pPr>
              <a:buNone/>
            </a:pPr>
            <a:r>
              <a:rPr lang="ru-RU" sz="2400" dirty="0" smtClean="0">
                <a:effectLst/>
              </a:rPr>
              <a:t>Характеризуется резким подъемом уровня воды, волновым движением, кратковременностью действия (в среднем от одного до трех часов), значительным эрозионно-аккумулятивным разрушительным эффектом. </a:t>
            </a:r>
          </a:p>
          <a:p>
            <a:pPr>
              <a:buNone/>
            </a:pPr>
            <a:r>
              <a:rPr lang="ru-RU" sz="2400" dirty="0" smtClean="0"/>
              <a:t>Для формирования селя необходимо наличие: а) воды, количество и скорость движения которой достаточны для вовлечения горных пород в движение с образованием конусов выноса; б) рыхлых или слабосвязанных неоднородных горных пород в руслах водотоков. 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429420"/>
          </a:xfrm>
        </p:spPr>
        <p:txBody>
          <a:bodyPr/>
          <a:lstStyle/>
          <a:p>
            <a:r>
              <a:rPr lang="ru-RU" dirty="0"/>
              <a:t>Оползни, обвалы, осыпи – это группа опасных экзогенных процессов, обусловленная энергией рельефа (силой тяжести). Если движение происходит без потери контакта со склоном или с незначительной потерей его – это </a:t>
            </a:r>
            <a:r>
              <a:rPr lang="ru-RU" i="1" dirty="0" smtClean="0"/>
              <a:t>оползни</a:t>
            </a:r>
            <a:r>
              <a:rPr lang="ru-RU" dirty="0" smtClean="0"/>
              <a:t>. </a:t>
            </a:r>
            <a:r>
              <a:rPr lang="ru-RU" dirty="0"/>
              <a:t>Движение обломочного материала с потерей контакта со склоном в форме свободного падения на крутых склонах (крутизной более 30°) может привести к камнепадам в виде </a:t>
            </a:r>
            <a:r>
              <a:rPr lang="ru-RU" i="1" dirty="0"/>
              <a:t>осыпей, обвалов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643866" cy="428628"/>
          </a:xfrm>
        </p:spPr>
        <p:txBody>
          <a:bodyPr/>
          <a:lstStyle/>
          <a:p>
            <a:r>
              <a:rPr lang="ru-RU" sz="2800" dirty="0" smtClean="0"/>
              <a:t>Причины формирования селевых потоков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857232"/>
          <a:ext cx="9143999" cy="5786478"/>
        </p:xfrm>
        <a:graphic>
          <a:graphicData uri="http://schemas.openxmlformats.org/drawingml/2006/table">
            <a:tbl>
              <a:tblPr/>
              <a:tblGrid>
                <a:gridCol w="4436812"/>
                <a:gridCol w="4707187"/>
              </a:tblGrid>
              <a:tr h="4133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Природные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Антропогенные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31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наличие на склонах песка, гравия, глыб;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значительный объем воды (ливни, таяние ледников, снегов, прорыв озер);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крутизна склонов более 10°;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–землетрясения, вулканическая деятельность;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обрушение в русло рек большого количества грунта (обвал, оползень);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резкое повышение температуры воздуха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создание на склонах гор искусственных водоемов;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вырубка леса, кустарника на склонах;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деградация почвенного покрова в результате выпаса скота;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взрывы, разработка карьеров;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нерегулируемый сброс воды из ирригационных водоемов на склонах;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неправильное размещение отвалов отработанной породы горнодобывающими предприятиями;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подрезка склонов дорогами;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массовое строительство на склонах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93175" cy="360363"/>
          </a:xfrm>
        </p:spPr>
        <p:txBody>
          <a:bodyPr/>
          <a:lstStyle/>
          <a:p>
            <a:r>
              <a:rPr lang="ru-RU" sz="2000"/>
              <a:t>Классификация на основе первопричин возникновения селей</a:t>
            </a:r>
            <a:r>
              <a:rPr lang="ru-RU" sz="4000"/>
              <a:t> </a:t>
            </a:r>
          </a:p>
        </p:txBody>
      </p:sp>
      <p:graphicFrame>
        <p:nvGraphicFramePr>
          <p:cNvPr id="101559" name="Group 183"/>
          <p:cNvGraphicFramePr>
            <a:graphicFrameLocks noGrp="1"/>
          </p:cNvGraphicFramePr>
          <p:nvPr>
            <p:ph type="tbl" idx="1"/>
          </p:nvPr>
        </p:nvGraphicFramePr>
        <p:xfrm>
          <a:off x="0" y="549275"/>
          <a:ext cx="9144000" cy="6413502"/>
        </p:xfrm>
        <a:graphic>
          <a:graphicData uri="http://schemas.openxmlformats.org/drawingml/2006/table">
            <a:tbl>
              <a:tblPr/>
              <a:tblGrid>
                <a:gridCol w="1692275"/>
                <a:gridCol w="2830513"/>
                <a:gridCol w="4621212"/>
              </a:tblGrid>
              <a:tr h="547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Типы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Первопричины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Распространение и зарождение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Дождевой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Ливни, затяжные дожди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Самый массовый на Земле тип селей. Образуется в результате размыва склонов и появления оползней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Снеговой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96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Интенсивное</a:t>
                      </a:r>
                    </a:p>
                    <a:p>
                      <a:pPr marL="0" marR="0" lvl="0" indent="3968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снеготаяние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Происходят в горах Субарктики. Связано со срывом и переувлажнением снежных масс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Ледниковый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Интенсивное таяние снега и льда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высокогорных районах. Зарождение связано с прорывом талых ледниковых вод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2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Вулканогенный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96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Извержения</a:t>
                      </a:r>
                    </a:p>
                    <a:p>
                      <a:pPr marL="0" marR="0" lvl="0" indent="3968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вулканов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районах действующих вулканов. Самые крупные. Вследствие бурного снеготаяния и прорыва кратерных озер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Сейсмогенный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Сильные землетрясения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районах высокой сейсмичности. Срыв грунтовых масс со склонов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Лимногенный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Образование озерных плотин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высокогорных районах. Разрушение плотин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Антропогенный, прямого воздействия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Скопление техногенных пород. Некачественные земляные плотины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 участках складирования отвалов. Размыв и сползание техногенных пород. Разрушение плотин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2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Антропогенный, косвенного воздействия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Нарушение почвенно-растительного покрова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 участках сведения лесов, лугов. Размыв склонов и русел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Все сели </a:t>
            </a:r>
            <a:r>
              <a:rPr lang="ru-RU" sz="1800" i="1"/>
              <a:t>по механизму зарождения</a:t>
            </a:r>
            <a:r>
              <a:rPr lang="ru-RU" sz="1800"/>
              <a:t> подразделяются на три типа: </a:t>
            </a:r>
          </a:p>
          <a:p>
            <a:pPr>
              <a:lnSpc>
                <a:spcPct val="80000"/>
              </a:lnSpc>
            </a:pPr>
            <a:r>
              <a:rPr lang="ru-RU" sz="1800"/>
              <a:t>эрозионный, </a:t>
            </a:r>
          </a:p>
          <a:p>
            <a:pPr>
              <a:lnSpc>
                <a:spcPct val="80000"/>
              </a:lnSpc>
            </a:pPr>
            <a:r>
              <a:rPr lang="ru-RU" sz="1800"/>
              <a:t>прорывной </a:t>
            </a:r>
          </a:p>
          <a:p>
            <a:pPr>
              <a:lnSpc>
                <a:spcPct val="80000"/>
              </a:lnSpc>
            </a:pPr>
            <a:r>
              <a:rPr lang="ru-RU" sz="1800"/>
              <a:t>и обвально-оползневый.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При </a:t>
            </a:r>
            <a:r>
              <a:rPr lang="ru-RU" sz="1800" i="1"/>
              <a:t>эрозионном</a:t>
            </a:r>
            <a:r>
              <a:rPr lang="ru-RU" sz="1800"/>
              <a:t> вначале идет насыщение водного потока обломочным материалом за счет смыва и размыва прилегающего грунта и затем уже формируется селевая волна.</a:t>
            </a:r>
            <a:endParaRPr lang="ru-RU" sz="1800" i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i="1"/>
              <a:t>Прорывной </a:t>
            </a:r>
            <a:r>
              <a:rPr lang="ru-RU" sz="1800"/>
              <a:t>характеризуется интенсивным процессом накопления воды, одновременно размываются горные породы, наступает- предел и происходит прорыв водоема (озера, внутри ледниковой емкости, водохранилища). Селевая масса устремляется вниз но склону или руслу реки.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При </a:t>
            </a:r>
            <a:r>
              <a:rPr lang="ru-RU" sz="1800" i="1"/>
              <a:t>обвально-оползневом</a:t>
            </a:r>
            <a:r>
              <a:rPr lang="ru-RU" sz="1800"/>
              <a:t> происходит срыв массы водонасыщенных горных пород (включая снег и лед). Насыщенность потока в этом случае близка к максимальной.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Каждому горному району свойственны свои причины возникновения селей. Например, на Кавказе они происходят главным образом в результате дождей и ливней (85%).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В последние годы к естественным причинам формирования селей добавились техногенные факторы: </a:t>
            </a:r>
          </a:p>
          <a:p>
            <a:pPr>
              <a:lnSpc>
                <a:spcPct val="80000"/>
              </a:lnSpc>
            </a:pPr>
            <a:r>
              <a:rPr lang="ru-RU" sz="1800"/>
              <a:t>нарушение правил и норм работы горнодобывающих предприятий, </a:t>
            </a:r>
          </a:p>
          <a:p>
            <a:pPr>
              <a:lnSpc>
                <a:spcPct val="80000"/>
              </a:lnSpc>
            </a:pPr>
            <a:r>
              <a:rPr lang="ru-RU" sz="1800"/>
              <a:t>взрывы при прокладке дорог и строительстве других сооружений, порубки леса, </a:t>
            </a:r>
          </a:p>
          <a:p>
            <a:pPr>
              <a:lnSpc>
                <a:spcPct val="80000"/>
              </a:lnSpc>
            </a:pPr>
            <a:r>
              <a:rPr lang="ru-RU" sz="1800"/>
              <a:t>неправильное ведение сельхозработ и нарушение почвенно-растительного покрова.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518525" cy="666908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В России до 20% территории находится в селеопасных зонах. Особенно активно селевые потоки формируются в Кабардино-Балкарии, Северной Осетии, Дагестане, в районе Новороссийска, Саяно-Байкальской области, зоне трассы Байкало-Амурской магистрали, на Камчатке, в пределах Станового и Верхоянского хребтов. Они также происходят в некоторых районах Приморья, Кольского полуострова и на Урале. Еще в 1966 г. на территории СССР было зарегистрировано более 5 тысяч селевых бассейнов. В настоящее время их количество возросло.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Способы борьбы с селевыми потоками весьма разнообразны:</a:t>
            </a:r>
          </a:p>
          <a:p>
            <a:pPr>
              <a:lnSpc>
                <a:spcPct val="80000"/>
              </a:lnSpc>
            </a:pPr>
            <a:r>
              <a:rPr lang="ru-RU" sz="2400"/>
              <a:t>возведение различных плотин для задержки твердого стока и пропуска смеси воды и мелких фракции пород, </a:t>
            </a:r>
          </a:p>
          <a:p>
            <a:pPr>
              <a:lnSpc>
                <a:spcPct val="80000"/>
              </a:lnSpc>
            </a:pPr>
            <a:r>
              <a:rPr lang="ru-RU" sz="2400"/>
              <a:t>каскада запруд для разрушения селевого потока и освобождения его от твердого материала, </a:t>
            </a:r>
          </a:p>
          <a:p>
            <a:pPr>
              <a:lnSpc>
                <a:spcPct val="80000"/>
              </a:lnSpc>
            </a:pPr>
            <a:r>
              <a:rPr lang="ru-RU" sz="2400"/>
              <a:t>подпорных стенок для укрепления откосов, </a:t>
            </a:r>
          </a:p>
          <a:p>
            <a:pPr>
              <a:lnSpc>
                <a:spcPct val="80000"/>
              </a:lnSpc>
            </a:pPr>
            <a:r>
              <a:rPr lang="ru-RU" sz="2400"/>
              <a:t>нагорных стокоперехватывающих и водосборных канав для отвода стока в ближайшие водотоки и др.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6309320"/>
            <a:ext cx="4896544" cy="435496"/>
          </a:xfrm>
        </p:spPr>
        <p:txBody>
          <a:bodyPr/>
          <a:lstStyle/>
          <a:p>
            <a:r>
              <a:rPr lang="ru-RU" sz="2400" dirty="0" smtClean="0"/>
              <a:t>Сход селевых потоков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93041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72610"/>
            <a:ext cx="5000065" cy="3743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424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686800" cy="1371600"/>
          </a:xfrm>
        </p:spPr>
        <p:txBody>
          <a:bodyPr/>
          <a:lstStyle/>
          <a:p>
            <a:r>
              <a:rPr lang="ru-RU" sz="2400" dirty="0"/>
              <a:t>Под прогнозированием селей (</a:t>
            </a:r>
            <a:r>
              <a:rPr lang="ru-RU" sz="2400" dirty="0" err="1"/>
              <a:t>селеопасности</a:t>
            </a:r>
            <a:r>
              <a:rPr lang="ru-RU" sz="2400" dirty="0"/>
              <a:t>) понимается заблаговременное предсказание формирования селевого потока в данном </a:t>
            </a:r>
            <a:r>
              <a:rPr lang="ru-RU" sz="2400" dirty="0" err="1"/>
              <a:t>селеактивном</a:t>
            </a:r>
            <a:r>
              <a:rPr lang="ru-RU" sz="2400" dirty="0"/>
              <a:t> районе.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144000" cy="5300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>
                <a:effectLst/>
              </a:rPr>
              <a:t>Целями прогнозирования последствий селей является оценка возможного ущерба от их действия, выяснение данных о возможных объектах воздействия.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effectLst/>
              </a:rPr>
              <a:t>Прогнозирование селевых явлений включает прогнозирование селей как в пространстве, так и во времени, а также прогнозирование значений их основных характеристик Основой прогнозирования являются сбор, систематизация и анализ многолетних данных о последствиях воздействия селей за все годы наблюдений, а также результаты прогноза селеопасных территорий и прогноза основных параметров селей, возникновение которых возможно в пределах рассматриваемого региона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effectLst/>
              </a:rPr>
              <a:t>Для некоторых селевых районов установлены определенные критерии, позволяющие оценить вероятность возникновения селей. Так, для районов с большой вероятностью селей: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effectLst/>
              </a:rPr>
              <a:t>ливневого происхождения определяется критическая сумма осадков за 1-3 суток, 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effectLst/>
              </a:rPr>
              <a:t>селей </a:t>
            </a:r>
            <a:r>
              <a:rPr lang="ru-RU" sz="2000" dirty="0" err="1">
                <a:effectLst/>
              </a:rPr>
              <a:t>гляциалъного</a:t>
            </a:r>
            <a:r>
              <a:rPr lang="ru-RU" sz="2000" dirty="0">
                <a:effectLst/>
              </a:rPr>
              <a:t> происхождения (т. е. образующихся при прорывах ледниковых озер и внутриледниковых водоемов) - критическая средняя температура воздуха за 10-15 суток или сочетание этих двух критериев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4829180" cy="761984"/>
          </a:xfrm>
        </p:spPr>
        <p:txBody>
          <a:bodyPr/>
          <a:lstStyle/>
          <a:p>
            <a:r>
              <a:rPr lang="ru-RU" sz="3600" b="1" i="1" dirty="0" smtClean="0"/>
              <a:t>Снежная лавина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358246" cy="5500726"/>
          </a:xfrm>
        </p:spPr>
        <p:txBody>
          <a:bodyPr/>
          <a:lstStyle/>
          <a:p>
            <a:r>
              <a:rPr lang="ru-RU" sz="2400" b="1" i="1" dirty="0"/>
              <a:t>Снежная лавина </a:t>
            </a:r>
            <a:r>
              <a:rPr lang="ru-RU" sz="2400" dirty="0"/>
              <a:t>– снежный обвал, масса снега, падающая или соскальзывающая с крутых склонов (аналогично обвалу) и увлекающая на своем пути новые массы </a:t>
            </a:r>
            <a:r>
              <a:rPr lang="ru-RU" sz="2400" dirty="0" smtClean="0"/>
              <a:t>снега. </a:t>
            </a:r>
            <a:r>
              <a:rPr lang="ru-RU" sz="2400" dirty="0"/>
              <a:t>Основными факторами лавинообразования являются: соотношение крутизны склона (20–50°) и мощности снега (не менее 30 см), метаморфизация снежного покрова (перекристаллизация снега с образованием внизу слоя снежного инея), температурный режим внутри снежной толщи, метеорологические условия (сильный снегопад и высокие температуры воздуха), микрорельеф подстилающей поверхности, а также землетрясения (или любое внешнее сотрясение).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</p:spPr>
        <p:txBody>
          <a:bodyPr/>
          <a:lstStyle/>
          <a:p>
            <a:r>
              <a:rPr lang="ru-RU" sz="3200" dirty="0"/>
              <a:t>Лавины - низвергающиеся со склонов гор под воздействием силы тяжести снежные массы.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57324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/>
              <a:t>Снег, накапливающийся на склонах гор, под влиянием тяжести и ослабления структурных связей внутри снежной толщи, соскальзывает или осыпается со склона. Начав свое движение, он быстро набирает скорость, захватывая по пути все новые снежные массы, камни и другие предметы. Движение продолжается до более пологих участков или дна долины, где тормозится и останавливается.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Такие лавины очень часто угрожают населенных пунктам, спортивным и санаторно-курортным комплексам, железным и автомобильным дорогам, линиям электропередачи, объектам горнодобывающей промышленности и другим хозяйственным сооружениям.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Формирование лавин происходит в пределах лавинного очага. Лавинный очаг - это участок склона и его подножья, в пределах которого движется лавина.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356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Каждый очаг состоит из 3 зон:</a:t>
            </a:r>
          </a:p>
          <a:p>
            <a:pPr>
              <a:lnSpc>
                <a:spcPct val="90000"/>
              </a:lnSpc>
            </a:pPr>
            <a:r>
              <a:rPr lang="ru-RU" sz="2400"/>
              <a:t>зарождения (лавиносбор), </a:t>
            </a:r>
          </a:p>
          <a:p>
            <a:pPr>
              <a:lnSpc>
                <a:spcPct val="90000"/>
              </a:lnSpc>
            </a:pPr>
            <a:r>
              <a:rPr lang="ru-RU" sz="2400"/>
              <a:t>транзита (лоток), </a:t>
            </a:r>
          </a:p>
          <a:p>
            <a:pPr>
              <a:lnSpc>
                <a:spcPct val="90000"/>
              </a:lnSpc>
            </a:pPr>
            <a:r>
              <a:rPr lang="ru-RU" sz="2400"/>
              <a:t>остановки лавины (конус выноса).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К лавинообразующим факторам относятся: </a:t>
            </a:r>
          </a:p>
          <a:p>
            <a:pPr>
              <a:lnSpc>
                <a:spcPct val="90000"/>
              </a:lnSpc>
            </a:pPr>
            <a:r>
              <a:rPr lang="ru-RU" sz="2400"/>
              <a:t>высота старого снега, </a:t>
            </a:r>
          </a:p>
          <a:p>
            <a:pPr>
              <a:lnSpc>
                <a:spcPct val="90000"/>
              </a:lnSpc>
            </a:pPr>
            <a:r>
              <a:rPr lang="ru-RU" sz="2400"/>
              <a:t>состояние подстилающей поверхности,</a:t>
            </a:r>
          </a:p>
          <a:p>
            <a:pPr>
              <a:lnSpc>
                <a:spcPct val="90000"/>
              </a:lnSpc>
            </a:pPr>
            <a:r>
              <a:rPr lang="ru-RU" sz="2400"/>
              <a:t>прирост свежевыпавшего снега, </a:t>
            </a:r>
          </a:p>
          <a:p>
            <a:pPr>
              <a:lnSpc>
                <a:spcPct val="90000"/>
              </a:lnSpc>
            </a:pPr>
            <a:r>
              <a:rPr lang="ru-RU" sz="2400"/>
              <a:t>плотность снега, </a:t>
            </a:r>
          </a:p>
          <a:p>
            <a:pPr>
              <a:lnSpc>
                <a:spcPct val="90000"/>
              </a:lnSpc>
            </a:pPr>
            <a:r>
              <a:rPr lang="ru-RU" sz="2400"/>
              <a:t>интенсивность снегопада, </a:t>
            </a:r>
          </a:p>
          <a:p>
            <a:pPr>
              <a:lnSpc>
                <a:spcPct val="90000"/>
              </a:lnSpc>
            </a:pPr>
            <a:r>
              <a:rPr lang="ru-RU" sz="2400"/>
              <a:t>оседание снежною покрова, </a:t>
            </a:r>
          </a:p>
          <a:p>
            <a:pPr>
              <a:lnSpc>
                <a:spcPct val="90000"/>
              </a:lnSpc>
            </a:pPr>
            <a:r>
              <a:rPr lang="ru-RU" sz="2400"/>
              <a:t>метелевое перераспределение снежного покрова, </a:t>
            </a:r>
          </a:p>
          <a:p>
            <a:pPr>
              <a:lnSpc>
                <a:spcPct val="90000"/>
              </a:lnSpc>
            </a:pPr>
            <a:r>
              <a:rPr lang="ru-RU" sz="2400"/>
              <a:t>температура воздуха и снежного покрова.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9408"/>
          </a:xfrm>
        </p:spPr>
        <p:txBody>
          <a:bodyPr/>
          <a:lstStyle/>
          <a:p>
            <a:r>
              <a:rPr lang="ru-RU" sz="2400" dirty="0"/>
              <a:t>Лавины образуются при достаточном снегонакоплении и на безлесных склонах крутизной от 15 до 50°. При крутизне более 50° снег просто осыпается, и условия к образованию снежной массы не возникают</a:t>
            </a:r>
            <a:r>
              <a:rPr lang="ru-RU" sz="2400" dirty="0" smtClean="0"/>
              <a:t>.</a:t>
            </a:r>
            <a:endParaRPr lang="ru-RU" dirty="0"/>
          </a:p>
        </p:txBody>
      </p:sp>
      <p:pic>
        <p:nvPicPr>
          <p:cNvPr id="108548" name="Рисунок 1" descr="http://www.skitalets.ru/books/metod/opas_vgorah2/02_01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7544" y="1672605"/>
            <a:ext cx="8280400" cy="4752975"/>
          </a:xfrm>
          <a:noFill/>
          <a:ln/>
        </p:spPr>
      </p:pic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2555875" y="6420644"/>
            <a:ext cx="2603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dirty="0"/>
              <a:t>Зона лавинного очага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501090" cy="5072074"/>
          </a:xfrm>
        </p:spPr>
        <p:txBody>
          <a:bodyPr/>
          <a:lstStyle/>
          <a:p>
            <a:r>
              <a:rPr lang="ru-RU" sz="2800" i="1" dirty="0"/>
              <a:t>Осыпи – </a:t>
            </a:r>
            <a:r>
              <a:rPr lang="ru-RU" sz="2800" dirty="0"/>
              <a:t>разновидность камнепадов, они происходят с медленной скоростью. Практически это оползание материала, образовавшегося в результате выветривания вниз по склону.</a:t>
            </a:r>
          </a:p>
          <a:p>
            <a:r>
              <a:rPr lang="ru-RU" sz="2800" i="1" dirty="0"/>
              <a:t>Обвалы </a:t>
            </a:r>
            <a:r>
              <a:rPr lang="ru-RU" sz="2800" dirty="0"/>
              <a:t>отличаются от камнепадов не просто большим объемом, но сплоченностью облака обрушивающегося материала, что меняет характер его движения. Скорость движения обвалов на отдельных участках достигает 300 км/ч, длина пути – несколько километров. Причиной крупных обвалов служат землетрясения.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6381328"/>
            <a:ext cx="4392488" cy="476672"/>
          </a:xfrm>
        </p:spPr>
        <p:txBody>
          <a:bodyPr/>
          <a:lstStyle/>
          <a:p>
            <a:r>
              <a:rPr lang="ru-RU" sz="2400" dirty="0" smtClean="0"/>
              <a:t>Сход снежной лавины</a:t>
            </a:r>
            <a:endParaRPr lang="ru-RU" sz="2400" dirty="0"/>
          </a:p>
        </p:txBody>
      </p:sp>
      <p:pic>
        <p:nvPicPr>
          <p:cNvPr id="4" name="Picture 4" descr="лавины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0" y="-1"/>
            <a:ext cx="4413774" cy="6352597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609"/>
            <a:ext cx="4610828" cy="626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19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Саргы\Desktop\АСР в Италии - лав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316415" cy="623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9512" y="6237312"/>
            <a:ext cx="8640960" cy="620688"/>
          </a:xfrm>
        </p:spPr>
        <p:txBody>
          <a:bodyPr/>
          <a:lstStyle/>
          <a:p>
            <a:r>
              <a:rPr lang="ru-RU" sz="2400" dirty="0" smtClean="0"/>
              <a:t>АСР в Италии после схода  снежной лавины на отель</a:t>
            </a:r>
            <a:r>
              <a:rPr lang="ru-RU" sz="2400" dirty="0">
                <a:effectLst/>
              </a:rPr>
              <a:t> 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err="1" smtClean="0">
                <a:effectLst/>
              </a:rPr>
              <a:t>Rigopiano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>
                <a:effectLst/>
              </a:rPr>
              <a:t>в </a:t>
            </a:r>
            <a:r>
              <a:rPr lang="ru-RU" sz="2400" dirty="0" smtClean="0">
                <a:effectLst/>
              </a:rPr>
              <a:t>Гран-</a:t>
            </a:r>
            <a:r>
              <a:rPr lang="ru-RU" sz="2400" dirty="0" err="1" smtClean="0">
                <a:effectLst/>
              </a:rPr>
              <a:t>Сассо</a:t>
            </a:r>
            <a:r>
              <a:rPr lang="ru-RU" sz="2400" dirty="0">
                <a:effectLst/>
              </a:rPr>
              <a:t> 18 </a:t>
            </a:r>
            <a:r>
              <a:rPr lang="ru-RU" sz="2400" dirty="0" smtClean="0">
                <a:effectLst/>
              </a:rPr>
              <a:t>января 2017 года 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157878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8352"/>
            <a:ext cx="9144000" cy="6858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/>
              <a:t>Классификация лавин: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 dirty="0"/>
              <a:t>1. По характеру движения и в зависимости от строения лавинного очага различают следующие три типа: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200" dirty="0" smtClean="0"/>
              <a:t>             лотковые</a:t>
            </a:r>
            <a:r>
              <a:rPr lang="ru-RU" sz="2200" dirty="0"/>
              <a:t>, </a:t>
            </a:r>
            <a:r>
              <a:rPr lang="ru-RU" sz="2200" dirty="0" smtClean="0"/>
              <a:t>     </a:t>
            </a:r>
            <a:r>
              <a:rPr lang="ru-RU" sz="2200" dirty="0" err="1" smtClean="0"/>
              <a:t>осовые</a:t>
            </a:r>
            <a:r>
              <a:rPr lang="ru-RU" sz="2200" dirty="0"/>
              <a:t>, </a:t>
            </a:r>
            <a:r>
              <a:rPr lang="ru-RU" sz="2200" dirty="0" smtClean="0"/>
              <a:t>          прыгающие</a:t>
            </a:r>
            <a:r>
              <a:rPr lang="ru-RU" sz="2200" dirty="0"/>
              <a:t>.</a:t>
            </a:r>
            <a:endParaRPr lang="ru-RU" sz="2200" u="sng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 u="sng" dirty="0"/>
              <a:t>Лотковая </a:t>
            </a:r>
            <a:r>
              <a:rPr lang="ru-RU" sz="2200" dirty="0"/>
              <a:t>движется по определенному каналу стока или лавинному лотку.</a:t>
            </a:r>
            <a:endParaRPr lang="ru-RU" sz="2200" u="sng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 u="sng" dirty="0" err="1"/>
              <a:t>Осовая</a:t>
            </a:r>
            <a:r>
              <a:rPr lang="ru-RU" sz="2200" dirty="0">
                <a:effectLst/>
              </a:rPr>
              <a:t> </a:t>
            </a:r>
            <a:r>
              <a:rPr lang="ru-RU" sz="2200" dirty="0"/>
              <a:t>представляет собой снежный оползень, не имеет определенного канала стока и скользит по всей ширине участка.</a:t>
            </a:r>
            <a:endParaRPr lang="ru-RU" sz="2200" u="sng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 u="sng" dirty="0"/>
              <a:t>Прыгающая </a:t>
            </a:r>
            <a:r>
              <a:rPr lang="ru-RU" sz="2200" dirty="0"/>
              <a:t>возникает из лотковых там, где в канале стока имеются отвесные стены или участки с </a:t>
            </a:r>
            <a:r>
              <a:rPr lang="ru-RU" sz="2200" dirty="0" err="1"/>
              <a:t>резковозрастающей</a:t>
            </a:r>
            <a:r>
              <a:rPr lang="ru-RU" sz="2200" dirty="0"/>
              <a:t> крутизной. Встретив крутой уступ, лавина отрывается от земли и продолжает движение по воздуху в виде огромной струи. Скорость их особенно велика.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 dirty="0" smtClean="0"/>
              <a:t>2</a:t>
            </a:r>
            <a:r>
              <a:rPr lang="ru-RU" sz="2200" dirty="0"/>
              <a:t>. В зависимости от свойств снега лавины могут быть: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200" dirty="0" smtClean="0"/>
              <a:t>              сухими,               влажными,               мокрыми.</a:t>
            </a:r>
          </a:p>
          <a:p>
            <a:pPr>
              <a:lnSpc>
                <a:spcPct val="80000"/>
              </a:lnSpc>
              <a:buNone/>
            </a:pPr>
            <a:r>
              <a:rPr lang="ru-RU" sz="2200" dirty="0"/>
              <a:t>3. По характеру поверхности скольжения выделяют следующие типы: </a:t>
            </a:r>
          </a:p>
          <a:p>
            <a:pPr>
              <a:lnSpc>
                <a:spcPct val="80000"/>
              </a:lnSpc>
            </a:pPr>
            <a:r>
              <a:rPr lang="ru-RU" sz="2200" dirty="0"/>
              <a:t>пластовые, когда движение осуществляется по поверхности нижележащего слоя снега; </a:t>
            </a:r>
          </a:p>
          <a:p>
            <a:pPr>
              <a:lnSpc>
                <a:spcPct val="80000"/>
              </a:lnSpc>
            </a:pPr>
            <a:r>
              <a:rPr lang="ru-RU" sz="2200" dirty="0"/>
              <a:t>грунтовые - движение происходит непосредственно п</a:t>
            </a:r>
            <a:r>
              <a:rPr lang="ru-RU" sz="2200" dirty="0" smtClean="0"/>
              <a:t>о </a:t>
            </a:r>
            <a:r>
              <a:rPr lang="ru-RU" sz="2200" dirty="0"/>
              <a:t>поверхности грунта</a:t>
            </a:r>
            <a:r>
              <a:rPr lang="ru-RU" sz="2200" dirty="0" smtClean="0"/>
              <a:t>.</a:t>
            </a:r>
            <a:endParaRPr lang="ru-RU" sz="2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0"/>
            <a:ext cx="9144000" cy="6858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 dirty="0" smtClean="0"/>
              <a:t>4</a:t>
            </a:r>
            <a:r>
              <a:rPr lang="ru-RU" sz="2200" dirty="0"/>
              <a:t>. В зависимости от факторов лавинообразования делятся на четыре класса:</a:t>
            </a:r>
          </a:p>
          <a:p>
            <a:pPr>
              <a:lnSpc>
                <a:spcPct val="80000"/>
              </a:lnSpc>
            </a:pPr>
            <a:r>
              <a:rPr lang="ru-RU" sz="2200" dirty="0"/>
              <a:t>Непосредственная причина возникновения - метеорологические факторы.</a:t>
            </a:r>
          </a:p>
          <a:p>
            <a:pPr>
              <a:lnSpc>
                <a:spcPct val="80000"/>
              </a:lnSpc>
            </a:pPr>
            <a:r>
              <a:rPr lang="ru-RU" sz="2200" dirty="0"/>
              <a:t>Возникающие в результате совокупного действия метеорологических факторов и процессов, происходящих внутри снежной толщи при таянии.</a:t>
            </a:r>
          </a:p>
          <a:p>
            <a:pPr>
              <a:lnSpc>
                <a:spcPct val="80000"/>
              </a:lnSpc>
            </a:pPr>
            <a:r>
              <a:rPr lang="ru-RU" sz="2200" dirty="0"/>
              <a:t>Возникают исключительно в результате процессов, происходящих внутри снежной толщи.</a:t>
            </a:r>
          </a:p>
          <a:p>
            <a:pPr>
              <a:lnSpc>
                <a:spcPct val="80000"/>
              </a:lnSpc>
            </a:pPr>
            <a:r>
              <a:rPr lang="ru-RU" sz="2200" dirty="0"/>
              <a:t>В результате землетрясения, деятельности человека (взрывы, полет реактивных самолетов на малой высоте и др.).</a:t>
            </a:r>
          </a:p>
          <a:p>
            <a:pPr marL="0" indent="0">
              <a:lnSpc>
                <a:spcPct val="80000"/>
              </a:lnSpc>
              <a:buNone/>
            </a:pPr>
            <a:endParaRPr lang="ru-RU" sz="22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2200" dirty="0" smtClean="0"/>
              <a:t>Первый </a:t>
            </a:r>
            <a:r>
              <a:rPr lang="ru-RU" sz="2200" dirty="0"/>
              <a:t>класс в свою очередь подразделяется на три типа: обусловленные снегопадами, метелями и резким понижением температуры.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 dirty="0"/>
              <a:t>Второй класс делится на четыре типа: связанные с радиационными оттепелями (на южных склонах гор), весенними оттепелями, дождями и оттепелями при переходе к положительным температурам.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 dirty="0"/>
              <a:t>Третий класс образует два типа: лавины, связанные с образованием слоя глубинной изморози и возникающие в результате снижения прочности снежного покрова под длительным действием нагрузки</a:t>
            </a:r>
            <a:r>
              <a:rPr lang="ru-RU" sz="22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400" dirty="0"/>
              <a:t>5. По степени воздействия на хозяйственную деятельность и природную среду лавины подразделяются на: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Стихийные (особо опасные), когда их сход наносит значительный материальный ущерб населенным пунктам, спортивным и санаторно-курортным комплексам, железным и автомобильным дорогам, линиям электропередачи, трубопроводам, промышленным и жилым сооружениям,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 опасные явления - сход лавин, затрудняющих деятельность предприятий и организаций, спортивных сооружений, а также угрожающих населению и туристским группам.</a:t>
            </a:r>
          </a:p>
          <a:p>
            <a:pPr>
              <a:lnSpc>
                <a:spcPct val="80000"/>
              </a:lnSpc>
            </a:pPr>
            <a:endParaRPr lang="ru-RU" sz="2400" dirty="0"/>
          </a:p>
          <a:p>
            <a:pPr>
              <a:lnSpc>
                <a:spcPct val="80000"/>
              </a:lnSpc>
              <a:buNone/>
            </a:pPr>
            <a:r>
              <a:rPr lang="ru-RU" sz="2400" dirty="0"/>
              <a:t>6. По степени повторяемости делятся на два класса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систематические </a:t>
            </a:r>
            <a:endParaRPr lang="ru-RU" sz="2400" u="sng" dirty="0"/>
          </a:p>
          <a:p>
            <a:pPr>
              <a:lnSpc>
                <a:spcPct val="80000"/>
              </a:lnSpc>
            </a:pPr>
            <a:r>
              <a:rPr lang="ru-RU" sz="2400" u="sng" dirty="0" err="1"/>
              <a:t>спародические</a:t>
            </a:r>
            <a:r>
              <a:rPr lang="ru-RU" sz="2400" dirty="0"/>
              <a:t>.</a:t>
            </a:r>
          </a:p>
          <a:p>
            <a:pPr>
              <a:lnSpc>
                <a:spcPct val="80000"/>
              </a:lnSpc>
              <a:buNone/>
            </a:pPr>
            <a:r>
              <a:rPr lang="ru-RU" sz="2400" dirty="0"/>
              <a:t>Систематические сходят каждый год или один раз в 2-3 года. </a:t>
            </a:r>
            <a:r>
              <a:rPr lang="ru-RU" sz="2400" dirty="0" err="1"/>
              <a:t>Спародические</a:t>
            </a:r>
            <a:r>
              <a:rPr lang="ru-RU" sz="2400" dirty="0"/>
              <a:t> - 1-2 раза в 100 лет. Место их определить заранее довольно трудно. Известно много случаев, когда, например, на Кавказе селения, существовавшие 200 и 300 лет, вдруг оказались погребенными под толстым слоем снега.</a:t>
            </a:r>
            <a:endParaRPr lang="ru-RU" sz="2400" i="1" dirty="0"/>
          </a:p>
          <a:p>
            <a:pPr>
              <a:lnSpc>
                <a:spcPct val="80000"/>
              </a:lnSpc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47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643966" cy="4667264"/>
          </a:xfrm>
        </p:spPr>
        <p:txBody>
          <a:bodyPr/>
          <a:lstStyle/>
          <a:p>
            <a:r>
              <a:rPr lang="ru-RU" sz="2800" i="1" dirty="0" err="1" smtClean="0"/>
              <a:t>Солифлюкция</a:t>
            </a:r>
            <a:r>
              <a:rPr lang="ru-RU" sz="2800" i="1" dirty="0" smtClean="0"/>
              <a:t> </a:t>
            </a:r>
            <a:r>
              <a:rPr lang="ru-RU" sz="2800" dirty="0" smtClean="0"/>
              <a:t>(от греч. «</a:t>
            </a:r>
            <a:r>
              <a:rPr lang="ru-RU" sz="2800" i="1" dirty="0" err="1" smtClean="0"/>
              <a:t>солюс</a:t>
            </a:r>
            <a:r>
              <a:rPr lang="ru-RU" sz="2800" dirty="0" smtClean="0"/>
              <a:t>» – почва, «</a:t>
            </a:r>
            <a:r>
              <a:rPr lang="ru-RU" sz="2800" i="1" dirty="0" err="1" smtClean="0"/>
              <a:t>флюксум</a:t>
            </a:r>
            <a:r>
              <a:rPr lang="ru-RU" sz="2800" dirty="0" smtClean="0"/>
              <a:t>» – течение) – это течение (сползание) </a:t>
            </a:r>
            <a:r>
              <a:rPr lang="ru-RU" sz="2800" dirty="0" err="1" smtClean="0"/>
              <a:t>водонасыщенных</a:t>
            </a:r>
            <a:r>
              <a:rPr lang="ru-RU" sz="2800" dirty="0" smtClean="0"/>
              <a:t> рыхлых пород (почвы) по склону, особенно там, где грунт промерзает на значительную глубину.</a:t>
            </a:r>
          </a:p>
          <a:p>
            <a:r>
              <a:rPr lang="ru-RU" sz="2800" dirty="0" smtClean="0"/>
              <a:t>Оттаявший слой горной породы начинает скользить по замёрзшему грунту. Течение идет, как в вязкой жидкости, даже при 0,5°С, реже при 2–6°С. Распространено это явление в горах в полярных и приполярных областях.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sz="2400" i="1" dirty="0" err="1" smtClean="0"/>
              <a:t>Курумы</a:t>
            </a:r>
            <a:r>
              <a:rPr lang="ru-RU" sz="2400" i="1" dirty="0" smtClean="0"/>
              <a:t> </a:t>
            </a:r>
            <a:r>
              <a:rPr lang="ru-RU" sz="2400" dirty="0" smtClean="0"/>
              <a:t>– разновидность медленной </a:t>
            </a:r>
            <a:r>
              <a:rPr lang="ru-RU" sz="2400" dirty="0" err="1" smtClean="0"/>
              <a:t>солифлюкции</a:t>
            </a:r>
            <a:r>
              <a:rPr lang="ru-RU" sz="2400" dirty="0" smtClean="0"/>
              <a:t> – это поверхности, образованные скоплением глыб размером от десятков сантиметров до 3 м в поперечнике.  </a:t>
            </a:r>
            <a:r>
              <a:rPr lang="ru-RU" sz="2400" dirty="0" err="1" smtClean="0"/>
              <a:t>Курумы</a:t>
            </a:r>
            <a:r>
              <a:rPr lang="ru-RU" sz="2400" dirty="0" smtClean="0"/>
              <a:t> внешне представляют собой россыпи грубообломочного материала в виде каменных плащей и потоков на склонах гор, имеющих крутизну меньше угла естественного откоса грубообломочного материала (от 3 до 35–40°). </a:t>
            </a:r>
          </a:p>
          <a:p>
            <a:r>
              <a:rPr lang="ru-RU" sz="2400" dirty="0" smtClean="0"/>
              <a:t>Линейно вытянутые вдоль ложбин </a:t>
            </a:r>
            <a:r>
              <a:rPr lang="ru-RU" sz="2400" dirty="0" err="1" smtClean="0"/>
              <a:t>курумы</a:t>
            </a:r>
            <a:r>
              <a:rPr lang="ru-RU" sz="2400" dirty="0" smtClean="0"/>
              <a:t> называют каменными реками, или </a:t>
            </a:r>
            <a:r>
              <a:rPr lang="ru-RU" sz="2400" dirty="0" err="1" smtClean="0"/>
              <a:t>глетчарами</a:t>
            </a:r>
            <a:r>
              <a:rPr lang="ru-RU" sz="2400" dirty="0" smtClean="0"/>
              <a:t>. Скорость движения каменных рек может достигать 1,5 м/год, но чаще 0,2–0,3 м/год. Истоками каменных рек часто являются обширные по площади «настоящие» </a:t>
            </a:r>
            <a:r>
              <a:rPr lang="ru-RU" sz="2400" dirty="0" err="1" smtClean="0"/>
              <a:t>курумы</a:t>
            </a:r>
            <a:r>
              <a:rPr lang="ru-RU" sz="2400" dirty="0" smtClean="0"/>
              <a:t>, называемые иногда «каменными морями».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0"/>
            <a:ext cx="8642350" cy="6669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/>
              <a:t>КУРУМ – плащеобразное (в виде покрова) скопление глыб и обломков скальных пород на слабо наклонных поверхностях ("каменные моря") или в </a:t>
            </a:r>
            <a:r>
              <a:rPr lang="ru-RU" sz="2400" dirty="0" err="1"/>
              <a:t>долинообразных</a:t>
            </a:r>
            <a:r>
              <a:rPr lang="ru-RU" sz="2400" dirty="0"/>
              <a:t> понижениях ("каменные потоки", "каменные реки"). </a:t>
            </a:r>
          </a:p>
          <a:p>
            <a:pPr>
              <a:lnSpc>
                <a:spcPct val="90000"/>
              </a:lnSpc>
            </a:pPr>
            <a:r>
              <a:rPr lang="ru-RU" sz="2400" dirty="0" err="1"/>
              <a:t>Курумы</a:t>
            </a:r>
            <a:r>
              <a:rPr lang="ru-RU" sz="2400" dirty="0"/>
              <a:t>  образуются в условиях сурового климата (преимущественно при наличии вечной мерзлоты грунтов) в результате морозного выветривания скальных пород и смещения глыб по мерзлотному основанию. </a:t>
            </a:r>
            <a:r>
              <a:rPr lang="ru-RU" sz="2400" dirty="0" err="1"/>
              <a:t>Курумы</a:t>
            </a:r>
            <a:r>
              <a:rPr lang="ru-RU" sz="2400" dirty="0"/>
              <a:t>, образовавшиеся в холодную плейстоценовую эпоху, в настоящее время в природных условиях более теплой эпохи, нередко бывают неподвижны даже на относительно крутом склоне. 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Перемещение </a:t>
            </a:r>
            <a:r>
              <a:rPr lang="ru-RU" sz="2400" dirty="0" err="1"/>
              <a:t>курума</a:t>
            </a:r>
            <a:r>
              <a:rPr lang="ru-RU" sz="2400" dirty="0"/>
              <a:t> вниз по склону может происходить (со скоростью несколько сантиметров в год) в результате повторения циклов замерзания и оттаивания мелкозема, содержащегося в </a:t>
            </a:r>
            <a:r>
              <a:rPr lang="ru-RU" sz="2400" dirty="0" err="1"/>
              <a:t>курум</a:t>
            </a:r>
            <a:r>
              <a:rPr lang="ru-RU" sz="2400" dirty="0"/>
              <a:t>; перемещению способствует проникновение атмосферных осадков в основание </a:t>
            </a:r>
            <a:r>
              <a:rPr lang="ru-RU" sz="2400" dirty="0" err="1"/>
              <a:t>Курума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964612" cy="1454113"/>
          </a:xfrm>
        </p:spPr>
        <p:txBody>
          <a:bodyPr/>
          <a:lstStyle/>
          <a:p>
            <a:r>
              <a:rPr lang="ru-RU" sz="2400" b="1" i="1" dirty="0" smtClean="0"/>
              <a:t>Оползень</a:t>
            </a:r>
            <a:r>
              <a:rPr lang="ru-RU" sz="2400" i="1" dirty="0" smtClean="0"/>
              <a:t> – </a:t>
            </a:r>
            <a:r>
              <a:rPr lang="ru-RU" sz="2400" dirty="0" smtClean="0"/>
              <a:t>это смещение на более низкий уровень части массива горных пород, слагающих склон, в виде скользящего движения в основном без потери контакта между движущимися частями массива.</a:t>
            </a:r>
            <a:endParaRPr lang="ru-RU" sz="2400" dirty="0"/>
          </a:p>
        </p:txBody>
      </p:sp>
      <p:pic>
        <p:nvPicPr>
          <p:cNvPr id="92164" name="Рисунок 1" descr="Продольный разрез оползня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1857364"/>
            <a:ext cx="8208963" cy="4391025"/>
          </a:xfrm>
          <a:noFill/>
          <a:ln/>
        </p:spPr>
      </p:pic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2500298" y="6286520"/>
            <a:ext cx="333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dirty="0"/>
              <a:t>Продольный разрез оползня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sz="2400" dirty="0"/>
              <a:t>По механизму оползни бывают следующих типов: </a:t>
            </a:r>
            <a:endParaRPr lang="ru-RU" sz="2400" dirty="0" smtClean="0"/>
          </a:p>
          <a:p>
            <a:r>
              <a:rPr lang="ru-RU" sz="2400" dirty="0" smtClean="0"/>
              <a:t>оползни </a:t>
            </a:r>
            <a:r>
              <a:rPr lang="ru-RU" sz="2400" dirty="0"/>
              <a:t>сдвига (</a:t>
            </a:r>
            <a:r>
              <a:rPr lang="ru-RU" sz="2400" dirty="0" err="1"/>
              <a:t>деляпсивные</a:t>
            </a:r>
            <a:r>
              <a:rPr lang="ru-RU" sz="2400" dirty="0"/>
              <a:t>), </a:t>
            </a:r>
            <a:endParaRPr lang="ru-RU" sz="2400" dirty="0" smtClean="0"/>
          </a:p>
          <a:p>
            <a:r>
              <a:rPr lang="ru-RU" sz="2400" dirty="0" smtClean="0"/>
              <a:t>выдавливания </a:t>
            </a:r>
            <a:r>
              <a:rPr lang="ru-RU" sz="2400" dirty="0"/>
              <a:t>(</a:t>
            </a:r>
            <a:r>
              <a:rPr lang="ru-RU" sz="2400" dirty="0" err="1"/>
              <a:t>детрузивные</a:t>
            </a:r>
            <a:r>
              <a:rPr lang="ru-RU" sz="2400" dirty="0"/>
              <a:t>), </a:t>
            </a:r>
            <a:endParaRPr lang="ru-RU" sz="2400" dirty="0" smtClean="0"/>
          </a:p>
          <a:p>
            <a:r>
              <a:rPr lang="ru-RU" sz="2400" dirty="0" smtClean="0"/>
              <a:t>гидродинамического </a:t>
            </a:r>
            <a:r>
              <a:rPr lang="ru-RU" sz="2400" dirty="0"/>
              <a:t>выноса внезапного разжижения (течения).</a:t>
            </a:r>
          </a:p>
          <a:p>
            <a:pPr>
              <a:buNone/>
            </a:pPr>
            <a:r>
              <a:rPr lang="ru-RU" sz="2400" dirty="0"/>
              <a:t>По глубине залегания поверхности скольжения </a:t>
            </a:r>
            <a:r>
              <a:rPr lang="ru-RU" sz="2400" dirty="0" smtClean="0"/>
              <a:t>оползни:</a:t>
            </a:r>
            <a:endParaRPr lang="ru-RU" sz="2400" dirty="0"/>
          </a:p>
          <a:p>
            <a:r>
              <a:rPr lang="ru-RU" sz="2400" dirty="0"/>
              <a:t>поверхностные (около 1 м), </a:t>
            </a:r>
            <a:endParaRPr lang="ru-RU" sz="2400" dirty="0" smtClean="0"/>
          </a:p>
          <a:p>
            <a:r>
              <a:rPr lang="ru-RU" sz="2400" dirty="0" smtClean="0"/>
              <a:t>мелкие </a:t>
            </a:r>
            <a:r>
              <a:rPr lang="ru-RU" sz="2400" dirty="0"/>
              <a:t>(до 5 м), глубокие (до 20 м), </a:t>
            </a:r>
            <a:endParaRPr lang="ru-RU" sz="2400" dirty="0" smtClean="0"/>
          </a:p>
          <a:p>
            <a:r>
              <a:rPr lang="ru-RU" sz="2400" dirty="0" smtClean="0"/>
              <a:t>очень </a:t>
            </a:r>
            <a:r>
              <a:rPr lang="ru-RU" sz="2400" dirty="0"/>
              <a:t>глубокие (свыше 20 м).</a:t>
            </a:r>
          </a:p>
          <a:p>
            <a:pPr>
              <a:buNone/>
            </a:pPr>
            <a:r>
              <a:rPr lang="ru-RU" sz="2400" dirty="0"/>
              <a:t>По мощности вовлекаемых в процесс масс горных пород – </a:t>
            </a:r>
            <a:endParaRPr lang="ru-RU" sz="2400" dirty="0" smtClean="0"/>
          </a:p>
          <a:p>
            <a:r>
              <a:rPr lang="ru-RU" sz="2400" dirty="0" smtClean="0"/>
              <a:t>малые </a:t>
            </a:r>
            <a:r>
              <a:rPr lang="ru-RU" sz="2400" dirty="0"/>
              <a:t>(до 10 тыс. куб. м), </a:t>
            </a:r>
            <a:endParaRPr lang="ru-RU" sz="2400" dirty="0" smtClean="0"/>
          </a:p>
          <a:p>
            <a:r>
              <a:rPr lang="ru-RU" sz="2400" dirty="0" smtClean="0"/>
              <a:t>крупные </a:t>
            </a:r>
            <a:r>
              <a:rPr lang="ru-RU" sz="2400" dirty="0"/>
              <a:t>(1–1000 тыс. куб. м), </a:t>
            </a:r>
            <a:endParaRPr lang="ru-RU" sz="2400" dirty="0" smtClean="0"/>
          </a:p>
          <a:p>
            <a:r>
              <a:rPr lang="ru-RU" sz="2400" dirty="0" smtClean="0"/>
              <a:t>очень </a:t>
            </a:r>
            <a:r>
              <a:rPr lang="ru-RU" sz="2400" dirty="0"/>
              <a:t>крупные (свыше 1000 тыс. м</a:t>
            </a:r>
            <a:r>
              <a:rPr lang="ru-RU" sz="2400" baseline="30000" dirty="0"/>
              <a:t>3</a:t>
            </a:r>
            <a:r>
              <a:rPr lang="ru-RU" sz="2400" dirty="0"/>
              <a:t>).</a:t>
            </a:r>
          </a:p>
          <a:p>
            <a:pPr>
              <a:buNone/>
            </a:pPr>
            <a:r>
              <a:rPr lang="ru-RU" sz="2400" dirty="0"/>
              <a:t>По скорости движения – </a:t>
            </a:r>
            <a:endParaRPr lang="ru-RU" sz="2400" dirty="0" smtClean="0"/>
          </a:p>
          <a:p>
            <a:r>
              <a:rPr lang="ru-RU" sz="2400" dirty="0" smtClean="0"/>
              <a:t>быстрые</a:t>
            </a:r>
            <a:r>
              <a:rPr lang="ru-RU" sz="2400" dirty="0"/>
              <a:t>, или обвалы (секунды, минуты); </a:t>
            </a:r>
            <a:endParaRPr lang="ru-RU" sz="2400" dirty="0" smtClean="0"/>
          </a:p>
          <a:p>
            <a:r>
              <a:rPr lang="ru-RU" sz="2400" dirty="0" smtClean="0"/>
              <a:t>средней </a:t>
            </a:r>
            <a:r>
              <a:rPr lang="ru-RU" sz="2400" dirty="0"/>
              <a:t>скорости (часы) и </a:t>
            </a:r>
            <a:r>
              <a:rPr lang="ru-RU" sz="2400" dirty="0" smtClean="0"/>
              <a:t>медленные </a:t>
            </a:r>
            <a:r>
              <a:rPr lang="ru-RU" sz="2400" dirty="0"/>
              <a:t>(годы).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8786842" cy="5357850"/>
          </a:xfrm>
        </p:spPr>
        <p:txBody>
          <a:bodyPr/>
          <a:lstStyle/>
          <a:p>
            <a:r>
              <a:rPr lang="ru-RU" dirty="0"/>
              <a:t>Сила оползня определяется массой и объемом смещаемых горных пород, характером и скоростью их передвижения. Площадь крупных оползней может составить до 60 га, объем смещающихся пород – несколько миллионов кубических метров. Одной из важнейших характеристик оползня является расстояние, которое он проходит до полной остановки.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697</TotalTime>
  <Words>2840</Words>
  <Application>Microsoft Office PowerPoint</Application>
  <PresentationFormat>Экран (4:3)</PresentationFormat>
  <Paragraphs>196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Текстура</vt:lpstr>
      <vt:lpstr>ОПАСНЫЕ ЭКЗОГЕННЫЕ ПРОЦЕССЫ В ЛИТОСФЕРЕ Оползни, обвалы, осыпи Сели, снежные лавины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Оползень – это смещение на более низкий уровень части массива горных пород, слагающих склон, в виде скользящего движения в основном без потери контакта между движущимися частями массива.</vt:lpstr>
      <vt:lpstr>Презентация PowerPoint</vt:lpstr>
      <vt:lpstr>Презентация PowerPoint</vt:lpstr>
      <vt:lpstr>Оползни возникают в результате следующих причин: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Действия населения при активизации оползней на территории</vt:lpstr>
      <vt:lpstr>Сель</vt:lpstr>
      <vt:lpstr>Причины формирования селевых потоков</vt:lpstr>
      <vt:lpstr>Классификация на основе первопричин возникновения селей </vt:lpstr>
      <vt:lpstr>Презентация PowerPoint</vt:lpstr>
      <vt:lpstr>Презентация PowerPoint</vt:lpstr>
      <vt:lpstr>Сход селевых потоков</vt:lpstr>
      <vt:lpstr>Под прогнозированием селей (селеопасности) понимается заблаговременное предсказание формирования селевого потока в данном селеактивном районе.</vt:lpstr>
      <vt:lpstr>Снежная лавина</vt:lpstr>
      <vt:lpstr>Лавины - низвергающиеся со склонов гор под воздействием силы тяжести снежные массы.</vt:lpstr>
      <vt:lpstr>Презентация PowerPoint</vt:lpstr>
      <vt:lpstr>Лавины образуются при достаточном снегонакоплении и на безлесных склонах крутизной от 15 до 50°. При крутизне более 50° снег просто осыпается, и условия к образованию снежной массы не возникают.</vt:lpstr>
      <vt:lpstr>Сход снежной лавины</vt:lpstr>
      <vt:lpstr>АСР в Италии после схода  снежной лавины на отель  Rigopiano в Гран-Сассо 18 января 2017 года  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Вулканические извержения, состав и параметры продуктов извержений. Частота и продолжительность извержений. Негативные воздействия. Прогноз извержений, профилактические мероприятия.</dc:title>
  <dc:creator>Саргылана</dc:creator>
  <cp:lastModifiedBy>Саргы</cp:lastModifiedBy>
  <cp:revision>46</cp:revision>
  <dcterms:created xsi:type="dcterms:W3CDTF">2014-09-26T23:11:50Z</dcterms:created>
  <dcterms:modified xsi:type="dcterms:W3CDTF">2017-04-03T21:52:42Z</dcterms:modified>
</cp:coreProperties>
</file>