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57" r:id="rId4"/>
    <p:sldId id="258" r:id="rId5"/>
    <p:sldId id="259" r:id="rId6"/>
    <p:sldId id="261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EEEC557-C710-439E-B08A-9FF87202D6F4}" type="datetimeFigureOut">
              <a:rPr lang="ru-RU" smtClean="0"/>
              <a:pPr/>
              <a:t>30.07.2015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049C491-0A9B-4854-97C6-234C4A1E6B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EC557-C710-439E-B08A-9FF87202D6F4}" type="datetimeFigureOut">
              <a:rPr lang="ru-RU" smtClean="0"/>
              <a:pPr/>
              <a:t>30.07.2015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9C491-0A9B-4854-97C6-234C4A1E6B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EC557-C710-439E-B08A-9FF87202D6F4}" type="datetimeFigureOut">
              <a:rPr lang="ru-RU" smtClean="0"/>
              <a:pPr/>
              <a:t>30.07.2015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9C491-0A9B-4854-97C6-234C4A1E6B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EC557-C710-439E-B08A-9FF87202D6F4}" type="datetimeFigureOut">
              <a:rPr lang="ru-RU" smtClean="0"/>
              <a:pPr/>
              <a:t>30.07.2015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9C491-0A9B-4854-97C6-234C4A1E6B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EC557-C710-439E-B08A-9FF87202D6F4}" type="datetimeFigureOut">
              <a:rPr lang="ru-RU" smtClean="0"/>
              <a:pPr/>
              <a:t>30.07.2015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9C491-0A9B-4854-97C6-234C4A1E6B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EC557-C710-439E-B08A-9FF87202D6F4}" type="datetimeFigureOut">
              <a:rPr lang="ru-RU" smtClean="0"/>
              <a:pPr/>
              <a:t>30.07.2015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9C491-0A9B-4854-97C6-234C4A1E6B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EEEC557-C710-439E-B08A-9FF87202D6F4}" type="datetimeFigureOut">
              <a:rPr lang="ru-RU" smtClean="0"/>
              <a:pPr/>
              <a:t>30.07.2015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49C491-0A9B-4854-97C6-234C4A1E6B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EEEC557-C710-439E-B08A-9FF87202D6F4}" type="datetimeFigureOut">
              <a:rPr lang="ru-RU" smtClean="0"/>
              <a:pPr/>
              <a:t>30.07.2015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049C491-0A9B-4854-97C6-234C4A1E6B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EC557-C710-439E-B08A-9FF87202D6F4}" type="datetimeFigureOut">
              <a:rPr lang="ru-RU" smtClean="0"/>
              <a:pPr/>
              <a:t>30.07.2015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9C491-0A9B-4854-97C6-234C4A1E6B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EC557-C710-439E-B08A-9FF87202D6F4}" type="datetimeFigureOut">
              <a:rPr lang="ru-RU" smtClean="0"/>
              <a:pPr/>
              <a:t>30.07.2015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9C491-0A9B-4854-97C6-234C4A1E6B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EC557-C710-439E-B08A-9FF87202D6F4}" type="datetimeFigureOut">
              <a:rPr lang="ru-RU" smtClean="0"/>
              <a:pPr/>
              <a:t>30.07.2015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9C491-0A9B-4854-97C6-234C4A1E6B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EEEC557-C710-439E-B08A-9FF87202D6F4}" type="datetimeFigureOut">
              <a:rPr lang="ru-RU" smtClean="0"/>
              <a:pPr/>
              <a:t>30.07.2015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049C491-0A9B-4854-97C6-234C4A1E6B6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3890978"/>
            <a:ext cx="5900750" cy="1752600"/>
          </a:xfrm>
        </p:spPr>
        <p:txBody>
          <a:bodyPr/>
          <a:lstStyle/>
          <a:p>
            <a:r>
              <a:rPr lang="ru-RU" dirty="0" smtClean="0"/>
              <a:t>Углеродные наполнители. Графит</a:t>
            </a:r>
            <a:endParaRPr lang="ru-RU" dirty="0"/>
          </a:p>
        </p:txBody>
      </p:sp>
      <p:pic>
        <p:nvPicPr>
          <p:cNvPr id="5" name="Picture 2" descr="C:\Users\PC\Desktop\Рисунок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64953"/>
            <a:ext cx="2088232" cy="1835419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481535" y="980728"/>
            <a:ext cx="666246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4000" b="1" dirty="0" smtClean="0"/>
              <a:t>СЕВЕРО-ВОСТОЧНЫЙ </a:t>
            </a:r>
          </a:p>
          <a:p>
            <a:pPr algn="r"/>
            <a:r>
              <a:rPr lang="ru-RU" sz="4000" b="1" dirty="0" smtClean="0"/>
              <a:t>ФЕДЕРАЛЬНЫЙ </a:t>
            </a:r>
          </a:p>
          <a:p>
            <a:pPr algn="r"/>
            <a:r>
              <a:rPr lang="ru-RU" sz="4000" b="1" dirty="0" smtClean="0"/>
              <a:t>УНИВЕРСИТЕТ</a:t>
            </a:r>
          </a:p>
          <a:p>
            <a:pPr algn="r"/>
            <a:r>
              <a:rPr lang="ru-RU" sz="4000" b="1" dirty="0" smtClean="0"/>
              <a:t>им. М.К. АММОСОВА</a:t>
            </a:r>
            <a:endParaRPr lang="ru-RU" sz="4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571480"/>
            <a:ext cx="7686700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+mn-lt"/>
              </a:rPr>
              <a:t>Микроснимки сканирующей электронной микроскопии (СЭМ)</a:t>
            </a:r>
            <a:endParaRPr lang="ru-RU" sz="2800" dirty="0">
              <a:latin typeface="+mn-lt"/>
            </a:endParaRP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52952" y="1819665"/>
            <a:ext cx="5238096" cy="3038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357290" y="5000636"/>
            <a:ext cx="64294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i="1" dirty="0" smtClean="0"/>
              <a:t>а)</a:t>
            </a:r>
            <a:r>
              <a:rPr lang="ru-RU" sz="1600" dirty="0" smtClean="0"/>
              <a:t> червеобразный расширенный графит с коэффициентом расширения 100 (масштаб 200 мкм); </a:t>
            </a:r>
            <a:r>
              <a:rPr lang="ru-RU" sz="1600" i="1" dirty="0" smtClean="0"/>
              <a:t>б)</a:t>
            </a:r>
            <a:r>
              <a:rPr lang="ru-RU" sz="1600" dirty="0" smtClean="0"/>
              <a:t> расширенный графит с коэффициентом расширения 200 (масштаб 6 мкм)</a:t>
            </a:r>
            <a:endParaRPr lang="ru-RU" sz="1600" dirty="0"/>
          </a:p>
        </p:txBody>
      </p:sp>
      <p:pic>
        <p:nvPicPr>
          <p:cNvPr id="6" name="Picture 1" descr="C:\Users\PC\Desktop\Рисунок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311275" cy="1152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576250"/>
            <a:ext cx="7972452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+mn-lt"/>
              </a:rPr>
              <a:t>Кривые </a:t>
            </a:r>
            <a:r>
              <a:rPr lang="ru-RU" sz="2800" dirty="0" err="1" smtClean="0">
                <a:latin typeface="+mn-lt"/>
              </a:rPr>
              <a:t>рентгенолуневого</a:t>
            </a:r>
            <a:r>
              <a:rPr lang="ru-RU" sz="2800" dirty="0" smtClean="0">
                <a:latin typeface="+mn-lt"/>
              </a:rPr>
              <a:t> дифракционного анализа</a:t>
            </a:r>
            <a:endParaRPr lang="ru-RU" sz="2800" dirty="0">
              <a:latin typeface="+mn-lt"/>
            </a:endParaRP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41339" y="1643050"/>
            <a:ext cx="4504157" cy="3251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985798" y="5072074"/>
            <a:ext cx="72152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 smtClean="0"/>
              <a:t>а)</a:t>
            </a:r>
            <a:r>
              <a:rPr lang="ru-RU" sz="1600" dirty="0" smtClean="0"/>
              <a:t> натуральный графит; </a:t>
            </a:r>
            <a:r>
              <a:rPr lang="ru-RU" sz="1600" i="1" dirty="0" smtClean="0"/>
              <a:t>б)</a:t>
            </a:r>
            <a:r>
              <a:rPr lang="ru-RU" sz="1600" dirty="0" smtClean="0"/>
              <a:t> графит, </a:t>
            </a:r>
            <a:r>
              <a:rPr lang="ru-RU" sz="1600" dirty="0" err="1" smtClean="0"/>
              <a:t>интеркалированный</a:t>
            </a:r>
            <a:r>
              <a:rPr lang="ru-RU" sz="1600" dirty="0" smtClean="0"/>
              <a:t> серной кислотой; </a:t>
            </a:r>
            <a:r>
              <a:rPr lang="ru-RU" sz="1600" i="1" dirty="0" smtClean="0"/>
              <a:t>в)</a:t>
            </a:r>
            <a:r>
              <a:rPr lang="ru-RU" sz="1600" dirty="0" smtClean="0"/>
              <a:t> расширенный графит</a:t>
            </a:r>
          </a:p>
        </p:txBody>
      </p:sp>
      <p:pic>
        <p:nvPicPr>
          <p:cNvPr id="5" name="Picture 1" descr="C:\Users\PC\Desktop\Рисунок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311275" cy="1152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42994" y="818400"/>
            <a:ext cx="8229600" cy="4325112"/>
          </a:xfrm>
        </p:spPr>
        <p:txBody>
          <a:bodyPr>
            <a:noAutofit/>
          </a:bodyPr>
          <a:lstStyle/>
          <a:p>
            <a:r>
              <a:rPr lang="ru-RU" sz="1600" dirty="0" smtClean="0"/>
              <a:t>Сравнение с кривой </a:t>
            </a:r>
            <a:r>
              <a:rPr lang="ru-RU" sz="1600" dirty="0" err="1" smtClean="0"/>
              <a:t>рентгенолуневого</a:t>
            </a:r>
            <a:r>
              <a:rPr lang="ru-RU" sz="1600" dirty="0" smtClean="0"/>
              <a:t> дифракционного анализа для натурального графита показывает, что пик, соответствующий межслойному расстоянию в натуральном графите (0,335 нм) для сернокислотной ГИС исчезает. Это свидетельствует о полном расширении графита.</a:t>
            </a:r>
          </a:p>
          <a:p>
            <a:r>
              <a:rPr lang="ru-RU" sz="1600" dirty="0" smtClean="0"/>
              <a:t>Дифракционные пики на кривой </a:t>
            </a:r>
            <a:r>
              <a:rPr lang="ru-RU" sz="1600" i="1" dirty="0" smtClean="0"/>
              <a:t>б)</a:t>
            </a:r>
            <a:r>
              <a:rPr lang="ru-RU" sz="1600" dirty="0" smtClean="0"/>
              <a:t> наблюдаются при следующих углах дифракции: (5,5°, 001), (10,15°, 002), (25,26°, 005), (30,31°, 006), (51,78°, 0010), (57,22°, ООН). Все дифракционные пики проиндексированы согласно повторяющемуся по оси </a:t>
            </a:r>
            <a:r>
              <a:rPr lang="ru-RU" sz="1600" i="1" dirty="0" smtClean="0"/>
              <a:t>с</a:t>
            </a:r>
            <a:r>
              <a:rPr lang="ru-RU" sz="1600" dirty="0" smtClean="0"/>
              <a:t> расстоянию </a:t>
            </a:r>
            <a:r>
              <a:rPr lang="en-US" sz="1600" i="1" dirty="0" err="1" smtClean="0"/>
              <a:t>I</a:t>
            </a:r>
            <a:r>
              <a:rPr lang="en-US" sz="1600" i="1" baseline="-25000" dirty="0" err="1" smtClean="0"/>
              <a:t>c</a:t>
            </a:r>
            <a:r>
              <a:rPr lang="ru-RU" sz="1600" dirty="0" smtClean="0"/>
              <a:t>, которое составляет 1,76 нм. Период идентичности в направлении </a:t>
            </a:r>
            <a:r>
              <a:rPr lang="ru-RU" sz="1600" i="1" dirty="0" smtClean="0"/>
              <a:t>с</a:t>
            </a:r>
            <a:r>
              <a:rPr lang="ru-RU" sz="1600" dirty="0" smtClean="0"/>
              <a:t> составляет: один </a:t>
            </a:r>
            <a:r>
              <a:rPr lang="ru-RU" sz="1600" dirty="0" err="1" smtClean="0"/>
              <a:t>графеновый</a:t>
            </a:r>
            <a:r>
              <a:rPr lang="ru-RU" sz="1600" dirty="0" smtClean="0"/>
              <a:t> слой, занятый серной кислотой (0,755 нм), + три незанятых </a:t>
            </a:r>
            <a:r>
              <a:rPr lang="ru-RU" sz="1600" dirty="0" err="1" smtClean="0"/>
              <a:t>графеновых</a:t>
            </a:r>
            <a:r>
              <a:rPr lang="ru-RU" sz="1600" dirty="0" smtClean="0"/>
              <a:t> слоя (3 </a:t>
            </a:r>
            <a:r>
              <a:rPr lang="ru-RU" sz="1600" dirty="0" err="1" smtClean="0"/>
              <a:t>х</a:t>
            </a:r>
            <a:r>
              <a:rPr lang="ru-RU" sz="1600" dirty="0" smtClean="0"/>
              <a:t> 0,335 нм) = 1,760 нм.</a:t>
            </a:r>
          </a:p>
          <a:p>
            <a:r>
              <a:rPr lang="ru-RU" sz="1600" dirty="0" smtClean="0"/>
              <a:t>Полученные данные свидетельствуют о формировании 4-й стадии </a:t>
            </a:r>
            <a:r>
              <a:rPr lang="ru-RU" sz="1600" dirty="0" err="1" smtClean="0"/>
              <a:t>интеркалированного</a:t>
            </a:r>
            <a:r>
              <a:rPr lang="ru-RU" sz="1600" dirty="0" smtClean="0"/>
              <a:t> графита с последовательностью агрегирования -</a:t>
            </a:r>
            <a:r>
              <a:rPr lang="en-US" sz="1600" dirty="0" smtClean="0"/>
              <a:t>G</a:t>
            </a:r>
            <a:r>
              <a:rPr lang="ru-RU" sz="1600" dirty="0" smtClean="0"/>
              <a:t>-серная кислота-</a:t>
            </a:r>
            <a:r>
              <a:rPr lang="en-US" sz="1600" dirty="0" smtClean="0"/>
              <a:t>G</a:t>
            </a:r>
            <a:r>
              <a:rPr lang="ru-RU" sz="1600" dirty="0" smtClean="0"/>
              <a:t>-</a:t>
            </a:r>
            <a:r>
              <a:rPr lang="en-US" sz="1600" dirty="0" smtClean="0"/>
              <a:t>G</a:t>
            </a:r>
            <a:r>
              <a:rPr lang="ru-RU" sz="1600" dirty="0" smtClean="0"/>
              <a:t>-</a:t>
            </a:r>
            <a:r>
              <a:rPr lang="en-US" sz="1600" dirty="0" smtClean="0"/>
              <a:t>G</a:t>
            </a:r>
            <a:r>
              <a:rPr lang="ru-RU" sz="1600" dirty="0" smtClean="0"/>
              <a:t>-</a:t>
            </a:r>
            <a:r>
              <a:rPr lang="en-US" sz="1600" dirty="0" smtClean="0"/>
              <a:t>G</a:t>
            </a:r>
            <a:r>
              <a:rPr lang="ru-RU" sz="1600" dirty="0" smtClean="0"/>
              <a:t>-серн</a:t>
            </a:r>
            <a:r>
              <a:rPr lang="en-US" sz="1600" dirty="0" smtClean="0"/>
              <a:t>a</a:t>
            </a:r>
            <a:r>
              <a:rPr lang="ru-RU" sz="1600" dirty="0" smtClean="0"/>
              <a:t>я кислота-</a:t>
            </a:r>
            <a:r>
              <a:rPr lang="en-US" sz="1600" dirty="0" smtClean="0"/>
              <a:t>G</a:t>
            </a:r>
            <a:r>
              <a:rPr lang="ru-RU" sz="1600" dirty="0" smtClean="0"/>
              <a:t>-</a:t>
            </a:r>
            <a:r>
              <a:rPr lang="en-US" sz="1600" dirty="0" smtClean="0"/>
              <a:t>G</a:t>
            </a:r>
            <a:r>
              <a:rPr lang="ru-RU" sz="1600" dirty="0" smtClean="0"/>
              <a:t>-</a:t>
            </a:r>
            <a:r>
              <a:rPr lang="en-US" sz="1600" dirty="0" smtClean="0"/>
              <a:t>G</a:t>
            </a:r>
            <a:r>
              <a:rPr lang="ru-RU" sz="1600" dirty="0" smtClean="0"/>
              <a:t>-, где </a:t>
            </a:r>
            <a:r>
              <a:rPr lang="en-US" sz="1600" dirty="0" smtClean="0"/>
              <a:t>G</a:t>
            </a:r>
            <a:r>
              <a:rPr lang="ru-RU" sz="1600" dirty="0" smtClean="0"/>
              <a:t> — графитовый слой. После нагрева при определенной температуре разложение </a:t>
            </a:r>
            <a:r>
              <a:rPr lang="ru-RU" sz="1600" dirty="0" err="1" smtClean="0"/>
              <a:t>интеркалированной</a:t>
            </a:r>
            <a:r>
              <a:rPr lang="ru-RU" sz="1600" dirty="0" smtClean="0"/>
              <a:t> в графит серной кислоты приводит к </a:t>
            </a:r>
            <a:r>
              <a:rPr lang="ru-RU" sz="1600" dirty="0" err="1" smtClean="0"/>
              <a:t>расшелушиванию</a:t>
            </a:r>
            <a:r>
              <a:rPr lang="ru-RU" sz="1600" dirty="0" smtClean="0"/>
              <a:t> ГИС. В результате получается легкая пористая слоистая.</a:t>
            </a:r>
          </a:p>
          <a:p>
            <a:r>
              <a:rPr lang="ru-RU" sz="1600" dirty="0" smtClean="0"/>
              <a:t>Соответствующая кривая РЛДА для расширенного графита изображена на кривой </a:t>
            </a:r>
            <a:r>
              <a:rPr lang="ru-RU" sz="1600" i="1" dirty="0" smtClean="0"/>
              <a:t>в</a:t>
            </a:r>
            <a:r>
              <a:rPr lang="ru-RU" sz="1600" dirty="0" smtClean="0"/>
              <a:t>. Аналогичный дифракционный пик зафиксирован и для натурального графита</a:t>
            </a:r>
            <a:r>
              <a:rPr lang="ru-RU" sz="1600" i="1" dirty="0" smtClean="0"/>
              <a:t>,</a:t>
            </a:r>
            <a:r>
              <a:rPr lang="ru-RU" sz="1600" dirty="0" smtClean="0"/>
              <a:t> что свидетельствует о том, что расширенный графит состоит из тех же основных элементов </a:t>
            </a:r>
            <a:r>
              <a:rPr lang="ru-RU" sz="1600" dirty="0" err="1" smtClean="0"/>
              <a:t>графенового</a:t>
            </a:r>
            <a:r>
              <a:rPr lang="ru-RU" sz="1600" dirty="0" smtClean="0"/>
              <a:t> слоя, что и натуральный графит.</a:t>
            </a:r>
            <a:endParaRPr lang="ru-RU" sz="1600" dirty="0"/>
          </a:p>
        </p:txBody>
      </p:sp>
      <p:pic>
        <p:nvPicPr>
          <p:cNvPr id="4" name="Picture 1" descr="C:\Users\PC\Desktop\Рисунок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11275" cy="1152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504812"/>
            <a:ext cx="7329510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+mn-lt"/>
              </a:rPr>
              <a:t>Синтез графитовых </a:t>
            </a:r>
            <a:r>
              <a:rPr lang="ru-RU" sz="2800" dirty="0" err="1" smtClean="0">
                <a:latin typeface="+mn-lt"/>
              </a:rPr>
              <a:t>нанослоев</a:t>
            </a:r>
            <a:r>
              <a:rPr lang="ru-RU" sz="2800" dirty="0" smtClean="0">
                <a:latin typeface="+mn-lt"/>
              </a:rPr>
              <a:t> и оксида графита</a:t>
            </a:r>
            <a:endParaRPr lang="ru-RU" sz="28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5804" y="1532780"/>
            <a:ext cx="8229600" cy="432511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Расширенный графит состоит из множества </a:t>
            </a:r>
            <a:r>
              <a:rPr lang="ru-RU" dirty="0" err="1" smtClean="0"/>
              <a:t>расшелушенных</a:t>
            </a:r>
            <a:r>
              <a:rPr lang="ru-RU" dirty="0" smtClean="0"/>
              <a:t> графитовых </a:t>
            </a:r>
            <a:r>
              <a:rPr lang="ru-RU" dirty="0" err="1" smtClean="0"/>
              <a:t>нанослоев</a:t>
            </a:r>
            <a:r>
              <a:rPr lang="ru-RU" dirty="0" smtClean="0"/>
              <a:t>. Его электрическая проводимость по сравнению с натуральным графитом изменяется незначительно.</a:t>
            </a:r>
          </a:p>
          <a:p>
            <a:r>
              <a:rPr lang="ru-RU" dirty="0" smtClean="0"/>
              <a:t>Для приготовления полимерно-графитовых композитов необходимо произвести измельчение расширенного графита. Для проведения химических реакций и обработки материала широко применяется ультразвуковое воздействие. При прохождении ультразвуковых волн через жидкую среду эффект ультразвуковой кавитации обеспечивает очень сильное смешивание в этой среде. Таким образом, ультразвук успешно используется для диспергирования, создания эмульсий, измельчения и активации частиц. С помощью ультразвуковой обработки червеобразный (</a:t>
            </a:r>
            <a:r>
              <a:rPr lang="ru-RU" dirty="0" err="1" smtClean="0"/>
              <a:t>вермикулярный</a:t>
            </a:r>
            <a:r>
              <a:rPr lang="ru-RU" dirty="0" smtClean="0"/>
              <a:t>) графит может быть измельчен для получения графитовых </a:t>
            </a:r>
            <a:r>
              <a:rPr lang="ru-RU" dirty="0" err="1" smtClean="0"/>
              <a:t>нанослоев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  <p:pic>
        <p:nvPicPr>
          <p:cNvPr id="4" name="Picture 1" descr="C:\Users\PC\Desktop\Рисунок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11275" cy="1152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576250"/>
            <a:ext cx="7500990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+mn-lt"/>
              </a:rPr>
              <a:t>Микроснимок СЭМ графитовых </a:t>
            </a:r>
            <a:r>
              <a:rPr lang="ru-RU" sz="2800" dirty="0" err="1" smtClean="0">
                <a:latin typeface="+mn-lt"/>
              </a:rPr>
              <a:t>нанослоев</a:t>
            </a:r>
            <a:endParaRPr lang="ru-RU" sz="28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78737" y="5357826"/>
            <a:ext cx="6643734" cy="1000132"/>
          </a:xfrm>
        </p:spPr>
        <p:txBody>
          <a:bodyPr>
            <a:normAutofit/>
          </a:bodyPr>
          <a:lstStyle/>
          <a:p>
            <a:pPr marL="92075" indent="0" algn="ctr">
              <a:buNone/>
            </a:pPr>
            <a:r>
              <a:rPr lang="ru-RU" sz="1800" dirty="0" smtClean="0"/>
              <a:t>Микроснимок графитовых </a:t>
            </a:r>
            <a:r>
              <a:rPr lang="ru-RU" sz="1800" dirty="0" err="1" smtClean="0"/>
              <a:t>нанослоев</a:t>
            </a:r>
            <a:r>
              <a:rPr lang="ru-RU" sz="1800" dirty="0" smtClean="0"/>
              <a:t>, полученных при помощи ультразвука. Масштаб 100 нм</a:t>
            </a:r>
            <a:endParaRPr lang="ru-RU" sz="1800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3404" y="1714488"/>
            <a:ext cx="3954401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" descr="C:\Users\PC\Desktop\Рисунок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311275" cy="1152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+mn-lt"/>
              </a:rPr>
              <a:t>Синтез графитовых </a:t>
            </a:r>
            <a:r>
              <a:rPr lang="ru-RU" sz="2800" dirty="0" err="1" smtClean="0">
                <a:latin typeface="+mn-lt"/>
              </a:rPr>
              <a:t>нанослоев</a:t>
            </a:r>
            <a:endParaRPr lang="ru-RU" sz="28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18532"/>
            <a:ext cx="8401080" cy="4325112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ts val="600"/>
              </a:spcAft>
            </a:pPr>
            <a:r>
              <a:rPr lang="ru-RU" dirty="0" smtClean="0"/>
              <a:t>Также графитовые слои могут быть получены с использованием химических особенностей </a:t>
            </a:r>
            <a:r>
              <a:rPr lang="ru-RU" dirty="0" err="1" smtClean="0"/>
              <a:t>интеркалированного</a:t>
            </a:r>
            <a:r>
              <a:rPr lang="ru-RU" dirty="0" smtClean="0"/>
              <a:t> графита. </a:t>
            </a:r>
            <a:r>
              <a:rPr lang="ru-RU" dirty="0" err="1" smtClean="0"/>
              <a:t>Интеркалированная</a:t>
            </a:r>
            <a:r>
              <a:rPr lang="ru-RU" dirty="0" smtClean="0"/>
              <a:t> графитовая смесь 1-й стадии, </a:t>
            </a:r>
            <a:r>
              <a:rPr lang="en-US" dirty="0" smtClean="0"/>
              <a:t>KC</a:t>
            </a:r>
            <a:r>
              <a:rPr lang="ru-RU" baseline="-25000" dirty="0" smtClean="0"/>
              <a:t>8</a:t>
            </a:r>
            <a:r>
              <a:rPr lang="ru-RU" dirty="0" smtClean="0"/>
              <a:t>, образуется в результате нагрева графитового порошка с калием в вакууме при 200 °С.</a:t>
            </a:r>
          </a:p>
          <a:p>
            <a:pPr>
              <a:spcAft>
                <a:spcPts val="600"/>
              </a:spcAft>
            </a:pPr>
            <a:r>
              <a:rPr lang="ru-RU" dirty="0" smtClean="0"/>
              <a:t>РЛДА полученного порошка показывает, что в КС</a:t>
            </a:r>
            <a:r>
              <a:rPr lang="ru-RU" baseline="-25000" dirty="0" smtClean="0"/>
              <a:t>8</a:t>
            </a:r>
            <a:r>
              <a:rPr lang="ru-RU" dirty="0" smtClean="0"/>
              <a:t> содержатся только кристаллические структуры. Расширение по оси </a:t>
            </a:r>
            <a:r>
              <a:rPr lang="ru-RU" i="1" dirty="0" smtClean="0"/>
              <a:t>с</a:t>
            </a:r>
            <a:r>
              <a:rPr lang="ru-RU" dirty="0" smtClean="0"/>
              <a:t> </a:t>
            </a:r>
            <a:r>
              <a:rPr lang="ru-RU" dirty="0" err="1" smtClean="0"/>
              <a:t>с</a:t>
            </a:r>
            <a:r>
              <a:rPr lang="ru-RU" dirty="0" smtClean="0"/>
              <a:t> 3,4 Å до 5,4 Å рассчитывается на основе полученной рентгенограммы и свидетельствует о среднем стехиометрическом распределении калия в межслойных пространствах. Процесс включает следующую реакцию:</a:t>
            </a:r>
          </a:p>
          <a:p>
            <a:pPr algn="ctr">
              <a:spcAft>
                <a:spcPts val="600"/>
              </a:spcAft>
              <a:buNone/>
            </a:pPr>
            <a:r>
              <a:rPr lang="ru-RU" dirty="0" smtClean="0"/>
              <a:t>КС</a:t>
            </a:r>
            <a:r>
              <a:rPr lang="ru-RU" baseline="-25000" dirty="0" smtClean="0"/>
              <a:t>8</a:t>
            </a:r>
            <a:r>
              <a:rPr lang="ru-RU" dirty="0" smtClean="0"/>
              <a:t> + СН</a:t>
            </a:r>
            <a:r>
              <a:rPr lang="ru-RU" baseline="-25000" dirty="0" smtClean="0"/>
              <a:t>3</a:t>
            </a:r>
            <a:r>
              <a:rPr lang="ru-RU" dirty="0" smtClean="0"/>
              <a:t>СН</a:t>
            </a:r>
            <a:r>
              <a:rPr lang="ru-RU" baseline="-25000" dirty="0" smtClean="0"/>
              <a:t>2</a:t>
            </a:r>
            <a:r>
              <a:rPr lang="ru-RU" dirty="0" smtClean="0"/>
              <a:t>ОН —&gt; 8С + КОСН</a:t>
            </a:r>
            <a:r>
              <a:rPr lang="ru-RU" baseline="-25000" dirty="0" smtClean="0"/>
              <a:t>2</a:t>
            </a:r>
            <a:r>
              <a:rPr lang="ru-RU" dirty="0" smtClean="0"/>
              <a:t>СН</a:t>
            </a:r>
            <a:r>
              <a:rPr lang="ru-RU" baseline="-25000" dirty="0" smtClean="0"/>
              <a:t>3</a:t>
            </a:r>
            <a:r>
              <a:rPr lang="ru-RU" dirty="0" smtClean="0"/>
              <a:t> + ½ Н</a:t>
            </a:r>
            <a:r>
              <a:rPr lang="ru-RU" baseline="-25000" dirty="0" smtClean="0"/>
              <a:t>2</a:t>
            </a:r>
            <a:endParaRPr lang="ru-RU" dirty="0" smtClean="0"/>
          </a:p>
          <a:p>
            <a:r>
              <a:rPr lang="ru-RU" dirty="0" smtClean="0"/>
              <a:t>Выделяющийся в результате реакции газ способствует </a:t>
            </a:r>
            <a:r>
              <a:rPr lang="ru-RU" dirty="0" err="1" smtClean="0"/>
              <a:t>расшелушиванию</a:t>
            </a:r>
            <a:r>
              <a:rPr lang="ru-RU" dirty="0" smtClean="0"/>
              <a:t> графитовых слоев ГИС на </a:t>
            </a:r>
            <a:r>
              <a:rPr lang="ru-RU" dirty="0" err="1" smtClean="0"/>
              <a:t>нанослои</a:t>
            </a:r>
            <a:r>
              <a:rPr lang="ru-RU" dirty="0" smtClean="0"/>
              <a:t>, толщина которых составляет 40 ± 15 </a:t>
            </a:r>
            <a:r>
              <a:rPr lang="ru-RU" dirty="0" err="1" smtClean="0"/>
              <a:t>графеновых</a:t>
            </a:r>
            <a:r>
              <a:rPr lang="ru-RU" dirty="0" smtClean="0"/>
              <a:t> слоев. Следует отметить, что индивидуальные </a:t>
            </a:r>
            <a:r>
              <a:rPr lang="ru-RU" dirty="0" err="1" smtClean="0"/>
              <a:t>графеновые</a:t>
            </a:r>
            <a:r>
              <a:rPr lang="ru-RU" dirty="0" smtClean="0"/>
              <a:t> слои не образуются из-за неполного </a:t>
            </a:r>
            <a:r>
              <a:rPr lang="ru-RU" dirty="0" err="1" smtClean="0"/>
              <a:t>расшелушивания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" name="Picture 1" descr="C:\Users\PC\Desktop\Рисунок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11275" cy="1152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6692" y="1747856"/>
            <a:ext cx="3990617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+mn-lt"/>
              </a:rPr>
              <a:t>Упрощенная схема </a:t>
            </a:r>
            <a:r>
              <a:rPr lang="ru-RU" sz="2800" dirty="0" err="1" smtClean="0">
                <a:latin typeface="+mn-lt"/>
              </a:rPr>
              <a:t>интеркаляции</a:t>
            </a:r>
            <a:r>
              <a:rPr lang="ru-RU" sz="2800" dirty="0" smtClean="0">
                <a:latin typeface="+mn-lt"/>
              </a:rPr>
              <a:t> и </a:t>
            </a:r>
            <a:r>
              <a:rPr lang="ru-RU" sz="2800" dirty="0" err="1" smtClean="0">
                <a:latin typeface="+mn-lt"/>
              </a:rPr>
              <a:t>расшелушивания</a:t>
            </a:r>
            <a:r>
              <a:rPr lang="ru-RU" sz="2800" dirty="0" smtClean="0">
                <a:latin typeface="+mn-lt"/>
              </a:rPr>
              <a:t> графита</a:t>
            </a:r>
            <a:endParaRPr lang="ru-RU" sz="2800" dirty="0">
              <a:latin typeface="+mn-lt"/>
            </a:endParaRPr>
          </a:p>
        </p:txBody>
      </p:sp>
      <p:pic>
        <p:nvPicPr>
          <p:cNvPr id="5" name="Picture 1" descr="C:\Users\PC\Desktop\Рисунок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311275" cy="1152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+mn-lt"/>
              </a:rPr>
              <a:t>Оксид графита</a:t>
            </a:r>
            <a:endParaRPr lang="ru-RU" sz="28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18532"/>
            <a:ext cx="8229600" cy="432511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Оксид графита является хорошо известным слоистым материалом, получаемым окислением графита. Каждый слой ОГ сформирован плотной двухмерной решеткой, которая состоит из большого числа атомов </a:t>
            </a:r>
            <a:r>
              <a:rPr lang="en-US" sz="2000" i="1" dirty="0" smtClean="0"/>
              <a:t>sp</a:t>
            </a:r>
            <a:r>
              <a:rPr lang="ru-RU" sz="2000" baseline="30000" dirty="0" err="1" smtClean="0"/>
              <a:t>З</a:t>
            </a:r>
            <a:r>
              <a:rPr lang="ru-RU" sz="2000" dirty="0" err="1" smtClean="0"/>
              <a:t>-углерода</a:t>
            </a:r>
            <a:r>
              <a:rPr lang="ru-RU" sz="2000" dirty="0" smtClean="0"/>
              <a:t> и меньшего числа </a:t>
            </a:r>
            <a:r>
              <a:rPr lang="en-US" sz="2000" i="1" dirty="0" smtClean="0"/>
              <a:t>sp</a:t>
            </a:r>
            <a:r>
              <a:rPr lang="ru-RU" sz="2000" baseline="30000" dirty="0" smtClean="0"/>
              <a:t>2</a:t>
            </a:r>
            <a:r>
              <a:rPr lang="ru-RU" sz="2000" dirty="0" smtClean="0"/>
              <a:t>-углерода.</a:t>
            </a:r>
          </a:p>
          <a:p>
            <a:r>
              <a:rPr lang="ru-RU" sz="2000" dirty="0" smtClean="0"/>
              <a:t>«Окисленная форма» ОГ восстанавливается нагревом, веществами восстановителями и т.д., в результате чего образуется близкая к </a:t>
            </a:r>
            <a:r>
              <a:rPr lang="ru-RU" sz="2000" dirty="0" err="1" smtClean="0"/>
              <a:t>турбостратной</a:t>
            </a:r>
            <a:r>
              <a:rPr lang="ru-RU" sz="2000" dirty="0" smtClean="0"/>
              <a:t> «восстановленная форма» электропроводного оксида графита с низким или нулевым содержанием кислорода. Слои полученного таким образом ОГ используются в качестве проводящего наполнителя для получения полимерно-графитовых </a:t>
            </a:r>
            <a:r>
              <a:rPr lang="ru-RU" sz="2000" dirty="0" err="1" smtClean="0"/>
              <a:t>нанокомпозитов</a:t>
            </a:r>
            <a:r>
              <a:rPr lang="ru-RU" sz="2000" dirty="0" smtClean="0"/>
              <a:t>. </a:t>
            </a:r>
            <a:endParaRPr lang="ru-RU" sz="2000" dirty="0"/>
          </a:p>
        </p:txBody>
      </p:sp>
      <p:pic>
        <p:nvPicPr>
          <p:cNvPr id="4" name="Picture 1" descr="C:\Users\PC\Desktop\Рисунок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11275" cy="1152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625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+mn-lt"/>
              </a:rPr>
              <a:t>Оксида графита</a:t>
            </a:r>
            <a:endParaRPr lang="ru-RU" sz="28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325112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Процесс получения оксида графита включает окисление графита с помощью окислителя в присутствии азотной кислоты, в результате чего формируются стадии материала 1 и 2. После образования оксида графита слоистая структура графита сохраняется, а его ароматический характер частично устраняется.</a:t>
            </a:r>
          </a:p>
          <a:p>
            <a:r>
              <a:rPr lang="ru-RU" dirty="0" smtClean="0"/>
              <a:t>Структура содержит различные количества гидроксильных групп, групп простого эфира, двойных связей, карбоксильных и кетоновых групп. Оксид графита принято обозначать формулой С</a:t>
            </a:r>
            <a:r>
              <a:rPr lang="ru-RU" baseline="-25000" dirty="0" smtClean="0"/>
              <a:t>7</a:t>
            </a:r>
            <a:r>
              <a:rPr lang="ru-RU" dirty="0" smtClean="0"/>
              <a:t>О</a:t>
            </a:r>
            <a:r>
              <a:rPr lang="ru-RU" baseline="-25000" dirty="0" smtClean="0"/>
              <a:t>4</a:t>
            </a:r>
            <a:r>
              <a:rPr lang="ru-RU" dirty="0" smtClean="0"/>
              <a:t>Н</a:t>
            </a:r>
            <a:r>
              <a:rPr lang="ru-RU" baseline="-25000" dirty="0" smtClean="0"/>
              <a:t>2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Он является термически нестабильным. Оксид графита </a:t>
            </a:r>
            <a:r>
              <a:rPr lang="ru-RU" dirty="0" err="1" smtClean="0"/>
              <a:t>гидрофилен</a:t>
            </a:r>
            <a:r>
              <a:rPr lang="ru-RU" dirty="0" smtClean="0"/>
              <a:t> и хорошо адсорбирует воду и другие полярные жидкости. Как и слоистые силикаты, расширение слоев ОГ происходит при одномерном набухании. В данном случае, набухание оксида графита позволяет </a:t>
            </a:r>
            <a:r>
              <a:rPr lang="ru-RU" dirty="0" err="1" smtClean="0"/>
              <a:t>интеркалировать</a:t>
            </a:r>
            <a:r>
              <a:rPr lang="ru-RU" dirty="0" smtClean="0"/>
              <a:t> в его межслойные пространства различные вещества (соли алкил аммония и полимеры).</a:t>
            </a:r>
          </a:p>
          <a:p>
            <a:r>
              <a:rPr lang="ru-RU" dirty="0" smtClean="0"/>
              <a:t>При разрыве связей между графитовыми слоями (по направлению оси </a:t>
            </a:r>
            <a:r>
              <a:rPr lang="ru-RU" i="1" dirty="0" smtClean="0"/>
              <a:t>с</a:t>
            </a:r>
            <a:r>
              <a:rPr lang="ru-RU" dirty="0" smtClean="0"/>
              <a:t>) из-за сильного окисления образуется гидрофильный оксид графита со слоистой структурой. В зависимости от количества абсорбированной воды межслойное пространство в ОГ 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L</a:t>
            </a:r>
            <a:r>
              <a:rPr lang="en-US" b="1" i="1" dirty="0" smtClean="0"/>
              <a:t> </a:t>
            </a:r>
            <a:r>
              <a:rPr lang="ru-RU" dirty="0" smtClean="0"/>
              <a:t>(отражение 001 в </a:t>
            </a:r>
            <a:r>
              <a:rPr lang="ru-RU" dirty="0" err="1" smtClean="0"/>
              <a:t>рентгенолучевом</a:t>
            </a:r>
            <a:r>
              <a:rPr lang="ru-RU" dirty="0" smtClean="0"/>
              <a:t> дифракционном анализе) составляет от 6,1 Å</a:t>
            </a:r>
            <a:r>
              <a:rPr lang="ru-RU" b="1" dirty="0" smtClean="0"/>
              <a:t> </a:t>
            </a:r>
            <a:r>
              <a:rPr lang="ru-RU" dirty="0" smtClean="0"/>
              <a:t>до 11 Å</a:t>
            </a:r>
            <a:r>
              <a:rPr lang="ru-RU" b="1" dirty="0" smtClean="0"/>
              <a:t>. </a:t>
            </a:r>
            <a:r>
              <a:rPr lang="ru-RU" dirty="0" smtClean="0"/>
              <a:t>Оксид графита хорошо диспергируется в растворе </a:t>
            </a:r>
            <a:r>
              <a:rPr lang="ru-RU" dirty="0" err="1" smtClean="0"/>
              <a:t>гидроксида</a:t>
            </a:r>
            <a:r>
              <a:rPr lang="ru-RU" dirty="0" smtClean="0"/>
              <a:t> натрия (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L</a:t>
            </a:r>
            <a:r>
              <a:rPr lang="ru-RU" b="1" i="1" dirty="0" smtClean="0"/>
              <a:t> =</a:t>
            </a:r>
            <a:r>
              <a:rPr lang="ru-RU" dirty="0" smtClean="0"/>
              <a:t> 12,3 Å</a:t>
            </a:r>
            <a:r>
              <a:rPr lang="ru-RU" b="1" dirty="0" smtClean="0"/>
              <a:t> </a:t>
            </a:r>
            <a:r>
              <a:rPr lang="ru-RU" dirty="0" smtClean="0"/>
              <a:t>в растворе </a:t>
            </a:r>
            <a:r>
              <a:rPr lang="ru-RU" dirty="0" err="1" smtClean="0"/>
              <a:t>гидроксида</a:t>
            </a:r>
            <a:r>
              <a:rPr lang="ru-RU" dirty="0" smtClean="0"/>
              <a:t> натрия 0,05 </a:t>
            </a:r>
            <a:r>
              <a:rPr lang="en-US" dirty="0" smtClean="0"/>
              <a:t>N</a:t>
            </a:r>
            <a:r>
              <a:rPr lang="ru-RU" dirty="0" smtClean="0"/>
              <a:t>, 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L</a:t>
            </a:r>
            <a:r>
              <a:rPr lang="ru-RU" dirty="0" smtClean="0"/>
              <a:t> = ∞ в растворе </a:t>
            </a:r>
            <a:r>
              <a:rPr lang="ru-RU" dirty="0" err="1" smtClean="0"/>
              <a:t>гидроксида</a:t>
            </a:r>
            <a:r>
              <a:rPr lang="ru-RU" dirty="0" smtClean="0"/>
              <a:t> натрия 0,01 </a:t>
            </a:r>
            <a:r>
              <a:rPr lang="en-US" dirty="0" smtClean="0"/>
              <a:t>N</a:t>
            </a:r>
            <a:r>
              <a:rPr lang="ru-RU" dirty="0" smtClean="0"/>
              <a:t>). </a:t>
            </a:r>
            <a:r>
              <a:rPr lang="ru-RU" dirty="0" err="1" smtClean="0"/>
              <a:t>Интеркалированный</a:t>
            </a:r>
            <a:r>
              <a:rPr lang="ru-RU" dirty="0" smtClean="0"/>
              <a:t> оксид графита имеет разнообразные химические свойства и используется для получения различных видов </a:t>
            </a:r>
            <a:r>
              <a:rPr lang="ru-RU" dirty="0" err="1" smtClean="0"/>
              <a:t>нанокомпозитов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1" descr="C:\Users\PC\Desktop\Рисунок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11275" cy="1152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647688"/>
            <a:ext cx="7686700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+mn-lt"/>
              </a:rPr>
              <a:t>Структура </a:t>
            </a:r>
            <a:r>
              <a:rPr lang="ru-RU" sz="2800" dirty="0" err="1" smtClean="0">
                <a:latin typeface="+mn-lt"/>
              </a:rPr>
              <a:t>нанокомпозитов</a:t>
            </a:r>
            <a:r>
              <a:rPr lang="ru-RU" sz="2800" dirty="0" smtClean="0">
                <a:latin typeface="+mn-lt"/>
              </a:rPr>
              <a:t> на основе полимера и графита</a:t>
            </a:r>
            <a:endParaRPr lang="ru-RU" sz="28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325112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В зависимости от природы используемых компонентов (натуральных графитовых хлопьев, </a:t>
            </a:r>
            <a:r>
              <a:rPr lang="ru-RU" dirty="0" err="1" smtClean="0"/>
              <a:t>интеркалированного</a:t>
            </a:r>
            <a:r>
              <a:rPr lang="ru-RU" dirty="0" smtClean="0"/>
              <a:t> графита, расширенного графита, оксида графита, графитовых </a:t>
            </a:r>
            <a:r>
              <a:rPr lang="ru-RU" dirty="0" err="1" smtClean="0"/>
              <a:t>нанослоев</a:t>
            </a:r>
            <a:r>
              <a:rPr lang="ru-RU" dirty="0" smtClean="0"/>
              <a:t> и полимерной матрицы) и метода получения можно выделить три основных типа композиционных материалов на основе полимерно-графитовой системы, полученной синтезом графита и мономера.</a:t>
            </a:r>
          </a:p>
          <a:p>
            <a:r>
              <a:rPr lang="ru-RU" dirty="0" smtClean="0"/>
              <a:t>Если полимер не может </a:t>
            </a:r>
            <a:r>
              <a:rPr lang="ru-RU" dirty="0" err="1" smtClean="0"/>
              <a:t>интеркалироваться</a:t>
            </a:r>
            <a:r>
              <a:rPr lang="ru-RU" dirty="0" smtClean="0"/>
              <a:t> между слоями графита, получается </a:t>
            </a:r>
            <a:r>
              <a:rPr lang="ru-RU" dirty="0" err="1" smtClean="0"/>
              <a:t>фазоразделенный</a:t>
            </a:r>
            <a:r>
              <a:rPr lang="ru-RU" dirty="0" smtClean="0"/>
              <a:t> композит (классический композит), характеристики которого близки к традиционным </a:t>
            </a:r>
            <a:r>
              <a:rPr lang="ru-RU" dirty="0" err="1" smtClean="0"/>
              <a:t>микрокомпозитам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Интеркалированная</a:t>
            </a:r>
            <a:r>
              <a:rPr lang="ru-RU" dirty="0" smtClean="0"/>
              <a:t> </a:t>
            </a:r>
            <a:r>
              <a:rPr lang="ru-RU" dirty="0" err="1" smtClean="0"/>
              <a:t>наноструктура</a:t>
            </a:r>
            <a:r>
              <a:rPr lang="ru-RU" dirty="0" smtClean="0"/>
              <a:t> получается при </a:t>
            </a:r>
            <a:r>
              <a:rPr lang="ru-RU" dirty="0" err="1" smtClean="0"/>
              <a:t>интеркаляции</a:t>
            </a:r>
            <a:r>
              <a:rPr lang="ru-RU" dirty="0" smtClean="0"/>
              <a:t> одного или более слоя протяженных полимерных цепочек в межслойное пространство графита, что приводит к формированию многослойной морфологии, состоящей из перемежающихся слоев графита и полимера.</a:t>
            </a:r>
          </a:p>
          <a:p>
            <a:r>
              <a:rPr lang="ru-RU" dirty="0" smtClean="0"/>
              <a:t>При полном и равномерном диспергировании графитовых слоев в непрерывной полимерной матрице образуется </a:t>
            </a:r>
            <a:r>
              <a:rPr lang="ru-RU" dirty="0" err="1" smtClean="0"/>
              <a:t>расшелушенная</a:t>
            </a:r>
            <a:r>
              <a:rPr lang="ru-RU" dirty="0" smtClean="0"/>
              <a:t>, или расслоенная, </a:t>
            </a:r>
            <a:r>
              <a:rPr lang="ru-RU" dirty="0" err="1" smtClean="0"/>
              <a:t>наноструктура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4" name="Picture 1" descr="C:\Users\PC\Desktop\Рисунок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11275" cy="1152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32511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Натуральные хлопья графита являются слоистым материалом, причем имеющим хорошую электрическую проводимость — порядка 10</a:t>
            </a:r>
            <a:r>
              <a:rPr lang="ru-RU" sz="2000" baseline="30000" dirty="0" smtClean="0"/>
              <a:t>4</a:t>
            </a:r>
            <a:r>
              <a:rPr lang="ru-RU" sz="2000" dirty="0" smtClean="0"/>
              <a:t> Ом/м при комнатной температуре. Благодаря слабым ван-дер-ваальсовым взаимодействиям между графитовыми слоями можно получать специальные графитовые </a:t>
            </a:r>
            <a:r>
              <a:rPr lang="ru-RU" sz="2000" dirty="0" err="1" smtClean="0"/>
              <a:t>интеркалированные</a:t>
            </a:r>
            <a:r>
              <a:rPr lang="ru-RU" sz="2000" dirty="0" smtClean="0"/>
              <a:t> смеси (ГИС) посредством </a:t>
            </a:r>
            <a:r>
              <a:rPr lang="ru-RU" sz="2000" dirty="0" err="1" smtClean="0"/>
              <a:t>интеркаляции</a:t>
            </a:r>
            <a:r>
              <a:rPr lang="ru-RU" sz="2000" dirty="0" smtClean="0"/>
              <a:t> различных малых соединений в межслойные пространства графита. Расширенный графит (РГ) можно получать, подвергая ГИС термическому шоку. Слоистая структура изначального графита в РГ сохраняется, тогда как объем материала по сравнению с </a:t>
            </a:r>
            <a:r>
              <a:rPr lang="ru-RU" sz="2000" dirty="0" err="1" smtClean="0"/>
              <a:t>интеркалированной</a:t>
            </a:r>
            <a:r>
              <a:rPr lang="ru-RU" sz="2000" dirty="0" smtClean="0"/>
              <a:t> графитовой смесью увеличивается в 200-300 раз.</a:t>
            </a:r>
            <a:endParaRPr lang="ru-RU" sz="2000" dirty="0"/>
          </a:p>
        </p:txBody>
      </p:sp>
      <p:pic>
        <p:nvPicPr>
          <p:cNvPr id="4" name="Picture 1" descr="C:\Users\PC\Desktop\Рисунок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11275" cy="1152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642918"/>
            <a:ext cx="7901014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+mn-lt"/>
              </a:rPr>
              <a:t>Возможные структуры полимерно-графитовых композитов</a:t>
            </a:r>
            <a:endParaRPr lang="ru-RU" sz="2800" dirty="0">
              <a:latin typeface="+mn-lt"/>
            </a:endParaRP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07550" y="2143116"/>
            <a:ext cx="4328901" cy="3421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" descr="C:\Users\PC\Desktop\Рисунок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311275" cy="1152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75590"/>
            <a:ext cx="8229600" cy="4325112"/>
          </a:xfrm>
        </p:spPr>
        <p:txBody>
          <a:bodyPr>
            <a:normAutofit fontScale="25000" lnSpcReduction="20000"/>
          </a:bodyPr>
          <a:lstStyle/>
          <a:p>
            <a:r>
              <a:rPr lang="ru-RU" sz="6400" dirty="0" smtClean="0"/>
              <a:t>Для изучения характеристик указанных </a:t>
            </a:r>
            <a:r>
              <a:rPr lang="ru-RU" sz="6400" dirty="0" err="1" smtClean="0"/>
              <a:t>наноструктур</a:t>
            </a:r>
            <a:r>
              <a:rPr lang="ru-RU" sz="6400" dirty="0" smtClean="0"/>
              <a:t> используются два взаимодополняющих метода.</a:t>
            </a:r>
          </a:p>
          <a:p>
            <a:r>
              <a:rPr lang="ru-RU" sz="6400" dirty="0" err="1" smtClean="0"/>
              <a:t>Рентгенолучевой</a:t>
            </a:r>
            <a:r>
              <a:rPr lang="ru-RU" sz="6400" dirty="0" smtClean="0"/>
              <a:t> дифракционный анализ (РЛДА) применяется для идентификации </a:t>
            </a:r>
            <a:r>
              <a:rPr lang="ru-RU" sz="6400" dirty="0" err="1" smtClean="0"/>
              <a:t>интеркалированных</a:t>
            </a:r>
            <a:r>
              <a:rPr lang="ru-RU" sz="6400" dirty="0" smtClean="0"/>
              <a:t> </a:t>
            </a:r>
            <a:r>
              <a:rPr lang="ru-RU" sz="6400" dirty="0" err="1" smtClean="0"/>
              <a:t>наноструктур</a:t>
            </a:r>
            <a:r>
              <a:rPr lang="ru-RU" sz="6400" dirty="0" smtClean="0"/>
              <a:t>. В </a:t>
            </a:r>
            <a:r>
              <a:rPr lang="ru-RU" sz="6400" dirty="0" err="1" smtClean="0"/>
              <a:t>нанокомпозитах</a:t>
            </a:r>
            <a:r>
              <a:rPr lang="ru-RU" sz="6400" dirty="0" smtClean="0"/>
              <a:t> с такой структурой сохраняется периодическая повторяющаяся многослойная структура графита, что позволяет определять показатель межслойного расстояния.</a:t>
            </a:r>
          </a:p>
          <a:p>
            <a:r>
              <a:rPr lang="ru-RU" sz="6400" dirty="0" err="1" smtClean="0"/>
              <a:t>Интеркаляция</a:t>
            </a:r>
            <a:r>
              <a:rPr lang="ru-RU" sz="6400" dirty="0" smtClean="0"/>
              <a:t> полимерных цепочек в межслойные пространства слоистого материала, как правило, увеличивает межслойное расстояние по сравнению с изначальным межслойным пространством слоистого наполнителя, что приводит к смещению дифракционного пика в сторону меньшего угла. Показатели дифракционного угла и межслойного расстояния связаны уравнением Брэгга</a:t>
            </a:r>
          </a:p>
          <a:p>
            <a:pPr algn="ctr">
              <a:buNone/>
            </a:pPr>
            <a:r>
              <a:rPr lang="ru-RU" sz="6400" dirty="0" smtClean="0"/>
              <a:t> </a:t>
            </a:r>
            <a:r>
              <a:rPr lang="ru-RU" sz="6400" dirty="0" err="1" smtClean="0"/>
              <a:t>λ </a:t>
            </a:r>
            <a:r>
              <a:rPr lang="ru-RU" sz="6400" dirty="0" smtClean="0"/>
              <a:t>= </a:t>
            </a:r>
            <a:r>
              <a:rPr lang="ru-RU" sz="6400" i="1" dirty="0" smtClean="0"/>
              <a:t>2</a:t>
            </a:r>
            <a:r>
              <a:rPr lang="en-US" sz="6400" i="1" dirty="0" smtClean="0"/>
              <a:t>d</a:t>
            </a:r>
            <a:r>
              <a:rPr lang="en-US" sz="6400" dirty="0" smtClean="0"/>
              <a:t> sin </a:t>
            </a:r>
            <a:r>
              <a:rPr lang="ru-RU" sz="6400" i="1" dirty="0" err="1" smtClean="0"/>
              <a:t>θ</a:t>
            </a:r>
            <a:endParaRPr lang="ru-RU" sz="6400" b="1" i="1" dirty="0" smtClean="0"/>
          </a:p>
          <a:p>
            <a:pPr marL="365125" indent="-6350">
              <a:buNone/>
            </a:pPr>
            <a:r>
              <a:rPr lang="ru-RU" sz="6400" dirty="0" smtClean="0"/>
              <a:t>где </a:t>
            </a:r>
            <a:r>
              <a:rPr lang="ru-RU" sz="6400" dirty="0" err="1" smtClean="0"/>
              <a:t>λ </a:t>
            </a:r>
            <a:r>
              <a:rPr lang="ru-RU" sz="6400" dirty="0" smtClean="0"/>
              <a:t>соответствует длине волны рентгеновского излучения, используемого в дифракционном эксперименте, </a:t>
            </a:r>
            <a:r>
              <a:rPr lang="en-US" sz="6400" i="1" dirty="0" smtClean="0"/>
              <a:t>d</a:t>
            </a:r>
            <a:r>
              <a:rPr lang="ru-RU" sz="6400" dirty="0" smtClean="0"/>
              <a:t> является расстоянием между плоскостями дифракционной решетки, а </a:t>
            </a:r>
            <a:r>
              <a:rPr lang="ru-RU" sz="6400" i="1" dirty="0" err="1" smtClean="0"/>
              <a:t>θ</a:t>
            </a:r>
            <a:r>
              <a:rPr lang="ru-RU" sz="6400" dirty="0" err="1" smtClean="0"/>
              <a:t> </a:t>
            </a:r>
            <a:r>
              <a:rPr lang="ru-RU" sz="6400" dirty="0" smtClean="0"/>
              <a:t>— угол дифракции.</a:t>
            </a:r>
          </a:p>
          <a:p>
            <a:r>
              <a:rPr lang="ru-RU" sz="6400" dirty="0" smtClean="0"/>
              <a:t>При </a:t>
            </a:r>
            <a:r>
              <a:rPr lang="ru-RU" sz="6400" dirty="0" err="1" smtClean="0"/>
              <a:t>расшелушенной</a:t>
            </a:r>
            <a:r>
              <a:rPr lang="ru-RU" sz="6400" dirty="0" smtClean="0"/>
              <a:t> </a:t>
            </a:r>
            <a:r>
              <a:rPr lang="ru-RU" sz="6400" dirty="0" err="1" smtClean="0"/>
              <a:t>наноструктуре</a:t>
            </a:r>
            <a:r>
              <a:rPr lang="ru-RU" sz="6400" dirty="0" smtClean="0"/>
              <a:t> на </a:t>
            </a:r>
            <a:r>
              <a:rPr lang="ru-RU" sz="6400" dirty="0" err="1" smtClean="0"/>
              <a:t>дифрактограммах</a:t>
            </a:r>
            <a:r>
              <a:rPr lang="ru-RU" sz="6400" dirty="0" smtClean="0"/>
              <a:t> РЛДА наблюдается отсутствие дифракционного пика. Это свидетельствует о том, что расстояние между частицами наполнителя составляет более 8 нм (в случае с упорядоченной </a:t>
            </a:r>
            <a:r>
              <a:rPr lang="ru-RU" sz="6400" dirty="0" err="1" smtClean="0"/>
              <a:t>расшелушенной</a:t>
            </a:r>
            <a:r>
              <a:rPr lang="ru-RU" sz="6400" dirty="0" smtClean="0"/>
              <a:t> структурой), либо </a:t>
            </a:r>
            <a:r>
              <a:rPr lang="ru-RU" sz="6400" dirty="0" err="1" smtClean="0"/>
              <a:t>расшелушенные</a:t>
            </a:r>
            <a:r>
              <a:rPr lang="ru-RU" sz="6400" dirty="0" smtClean="0"/>
              <a:t> слои распределены в полимерной матрице беспорядочно. В последнем случае, для изучения морфологии </a:t>
            </a:r>
            <a:r>
              <a:rPr lang="ru-RU" sz="6400" dirty="0" err="1" smtClean="0"/>
              <a:t>нанокомпозита</a:t>
            </a:r>
            <a:r>
              <a:rPr lang="ru-RU" sz="6400" dirty="0" smtClean="0"/>
              <a:t> используется метод трансмиссионного электронного микрографического исследования (ТЭМИ).</a:t>
            </a:r>
          </a:p>
          <a:p>
            <a:endParaRPr lang="ru-RU" dirty="0"/>
          </a:p>
        </p:txBody>
      </p:sp>
      <p:pic>
        <p:nvPicPr>
          <p:cNvPr id="4" name="Picture 1" descr="C:\Users\PC\Desktop\Рисунок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11275" cy="1152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571480"/>
            <a:ext cx="7543824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+mn-lt"/>
              </a:rPr>
              <a:t>Нанокомпозиты на основе полимера и графита</a:t>
            </a:r>
            <a:endParaRPr lang="ru-RU" sz="28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75656"/>
            <a:ext cx="8229600" cy="4325112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Имеют повышенные электрические и механические характеристики при очень низкой концентрации графита. Легко синтезируются методами </a:t>
            </a:r>
            <a:r>
              <a:rPr lang="ru-RU" dirty="0" err="1" smtClean="0"/>
              <a:t>интеркаляции</a:t>
            </a:r>
            <a:r>
              <a:rPr lang="ru-RU" dirty="0" smtClean="0"/>
              <a:t> в расплаве, полимеризации, адсорбционного </a:t>
            </a:r>
            <a:r>
              <a:rPr lang="ru-RU" dirty="0" err="1" smtClean="0"/>
              <a:t>расшелушивания</a:t>
            </a:r>
            <a:r>
              <a:rPr lang="ru-RU" dirty="0" smtClean="0"/>
              <a:t> и смешивания в растворе.</a:t>
            </a:r>
          </a:p>
          <a:p>
            <a:r>
              <a:rPr lang="ru-RU" dirty="0" smtClean="0"/>
              <a:t>Полимерно-графитовые </a:t>
            </a:r>
            <a:r>
              <a:rPr lang="ru-RU" dirty="0" err="1" smtClean="0"/>
              <a:t>нанокомпозитные</a:t>
            </a:r>
            <a:r>
              <a:rPr lang="ru-RU" dirty="0" smtClean="0"/>
              <a:t> проводящие материалы уже производятся в промышленных масштабах и применяются в аккумуляторных батареях, антистатических деталях, электромагнитных экранах, </a:t>
            </a:r>
            <a:r>
              <a:rPr lang="ru-RU" dirty="0" err="1" smtClean="0"/>
              <a:t>электрореологических</a:t>
            </a:r>
            <a:r>
              <a:rPr lang="ru-RU" dirty="0" smtClean="0"/>
              <a:t> жидкостях и других областях.</a:t>
            </a:r>
          </a:p>
          <a:p>
            <a:r>
              <a:rPr lang="ru-RU" dirty="0" smtClean="0"/>
              <a:t>Для достижения принципиально новых улучшенных свойств в </a:t>
            </a:r>
            <a:r>
              <a:rPr lang="ru-RU" dirty="0" err="1" smtClean="0"/>
              <a:t>нанокомпозитах</a:t>
            </a:r>
            <a:r>
              <a:rPr lang="ru-RU" dirty="0" smtClean="0"/>
              <a:t> требуются чрезвычайно малые количества наполнителя, что дает им значительное преимущество перед традиционными композиционными материалами. Тем не менее, необходимо более глубокое понимание ряда ключевых факторов, таких как механизмы </a:t>
            </a:r>
            <a:r>
              <a:rPr lang="ru-RU" dirty="0" err="1" smtClean="0"/>
              <a:t>интеркаляции</a:t>
            </a:r>
            <a:r>
              <a:rPr lang="ru-RU" dirty="0" smtClean="0"/>
              <a:t> и </a:t>
            </a:r>
            <a:r>
              <a:rPr lang="ru-RU" dirty="0" err="1" smtClean="0"/>
              <a:t>расшелушивания</a:t>
            </a:r>
            <a:r>
              <a:rPr lang="ru-RU" dirty="0" smtClean="0"/>
              <a:t> графита для производства полимерно-графитовых </a:t>
            </a:r>
            <a:r>
              <a:rPr lang="ru-RU" dirty="0" err="1" smtClean="0"/>
              <a:t>нанокомпозитов</a:t>
            </a:r>
            <a:r>
              <a:rPr lang="ru-RU" dirty="0" smtClean="0"/>
              <a:t>, а также дальнейшее изучение взаимосвязей между микроструктурой и характеристиками.</a:t>
            </a:r>
            <a:endParaRPr lang="ru-RU" dirty="0"/>
          </a:p>
        </p:txBody>
      </p:sp>
      <p:pic>
        <p:nvPicPr>
          <p:cNvPr id="4" name="Picture 1" descr="C:\Users\PC\Desktop\Рисунок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11275" cy="1152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04152"/>
            <a:ext cx="8229600" cy="4325112"/>
          </a:xfrm>
        </p:spPr>
        <p:txBody>
          <a:bodyPr>
            <a:noAutofit/>
          </a:bodyPr>
          <a:lstStyle/>
          <a:p>
            <a:r>
              <a:rPr lang="ru-RU" sz="1800" dirty="0" smtClean="0"/>
              <a:t>Известно, что в межплоскостное пространство (между графитовыми сетками) можно </a:t>
            </a:r>
            <a:r>
              <a:rPr lang="ru-RU" sz="1800" dirty="0" err="1" smtClean="0"/>
              <a:t>интеркалировать</a:t>
            </a:r>
            <a:r>
              <a:rPr lang="ru-RU" sz="1800" dirty="0" smtClean="0"/>
              <a:t> различные жидкости и некоторые вещества, растворенные в них. Были подобраны детергенты и их оптимальные количества. Использование этих детергентов позволило </a:t>
            </a:r>
            <a:r>
              <a:rPr lang="ru-RU" sz="1800" dirty="0" err="1" smtClean="0"/>
              <a:t>диспергировать</a:t>
            </a:r>
            <a:r>
              <a:rPr lang="ru-RU" sz="1800" dirty="0" smtClean="0"/>
              <a:t> графит, практически не разрушая графитовых сеток.</a:t>
            </a:r>
          </a:p>
          <a:p>
            <a:r>
              <a:rPr lang="ru-RU" sz="1800" dirty="0" smtClean="0"/>
              <a:t>Такое измельчение графита не приводит к появлению низкомолекулярных соединений со свойствами смол и </a:t>
            </a:r>
            <a:r>
              <a:rPr lang="ru-RU" sz="1800" dirty="0" err="1" smtClean="0"/>
              <a:t>асфальтенов</a:t>
            </a:r>
            <a:r>
              <a:rPr lang="ru-RU" sz="1800" dirty="0" smtClean="0"/>
              <a:t> </a:t>
            </a:r>
            <a:r>
              <a:rPr lang="ru-RU" sz="1800" dirty="0" err="1" smtClean="0"/>
              <a:t>и</a:t>
            </a:r>
            <a:r>
              <a:rPr lang="ru-RU" sz="1800" dirty="0" smtClean="0"/>
              <a:t> поэтому только увеличивает удельную поверхность до 60-80 м</a:t>
            </a:r>
            <a:r>
              <a:rPr lang="ru-RU" sz="1800" baseline="30000" dirty="0" smtClean="0"/>
              <a:t>2</a:t>
            </a:r>
            <a:r>
              <a:rPr lang="ru-RU" sz="1800" dirty="0" smtClean="0"/>
              <a:t>/г (средний размер частиц ~50 нм). </a:t>
            </a:r>
            <a:r>
              <a:rPr lang="sah-RU" sz="1800" dirty="0" smtClean="0"/>
              <a:t>Данные</a:t>
            </a:r>
            <a:r>
              <a:rPr lang="ru-RU" sz="1800" dirty="0" smtClean="0"/>
              <a:t> показывают, что введение УДП графита в протекторные резины в количестве 5 </a:t>
            </a:r>
            <a:r>
              <a:rPr lang="ru-RU" sz="1800" dirty="0" err="1" smtClean="0"/>
              <a:t>мас.ч</a:t>
            </a:r>
            <a:r>
              <a:rPr lang="ru-RU" sz="1800" dirty="0" smtClean="0"/>
              <a:t>. способствует снижению теплообразования и обеспечивает существенное повышение усталостной выносливости в различных режимах деформации.</a:t>
            </a:r>
          </a:p>
          <a:p>
            <a:r>
              <a:rPr lang="ru-RU" sz="1800" dirty="0" smtClean="0"/>
              <a:t>Этот факт следует рассматривать как имеющий большое практическое значение, поскольку </a:t>
            </a:r>
            <a:r>
              <a:rPr lang="ru-RU" sz="1800" dirty="0" err="1" smtClean="0"/>
              <a:t>упругогистерезисные</a:t>
            </a:r>
            <a:r>
              <a:rPr lang="ru-RU" sz="1800" dirty="0" smtClean="0"/>
              <a:t> и усталостные свойства резин во многом определяют </a:t>
            </a:r>
            <a:r>
              <a:rPr lang="ru-RU" sz="1800" dirty="0" err="1" smtClean="0"/>
              <a:t>эксплутационные</a:t>
            </a:r>
            <a:r>
              <a:rPr lang="ru-RU" sz="1800" dirty="0" smtClean="0"/>
              <a:t> характеристики пневматических шин. Кроме того, следует учитывать, что себестоимость графитовых наполнителей на 25-30% ниже таковой для технического углерода.</a:t>
            </a:r>
            <a:endParaRPr lang="ru-RU" sz="1800" dirty="0"/>
          </a:p>
        </p:txBody>
      </p:sp>
      <p:pic>
        <p:nvPicPr>
          <p:cNvPr id="4" name="Picture 1" descr="C:\Users\PC\Desktop\Рисунок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11275" cy="1152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33440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+mn-lt"/>
              </a:rPr>
              <a:t>Исследование влияния различных наполнителей (графита, MoS</a:t>
            </a:r>
            <a:r>
              <a:rPr lang="ru-RU" sz="2800" baseline="-25000" dirty="0" smtClean="0">
                <a:latin typeface="+mn-lt"/>
              </a:rPr>
              <a:t>2</a:t>
            </a:r>
            <a:r>
              <a:rPr lang="ru-RU" sz="2800" dirty="0" smtClean="0">
                <a:latin typeface="+mn-lt"/>
              </a:rPr>
              <a:t>) на механические и триботехнические свойства </a:t>
            </a:r>
            <a:r>
              <a:rPr lang="ru-RU" sz="2800" dirty="0" err="1" smtClean="0">
                <a:latin typeface="+mn-lt"/>
              </a:rPr>
              <a:t>сверхвысокомоле-кулярного</a:t>
            </a:r>
            <a:r>
              <a:rPr lang="ru-RU" sz="2800" dirty="0" smtClean="0">
                <a:latin typeface="+mn-lt"/>
              </a:rPr>
              <a:t> полиэтилена (СВМПЭ)</a:t>
            </a:r>
            <a:endParaRPr lang="ru-RU" sz="28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61474"/>
            <a:ext cx="8229600" cy="432511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Установлено, что модифицирование СВМПЭ различными наполнителями приводит к существенному повышению его триботехнических характеристик. Введение в СВМПЭ графита и MoS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 несущественно изменяет механические свойства СВМПЭ, но позволяет повысить его износостойкость. При добавлении 5 </a:t>
            </a:r>
            <a:r>
              <a:rPr lang="ru-RU" sz="2000" dirty="0" err="1" smtClean="0"/>
              <a:t>мас.%</a:t>
            </a:r>
            <a:r>
              <a:rPr lang="ru-RU" sz="2000" dirty="0" smtClean="0"/>
              <a:t> графита наблюдается максимальное повышение износостойкости материалов (в 2 раза). Добавление микрочастиц </a:t>
            </a:r>
            <a:r>
              <a:rPr lang="ru-RU" sz="2000" dirty="0" err="1" smtClean="0"/>
              <a:t>AlO</a:t>
            </a:r>
            <a:r>
              <a:rPr lang="ru-RU" sz="2000" dirty="0" smtClean="0"/>
              <a:t>(OH) в пределе 10-20% </a:t>
            </a:r>
            <a:r>
              <a:rPr lang="ru-RU" sz="2000" dirty="0" err="1" smtClean="0"/>
              <a:t>мас.%</a:t>
            </a:r>
            <a:r>
              <a:rPr lang="ru-RU" sz="2000" dirty="0" smtClean="0"/>
              <a:t> дает менее эффективно повышения свойства композитов в равнении с случаем добавления только графита.</a:t>
            </a:r>
            <a:endParaRPr lang="ru-RU" sz="2000" dirty="0"/>
          </a:p>
        </p:txBody>
      </p:sp>
      <p:pic>
        <p:nvPicPr>
          <p:cNvPr id="4" name="Picture 1" descr="C:\Users\PC\Desktop\Рисунок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11275" cy="1152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4325112"/>
          </a:xfrm>
        </p:spPr>
        <p:txBody>
          <a:bodyPr>
            <a:noAutofit/>
          </a:bodyPr>
          <a:lstStyle/>
          <a:p>
            <a:r>
              <a:rPr lang="ru-RU" sz="1800" dirty="0" smtClean="0"/>
              <a:t>Состав углеродного </a:t>
            </a:r>
            <a:r>
              <a:rPr lang="ru-RU" sz="1800" dirty="0" err="1" smtClean="0"/>
              <a:t>наноматериала</a:t>
            </a:r>
            <a:r>
              <a:rPr lang="ru-RU" sz="1800" dirty="0" smtClean="0"/>
              <a:t> морфологически сложен и представляет собой смесь различных структурированных форм углерода: нанотрубки, нановолокна, аморфный углерод, </a:t>
            </a:r>
            <a:r>
              <a:rPr lang="ru-RU" sz="1800" dirty="0" err="1" smtClean="0"/>
              <a:t>гарфитоподобные</a:t>
            </a:r>
            <a:r>
              <a:rPr lang="ru-RU" sz="1800" dirty="0" smtClean="0"/>
              <a:t> частицы и т. д. При этом процентное соотношение каждого из компонентов зависит от способа получения и параметров процесса. Все это затрудняет разработку воспроизводимых технологий применения углеродного </a:t>
            </a:r>
            <a:r>
              <a:rPr lang="ru-RU" sz="1800" dirty="0" err="1" smtClean="0"/>
              <a:t>наноматериала</a:t>
            </a:r>
            <a:r>
              <a:rPr lang="ru-RU" sz="1800" dirty="0" smtClean="0"/>
              <a:t> в полимерных материалах.</a:t>
            </a:r>
          </a:p>
          <a:p>
            <a:r>
              <a:rPr lang="ru-RU" sz="1800" dirty="0" smtClean="0"/>
              <a:t>Для устранения этого недостатка материал подвергался модификации, которая заключалась в получении смеси УНМ с водой и обработке в ультразвуковой ванне. В результате образовывалась устойчивая суспензия, а на поверхности появлялась пленка. Пленка удалялась из системы и обработка повторялась многократно. Таким образом было проведено некое разделение смеси различных структурированных форм углерода: пленка содержит относительно крупные частицы графита и аморфного углерода, относительно крупные сплетения трубок и волокон, а остаток – отдельные углеродные нанотрубки.</a:t>
            </a:r>
            <a:endParaRPr lang="ru-RU" sz="1800" dirty="0"/>
          </a:p>
        </p:txBody>
      </p:sp>
      <p:pic>
        <p:nvPicPr>
          <p:cNvPr id="4" name="Picture 1" descr="C:\Users\PC\Desktop\Рисунок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11275" cy="1152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75590"/>
            <a:ext cx="8229600" cy="432511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В качестве </a:t>
            </a:r>
            <a:r>
              <a:rPr lang="ru-RU" sz="2000" dirty="0" err="1" smtClean="0"/>
              <a:t>эластомерной</a:t>
            </a:r>
            <a:r>
              <a:rPr lang="ru-RU" sz="2000" dirty="0" smtClean="0"/>
              <a:t> композиции были использованы резиновые смеси на основе СКИ-3 с различными дозировками </a:t>
            </a:r>
            <a:r>
              <a:rPr lang="ru-RU" sz="2000" dirty="0" err="1" smtClean="0"/>
              <a:t>наноматериалов</a:t>
            </a:r>
            <a:r>
              <a:rPr lang="ru-RU" sz="2000" dirty="0" smtClean="0"/>
              <a:t>: 0,05; 0,1; 0,2 и 0,3 </a:t>
            </a:r>
            <a:r>
              <a:rPr lang="ru-RU" sz="2000" dirty="0" err="1" smtClean="0"/>
              <a:t>мас</a:t>
            </a:r>
            <a:r>
              <a:rPr lang="ru-RU" sz="2000" dirty="0" smtClean="0"/>
              <a:t>. ч. на 100 </a:t>
            </a:r>
            <a:r>
              <a:rPr lang="ru-RU" sz="2000" dirty="0" err="1" smtClean="0"/>
              <a:t>мас</a:t>
            </a:r>
            <a:r>
              <a:rPr lang="ru-RU" sz="2000" dirty="0" smtClean="0"/>
              <a:t>. ч. каучука.</a:t>
            </a:r>
          </a:p>
          <a:p>
            <a:r>
              <a:rPr lang="ru-RU" sz="2000" dirty="0" smtClean="0"/>
              <a:t>Для исследования применялись образцы углеродного </a:t>
            </a:r>
            <a:r>
              <a:rPr lang="ru-RU" sz="2000" dirty="0" err="1" smtClean="0"/>
              <a:t>наноматериала</a:t>
            </a:r>
            <a:r>
              <a:rPr lang="ru-RU" sz="2000" dirty="0" smtClean="0"/>
              <a:t> остатка и пленки. Образцом сравнения являлась резиновая смесь и </a:t>
            </a:r>
            <a:r>
              <a:rPr lang="ru-RU" sz="2000" dirty="0" err="1" smtClean="0"/>
              <a:t>вулканизаты</a:t>
            </a:r>
            <a:r>
              <a:rPr lang="ru-RU" sz="2000" dirty="0" smtClean="0"/>
              <a:t> на основе СКИ-3 без </a:t>
            </a:r>
            <a:r>
              <a:rPr lang="ru-RU" sz="2000" dirty="0" err="1" smtClean="0"/>
              <a:t>наноматериалов</a:t>
            </a:r>
            <a:r>
              <a:rPr lang="ru-RU" sz="2000" dirty="0" smtClean="0"/>
              <a:t>. </a:t>
            </a: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33208" y="4202484"/>
          <a:ext cx="6077585" cy="2208276"/>
        </p:xfrm>
        <a:graphic>
          <a:graphicData uri="http://schemas.openxmlformats.org/drawingml/2006/table">
            <a:tbl>
              <a:tblPr/>
              <a:tblGrid>
                <a:gridCol w="3038475"/>
                <a:gridCol w="303911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Наименование ингредиентов</a:t>
                      </a:r>
                      <a:endParaRPr lang="ru-RU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  <a:cs typeface="Times New Roman"/>
                        </a:rPr>
                        <a:t>Дозировка, мас. ч. на 100 мас. ч. каучука</a:t>
                      </a:r>
                      <a:endParaRPr lang="ru-RU" sz="11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СКИ-3</a:t>
                      </a:r>
                      <a:endParaRPr lang="ru-RU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  <a:cs typeface="Times New Roman"/>
                        </a:rPr>
                        <a:t>100,0</a:t>
                      </a:r>
                      <a:endParaRPr lang="ru-RU" sz="11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Кислота стеариновая</a:t>
                      </a:r>
                      <a:endParaRPr lang="ru-RU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  <a:cs typeface="Times New Roman"/>
                        </a:rPr>
                        <a:t>Альтакс</a:t>
                      </a:r>
                      <a:endParaRPr lang="ru-RU" sz="11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0,6</a:t>
                      </a:r>
                      <a:endParaRPr lang="ru-RU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  <a:cs typeface="Times New Roman"/>
                        </a:rPr>
                        <a:t>ДФГ</a:t>
                      </a:r>
                      <a:endParaRPr lang="ru-RU" sz="11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3,0</a:t>
                      </a:r>
                      <a:endParaRPr lang="ru-RU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  <a:cs typeface="Times New Roman"/>
                        </a:rPr>
                        <a:t>Цинковые белила</a:t>
                      </a:r>
                      <a:endParaRPr lang="ru-RU" sz="11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5,0</a:t>
                      </a:r>
                      <a:endParaRPr lang="ru-RU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  <a:cs typeface="Times New Roman"/>
                        </a:rPr>
                        <a:t>Сера техническая</a:t>
                      </a:r>
                      <a:endParaRPr lang="ru-RU" sz="11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1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110,6</a:t>
                      </a:r>
                      <a:endParaRPr lang="ru-RU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428860" y="3786190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dirty="0" smtClean="0"/>
              <a:t>Рецептура исследуемой резиновой смеси</a:t>
            </a:r>
            <a:endParaRPr lang="ru-RU" sz="1600" dirty="0"/>
          </a:p>
        </p:txBody>
      </p:sp>
      <p:pic>
        <p:nvPicPr>
          <p:cNvPr id="6" name="Picture 1" descr="C:\Users\PC\Desktop\Рисунок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11275" cy="1152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75590"/>
            <a:ext cx="8229600" cy="432511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Целью исследования было определение влияния природы углеродного </a:t>
            </a:r>
            <a:r>
              <a:rPr lang="ru-RU" sz="2000" dirty="0" err="1" smtClean="0"/>
              <a:t>наноматериала</a:t>
            </a:r>
            <a:r>
              <a:rPr lang="ru-RU" sz="2000" dirty="0" smtClean="0"/>
              <a:t> на свойства </a:t>
            </a:r>
            <a:r>
              <a:rPr lang="ru-RU" sz="2000" dirty="0" err="1" smtClean="0"/>
              <a:t>ненаполненной</a:t>
            </a:r>
            <a:r>
              <a:rPr lang="ru-RU" sz="2000" dirty="0" smtClean="0"/>
              <a:t> </a:t>
            </a:r>
            <a:r>
              <a:rPr lang="ru-RU" sz="2000" dirty="0" err="1" smtClean="0"/>
              <a:t>эластомерной</a:t>
            </a:r>
            <a:r>
              <a:rPr lang="ru-RU" sz="2000" dirty="0" smtClean="0"/>
              <a:t> композиции на основе СКИ-3.</a:t>
            </a:r>
          </a:p>
          <a:p>
            <a:r>
              <a:rPr lang="ru-RU" sz="2000" dirty="0" smtClean="0"/>
              <a:t>Для оценки воздействия дозировки состава УНМ на прочностные свойства резины были определены основные физико-механические показатели </a:t>
            </a:r>
            <a:r>
              <a:rPr lang="ru-RU" sz="2000" dirty="0" err="1" smtClean="0"/>
              <a:t>вулканизатов</a:t>
            </a: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95396" y="3643314"/>
          <a:ext cx="6096001" cy="2699004"/>
        </p:xfrm>
        <a:graphic>
          <a:graphicData uri="http://schemas.openxmlformats.org/drawingml/2006/table">
            <a:tbl>
              <a:tblPr/>
              <a:tblGrid>
                <a:gridCol w="1357322"/>
                <a:gridCol w="1071570"/>
                <a:gridCol w="1414892"/>
                <a:gridCol w="1133616"/>
                <a:gridCol w="1118601"/>
              </a:tblGrid>
              <a:tr h="241738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Дозировка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наноматериала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мас.ч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. на 100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мас.ч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. каучука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Вулканизаты с остатком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Вулканизаты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с пленкой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086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Условная прочность при растяжении, МПа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Относительное удлинение при разрыве, %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Условная прочность при растяжении, МПа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Относительное удлинение при разрыве, 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14,2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880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14,2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880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0,05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15,3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960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14,0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14,9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15,0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16,0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880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14,8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970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0,3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12,2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870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13,5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940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507281" y="3211060"/>
            <a:ext cx="60722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Физико-механические показатели исследуемых резин</a:t>
            </a:r>
            <a:endParaRPr lang="ru-RU" dirty="0"/>
          </a:p>
        </p:txBody>
      </p:sp>
      <p:pic>
        <p:nvPicPr>
          <p:cNvPr id="6" name="Picture 1" descr="C:\Users\PC\Desktop\Рисунок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11275" cy="1152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325112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ru-RU" dirty="0" smtClean="0"/>
              <a:t>Для </a:t>
            </a:r>
            <a:r>
              <a:rPr lang="ru-RU" dirty="0" err="1" smtClean="0"/>
              <a:t>вулканизатов</a:t>
            </a:r>
            <a:r>
              <a:rPr lang="ru-RU" dirty="0" smtClean="0"/>
              <a:t>, содержащих пленку, наибольшее значение условной прочности при растяжении наблюдается при дозировке 0,1 </a:t>
            </a:r>
            <a:r>
              <a:rPr lang="ru-RU" dirty="0" err="1" smtClean="0"/>
              <a:t>мас</a:t>
            </a:r>
            <a:r>
              <a:rPr lang="ru-RU" dirty="0" smtClean="0"/>
              <a:t>. ч. – 15 МПа, а для образцов с остатком при дозировке 0,2 </a:t>
            </a:r>
            <a:r>
              <a:rPr lang="ru-RU" dirty="0" err="1" smtClean="0"/>
              <a:t>мас</a:t>
            </a:r>
            <a:r>
              <a:rPr lang="ru-RU" dirty="0" smtClean="0"/>
              <a:t>. ч. – 16 МПа. Введение УНМ в дозировке 0,3 </a:t>
            </a:r>
            <a:r>
              <a:rPr lang="ru-RU" dirty="0" err="1" smtClean="0"/>
              <a:t>мас</a:t>
            </a:r>
            <a:r>
              <a:rPr lang="ru-RU" dirty="0" smtClean="0"/>
              <a:t>. ч. приводит к снижению условной прочности при растяжении, причем полученные значения ниже по сравнению с образцом без </a:t>
            </a:r>
            <a:r>
              <a:rPr lang="ru-RU" dirty="0" err="1" smtClean="0"/>
              <a:t>нанодобавки</a:t>
            </a:r>
            <a:r>
              <a:rPr lang="ru-RU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ru-RU" dirty="0" smtClean="0"/>
              <a:t>Относительное удлинение при разрыве для образцов с остатком имеет максимальное значение при дозировке 0,05 </a:t>
            </a:r>
            <a:r>
              <a:rPr lang="ru-RU" dirty="0" err="1" smtClean="0"/>
              <a:t>мас</a:t>
            </a:r>
            <a:r>
              <a:rPr lang="ru-RU" dirty="0" smtClean="0"/>
              <a:t>. ч., а затем убывает, а для образцов с пленкой максимальное значение наблюдается при дозировке 0,2 </a:t>
            </a:r>
            <a:r>
              <a:rPr lang="ru-RU" dirty="0" err="1" smtClean="0"/>
              <a:t>мас</a:t>
            </a:r>
            <a:r>
              <a:rPr lang="ru-RU" dirty="0" smtClean="0"/>
              <a:t>. ч.</a:t>
            </a:r>
          </a:p>
          <a:p>
            <a:r>
              <a:rPr lang="ru-RU" dirty="0" smtClean="0"/>
              <a:t>Причем сравнительный анализ данных показал, что введение пленки УНМ позволяет получать </a:t>
            </a:r>
            <a:r>
              <a:rPr lang="ru-RU" dirty="0" err="1" smtClean="0"/>
              <a:t>вулканизаты</a:t>
            </a:r>
            <a:r>
              <a:rPr lang="ru-RU" dirty="0" smtClean="0"/>
              <a:t> с более высокими эластическими свойствами, а введение остатка УНМ приводит к некоторому повышению прочностных показателей.</a:t>
            </a:r>
          </a:p>
          <a:p>
            <a:endParaRPr lang="ru-RU" dirty="0"/>
          </a:p>
        </p:txBody>
      </p:sp>
      <p:pic>
        <p:nvPicPr>
          <p:cNvPr id="4" name="Picture 1" descr="C:\Users\PC\Desktop\Рисунок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11275" cy="1152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32511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Введение пленки УНМ в </a:t>
            </a:r>
            <a:r>
              <a:rPr lang="ru-RU" sz="2000" dirty="0" err="1" smtClean="0"/>
              <a:t>эластомерную</a:t>
            </a:r>
            <a:r>
              <a:rPr lang="ru-RU" sz="2000" dirty="0" smtClean="0"/>
              <a:t> композицию вызывает незначительное ухудшение способности резины противостоять истиранию. В случае же с </a:t>
            </a:r>
            <a:r>
              <a:rPr lang="ru-RU" sz="2000" dirty="0" err="1" smtClean="0"/>
              <a:t>вулканизатами</a:t>
            </a:r>
            <a:r>
              <a:rPr lang="ru-RU" sz="2000" dirty="0" smtClean="0"/>
              <a:t>, содержащими остаток УНМ, при введении дозировки 0,2 </a:t>
            </a:r>
            <a:r>
              <a:rPr lang="ru-RU" sz="2000" dirty="0" err="1" smtClean="0"/>
              <a:t>мас</a:t>
            </a:r>
            <a:r>
              <a:rPr lang="ru-RU" sz="2000" dirty="0" smtClean="0"/>
              <a:t>. ч. наблюдается незначительное увеличение показателя сопротивления истиранию.</a:t>
            </a: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3749436"/>
          <a:ext cx="6096000" cy="1822704"/>
        </p:xfrm>
        <a:graphic>
          <a:graphicData uri="http://schemas.openxmlformats.org/drawingml/2006/table">
            <a:tbl>
              <a:tblPr/>
              <a:tblGrid>
                <a:gridCol w="2108001"/>
                <a:gridCol w="2108001"/>
                <a:gridCol w="1879998"/>
              </a:tblGrid>
              <a:tr h="22765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Дозировка нано-материала, мас. ч. на 100 мас. ч. каучука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9" marR="63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Сопротивление истиранию, Дж/мм</a:t>
                      </a:r>
                      <a:r>
                        <a:rPr lang="ru-RU" sz="1300" baseline="30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9" marR="63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53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вулканизаты с остатком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9" marR="636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вулканизаты с пленкой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9" marR="636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6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9" marR="63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2,68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9" marR="63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2,68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9" marR="63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6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0,05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9" marR="63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2,43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9" marR="63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2,12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9" marR="63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6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9" marR="63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2,48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9" marR="63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2,59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9" marR="63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6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9" marR="63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3,28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9" marR="63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2,30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9" marR="63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6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0,3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9" marR="63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2,80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9" marR="63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2,21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9" marR="63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661862" y="3279018"/>
            <a:ext cx="38202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Сопротивление истиранию резин</a:t>
            </a:r>
            <a:endParaRPr lang="ru-RU" dirty="0"/>
          </a:p>
        </p:txBody>
      </p:sp>
      <p:pic>
        <p:nvPicPr>
          <p:cNvPr id="6" name="Picture 1" descr="C:\Users\PC\Desktop\Рисунок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11275" cy="1152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32511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Проводящие полимерно-графитовые нанокомпозиты привлекают значительное внимание исследователей благодаря своим широким возможностям для использования в таких областях, как изготовление антистатических покрытий, электрохимических дисплеев, сенсоров, катализаторов, конденсаторов для окислительно-восстановительных процессов, электромагнитных экранов и аккумуляторных батарей.</a:t>
            </a:r>
          </a:p>
        </p:txBody>
      </p:sp>
      <p:pic>
        <p:nvPicPr>
          <p:cNvPr id="4" name="Picture 1" descr="C:\Users\PC\Desktop\Рисунок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11275" cy="1152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 smtClean="0">
                <a:latin typeface="+mn-lt"/>
              </a:rPr>
              <a:t>Нанографит</a:t>
            </a:r>
            <a:endParaRPr lang="ru-RU" sz="28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75656"/>
            <a:ext cx="8229600" cy="4325112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В произвольном </a:t>
            </a:r>
            <a:r>
              <a:rPr lang="ru-RU" dirty="0" err="1" smtClean="0"/>
              <a:t>нанографене</a:t>
            </a:r>
            <a:r>
              <a:rPr lang="ru-RU" dirty="0" smtClean="0"/>
              <a:t> края содержат случайную комбинацию седло- и зигзагообразных участков. Седлообразные края </a:t>
            </a:r>
            <a:r>
              <a:rPr lang="ru-RU" dirty="0" err="1" smtClean="0"/>
              <a:t>нанографена</a:t>
            </a:r>
            <a:r>
              <a:rPr lang="ru-RU" dirty="0" smtClean="0"/>
              <a:t> имеют структуру </a:t>
            </a:r>
            <a:r>
              <a:rPr lang="ru-RU" dirty="0" err="1" smtClean="0"/>
              <a:t>цис-полиацетилена</a:t>
            </a:r>
            <a:r>
              <a:rPr lang="ru-RU" dirty="0" smtClean="0"/>
              <a:t> – известного одномерного полупроводника, а зигзагообразные – </a:t>
            </a:r>
            <a:r>
              <a:rPr lang="ru-RU" dirty="0" err="1" smtClean="0"/>
              <a:t>транс-полиацетилена</a:t>
            </a:r>
            <a:r>
              <a:rPr lang="ru-RU" dirty="0" smtClean="0"/>
              <a:t>, не менее известного одномерного проводника.</a:t>
            </a:r>
          </a:p>
          <a:p>
            <a:r>
              <a:rPr lang="ru-RU" dirty="0" smtClean="0"/>
              <a:t>Расчеты показывают, что электронная структура </a:t>
            </a:r>
            <a:r>
              <a:rPr lang="ru-RU" dirty="0" err="1" smtClean="0"/>
              <a:t>нанографена</a:t>
            </a:r>
            <a:r>
              <a:rPr lang="ru-RU" dirty="0" smtClean="0"/>
              <a:t> критически зависит от формы его краев. В </a:t>
            </a:r>
            <a:r>
              <a:rPr lang="ru-RU" dirty="0" err="1" smtClean="0"/>
              <a:t>нанографенах</a:t>
            </a:r>
            <a:r>
              <a:rPr lang="ru-RU" dirty="0" smtClean="0"/>
              <a:t> с зигзагообразными краями реализуется особое краевое </a:t>
            </a:r>
            <a:r>
              <a:rPr lang="ru-RU" dirty="0" err="1" smtClean="0"/>
              <a:t>π-электронное </a:t>
            </a:r>
            <a:r>
              <a:rPr lang="ru-RU" dirty="0" smtClean="0"/>
              <a:t>состояние. Оно не присуще макроскопическому графиту и не порождено краевыми </a:t>
            </a:r>
            <a:r>
              <a:rPr lang="ru-RU" dirty="0" err="1" smtClean="0"/>
              <a:t>σ-связями</a:t>
            </a:r>
            <a:r>
              <a:rPr lang="ru-RU" dirty="0" smtClean="0"/>
              <a:t>, а обусловлено особенностями топологии сетки </a:t>
            </a:r>
            <a:r>
              <a:rPr lang="ru-RU" dirty="0" err="1" smtClean="0"/>
              <a:t>π-электронов </a:t>
            </a:r>
            <a:r>
              <a:rPr lang="ru-RU" dirty="0" smtClean="0"/>
              <a:t>зигзагообразных краевых рядов атомов. Энергетические зоны, соответствующие </a:t>
            </a:r>
            <a:r>
              <a:rPr lang="ru-RU" dirty="0" err="1" smtClean="0"/>
              <a:t>π-электронам </a:t>
            </a:r>
            <a:r>
              <a:rPr lang="ru-RU" dirty="0" smtClean="0"/>
              <a:t>зигзагообразных краев, имеют вблизи уровня Ферми частично плоское строение, и вследствие этого появляется острый пик в спектре плотности электронных состояний. Плотность заряда в краевом состоянии в основном локализована в зигзагообразных позициях. В расчетах электронного строения </a:t>
            </a:r>
            <a:r>
              <a:rPr lang="ru-RU" dirty="0" err="1" smtClean="0"/>
              <a:t>нанографенов</a:t>
            </a:r>
            <a:r>
              <a:rPr lang="ru-RU" dirty="0" smtClean="0"/>
              <a:t> с седлообразными краями подобное краевое состояние не возникает. </a:t>
            </a:r>
          </a:p>
          <a:p>
            <a:endParaRPr lang="ru-RU" dirty="0"/>
          </a:p>
        </p:txBody>
      </p:sp>
      <p:pic>
        <p:nvPicPr>
          <p:cNvPr id="4" name="Picture 1" descr="C:\Users\PC\Desktop\Рисунок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11275" cy="1152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04152"/>
            <a:ext cx="8401080" cy="4325112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Значительные усилия предпринимаются для получения </a:t>
            </a:r>
            <a:r>
              <a:rPr lang="ru-RU" sz="1800" dirty="0" err="1" smtClean="0"/>
              <a:t>графена</a:t>
            </a:r>
            <a:r>
              <a:rPr lang="ru-RU" sz="1800" dirty="0" smtClean="0"/>
              <a:t> или по крайней мере графитовых </a:t>
            </a:r>
            <a:r>
              <a:rPr lang="ru-RU" sz="1800" dirty="0" err="1" smtClean="0"/>
              <a:t>нанопластинок</a:t>
            </a:r>
            <a:r>
              <a:rPr lang="ru-RU" sz="1800" dirty="0" smtClean="0"/>
              <a:t>, в основном за счет: (I) окисления до оксида графита с последующим тепловым или химическим восстановлением, (II) обработка ультразвуком суспензии графита в подходящих растворителях, (III) реакции производных графита. Однако, некоторые типы графита уже доступны с низким числом уложенных слоев и имеющие </a:t>
            </a:r>
            <a:r>
              <a:rPr lang="ru-RU" sz="1800" dirty="0" err="1" smtClean="0"/>
              <a:t>наноразмеры</a:t>
            </a:r>
            <a:r>
              <a:rPr lang="ru-RU" sz="1800" dirty="0" smtClean="0"/>
              <a:t>. Рисунок показывает структуру графита (а) и РСА образца (б) определенного типа коммерчески доступного графита, отличающийся </a:t>
            </a:r>
            <a:r>
              <a:rPr lang="ru-RU" sz="1800" dirty="0" err="1" smtClean="0"/>
              <a:t>наноразмером</a:t>
            </a:r>
            <a:r>
              <a:rPr lang="ru-RU" sz="1800" dirty="0" smtClean="0"/>
              <a:t> и очень высокой удельной поверхностью (330 м</a:t>
            </a:r>
            <a:r>
              <a:rPr lang="ru-RU" sz="1800" baseline="30000" dirty="0" smtClean="0"/>
              <a:t>2</a:t>
            </a:r>
            <a:r>
              <a:rPr lang="ru-RU" sz="1800" dirty="0" smtClean="0"/>
              <a:t>/г).</a:t>
            </a:r>
          </a:p>
          <a:p>
            <a:endParaRPr lang="ru-RU" sz="2000" dirty="0"/>
          </a:p>
        </p:txBody>
      </p:sp>
      <p:pic>
        <p:nvPicPr>
          <p:cNvPr id="4" name="Рисунок 3" descr="графите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7172" y="3979566"/>
            <a:ext cx="6129655" cy="2449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" descr="C:\Users\PC\Desktop\Рисунок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311275" cy="1152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325112"/>
          </a:xfrm>
        </p:spPr>
        <p:txBody>
          <a:bodyPr>
            <a:normAutofit fontScale="92500" lnSpcReduction="20000"/>
          </a:bodyPr>
          <a:lstStyle/>
          <a:p>
            <a:r>
              <a:rPr lang="sah-RU" sz="2300" dirty="0" smtClean="0"/>
              <a:t>Было</a:t>
            </a:r>
            <a:r>
              <a:rPr lang="ru-RU" sz="2300" dirty="0" smtClean="0"/>
              <a:t> показано, что </a:t>
            </a:r>
            <a:r>
              <a:rPr lang="ru-RU" sz="2300" dirty="0" err="1" smtClean="0"/>
              <a:t>нанографит</a:t>
            </a:r>
            <a:r>
              <a:rPr lang="ru-RU" sz="2300" dirty="0" smtClean="0"/>
              <a:t> является </a:t>
            </a:r>
            <a:r>
              <a:rPr lang="sah-RU" sz="2300" dirty="0" smtClean="0"/>
              <a:t>идеальным </a:t>
            </a:r>
            <a:r>
              <a:rPr lang="ru-RU" sz="2300" dirty="0" smtClean="0"/>
              <a:t>компонентом для приготовления </a:t>
            </a:r>
            <a:r>
              <a:rPr lang="ru-RU" sz="2300" dirty="0" err="1" smtClean="0"/>
              <a:t>нанокомпозитов</a:t>
            </a:r>
            <a:r>
              <a:rPr lang="ru-RU" sz="2300" dirty="0" smtClean="0"/>
              <a:t> и, в частности, резиновых </a:t>
            </a:r>
            <a:r>
              <a:rPr lang="ru-RU" sz="2300" dirty="0" err="1" smtClean="0"/>
              <a:t>нанокомпозитов</a:t>
            </a:r>
            <a:r>
              <a:rPr lang="ru-RU" sz="2300" dirty="0" smtClean="0"/>
              <a:t>, благодаря высшей </a:t>
            </a:r>
            <a:r>
              <a:rPr lang="ru-RU" sz="2300" dirty="0" err="1" smtClean="0"/>
              <a:t>анизотропи</a:t>
            </a:r>
            <a:r>
              <a:rPr lang="sah-RU" sz="2300" dirty="0" smtClean="0"/>
              <a:t>и</a:t>
            </a:r>
            <a:r>
              <a:rPr lang="ru-RU" sz="2300" dirty="0" smtClean="0"/>
              <a:t> формы.</a:t>
            </a:r>
          </a:p>
          <a:p>
            <a:r>
              <a:rPr lang="ru-RU" sz="2300" dirty="0" smtClean="0"/>
              <a:t>В настоящее время мало данных про использование различных методов повышения степени дисперсности и устойчивости графитовых </a:t>
            </a:r>
            <a:r>
              <a:rPr lang="ru-RU" sz="2300" dirty="0" err="1" smtClean="0"/>
              <a:t>нанопластинок</a:t>
            </a:r>
            <a:r>
              <a:rPr lang="ru-RU" sz="2300" dirty="0" smtClean="0"/>
              <a:t> и </a:t>
            </a:r>
            <a:r>
              <a:rPr lang="ru-RU" sz="2300" dirty="0" err="1" smtClean="0"/>
              <a:t>нанографитов</a:t>
            </a:r>
            <a:r>
              <a:rPr lang="ru-RU" sz="2300" dirty="0" smtClean="0"/>
              <a:t> в полимерных системах. Для получения </a:t>
            </a:r>
            <a:r>
              <a:rPr lang="ru-RU" sz="2300" dirty="0" err="1" smtClean="0"/>
              <a:t>графена</a:t>
            </a:r>
            <a:r>
              <a:rPr lang="ru-RU" sz="2300" dirty="0" smtClean="0"/>
              <a:t>, графитовые </a:t>
            </a:r>
            <a:r>
              <a:rPr lang="ru-RU" sz="2300" dirty="0" err="1" smtClean="0"/>
              <a:t>нанопластинки</a:t>
            </a:r>
            <a:r>
              <a:rPr lang="ru-RU" sz="2300" dirty="0" smtClean="0"/>
              <a:t> были обработаны ультразвуком в различных растворителях и, в большинстве случаев, были получены слоистые покрытия, но в качестве матрицы были не каучуки. Смешение в расплаве уже сообщалось в качестве матрицы: даже получали дисперсию </a:t>
            </a:r>
            <a:r>
              <a:rPr lang="ru-RU" sz="2300" dirty="0" err="1" smtClean="0"/>
              <a:t>нанографита</a:t>
            </a:r>
            <a:r>
              <a:rPr lang="ru-RU" sz="2300" dirty="0" smtClean="0"/>
              <a:t>, хотя методом </a:t>
            </a:r>
            <a:r>
              <a:rPr lang="ru-RU" sz="2300" dirty="0" err="1" smtClean="0"/>
              <a:t>ИК-спектроскопии</a:t>
            </a:r>
            <a:r>
              <a:rPr lang="ru-RU" sz="2300" dirty="0" smtClean="0"/>
              <a:t> было невозможно идентифицировать отдельные слои </a:t>
            </a:r>
            <a:r>
              <a:rPr lang="ru-RU" sz="2300" dirty="0" err="1" smtClean="0"/>
              <a:t>графена</a:t>
            </a:r>
            <a:r>
              <a:rPr lang="ru-RU" sz="2300" dirty="0" smtClean="0"/>
              <a:t> в конечном композите.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1" descr="C:\Users\PC\Desktop\Рисунок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11275" cy="1152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141" y="3071810"/>
            <a:ext cx="8929718" cy="1643074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</a:rPr>
              <a:t>Спасибо за внимание!</a:t>
            </a:r>
            <a:endParaRPr lang="ru-RU" sz="3600" b="1" dirty="0">
              <a:solidFill>
                <a:schemeClr val="bg1"/>
              </a:solidFill>
            </a:endParaRPr>
          </a:p>
        </p:txBody>
      </p:sp>
      <p:pic>
        <p:nvPicPr>
          <p:cNvPr id="9" name="Picture 2" descr="C:\Users\PC\Desktop\Рисунок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04664"/>
            <a:ext cx="2088232" cy="1835419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2481535" y="548680"/>
            <a:ext cx="666246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4000" b="1" dirty="0" smtClean="0"/>
              <a:t>СЕВЕРО-ВОСТОЧНЫЙ </a:t>
            </a:r>
          </a:p>
          <a:p>
            <a:pPr algn="r"/>
            <a:r>
              <a:rPr lang="ru-RU" sz="4000" b="1" dirty="0" smtClean="0"/>
              <a:t>ФЕДЕРАЛЬНЫЙ </a:t>
            </a:r>
          </a:p>
          <a:p>
            <a:pPr algn="r"/>
            <a:r>
              <a:rPr lang="ru-RU" sz="4000" b="1" dirty="0" smtClean="0"/>
              <a:t>УНИВЕРСИТЕТ</a:t>
            </a:r>
          </a:p>
          <a:p>
            <a:pPr algn="r"/>
            <a:r>
              <a:rPr lang="ru-RU" sz="4000" b="1" dirty="0" smtClean="0"/>
              <a:t>им. М.К. АММОСОВА</a:t>
            </a:r>
            <a:endParaRPr lang="ru-RU" sz="4000" b="1" dirty="0"/>
          </a:p>
        </p:txBody>
      </p:sp>
    </p:spTree>
    <p:extLst>
      <p:ext uri="{BB962C8B-B14F-4D97-AF65-F5344CB8AC3E}">
        <p14:creationId xmlns="" xmlns:p14="http://schemas.microsoft.com/office/powerpoint/2010/main" val="17280441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768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+mn-lt"/>
              </a:rPr>
              <a:t>Свойства графита</a:t>
            </a:r>
            <a:br>
              <a:rPr lang="ru-RU" sz="28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>Свойства натуральных графитовых хлопьев</a:t>
            </a:r>
            <a:endParaRPr lang="ru-RU" sz="28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32511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Натуральный графит встречается в трех состояниях:</a:t>
            </a:r>
          </a:p>
          <a:p>
            <a:r>
              <a:rPr lang="ru-RU" dirty="0" smtClean="0"/>
              <a:t>в виде графитовых хлопьев</a:t>
            </a:r>
          </a:p>
          <a:p>
            <a:r>
              <a:rPr lang="ru-RU" dirty="0" smtClean="0"/>
              <a:t>аморфного графита</a:t>
            </a:r>
          </a:p>
          <a:p>
            <a:r>
              <a:rPr lang="ru-RU" dirty="0" smtClean="0"/>
              <a:t>кристаллического графита. </a:t>
            </a:r>
          </a:p>
          <a:p>
            <a:pPr marL="92075" indent="0">
              <a:buNone/>
            </a:pPr>
            <a:r>
              <a:rPr lang="ru-RU" dirty="0" smtClean="0"/>
              <a:t>Чаще всего натуральные графитовые хлопья (НГХ) встречаются в природе в форме порошка с различным размером частиц и степенью чистоты свыше 99%. Графитовые хлопья широко распространены в природе и имеют высокую проводимость. НГХ состоят из графитовых слоев, толщина которых обычно составляет менее 100 нм.</a:t>
            </a:r>
            <a:endParaRPr lang="ru-RU" dirty="0"/>
          </a:p>
        </p:txBody>
      </p:sp>
      <p:pic>
        <p:nvPicPr>
          <p:cNvPr id="4" name="Picture 1" descr="C:\Users\PC\Desktop\Рисунок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11275" cy="1152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504812"/>
            <a:ext cx="7615262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+mn-lt"/>
              </a:rPr>
              <a:t>Схематическое изображение структуры графита</a:t>
            </a:r>
            <a:endParaRPr lang="ru-RU" sz="2800" dirty="0">
              <a:latin typeface="+mn-lt"/>
            </a:endParaRP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640448" y="1500626"/>
            <a:ext cx="5863105" cy="2999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00034" y="4500570"/>
            <a:ext cx="81439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Каждый слой может быть далее разделен на агрегаты и несколько графитовых </a:t>
            </a:r>
            <a:r>
              <a:rPr lang="ru-RU" dirty="0" err="1" smtClean="0"/>
              <a:t>нанослоев</a:t>
            </a:r>
            <a:r>
              <a:rPr lang="ru-RU" dirty="0" smtClean="0"/>
              <a:t>, толщина которых составляет 2-8 нм. Агрегатные структуры имеют </a:t>
            </a:r>
            <a:r>
              <a:rPr lang="ru-RU" i="1" dirty="0" err="1" smtClean="0"/>
              <a:t>с</a:t>
            </a:r>
            <a:r>
              <a:rPr lang="ru-RU" dirty="0" err="1" smtClean="0"/>
              <a:t>-осевую</a:t>
            </a:r>
            <a:r>
              <a:rPr lang="ru-RU" dirty="0" smtClean="0"/>
              <a:t> постоянную кристаллической решетки в диапазоне от 7 Å</a:t>
            </a:r>
            <a:r>
              <a:rPr lang="ru-RU" b="1" dirty="0" smtClean="0"/>
              <a:t> </a:t>
            </a:r>
            <a:r>
              <a:rPr lang="ru-RU" dirty="0" smtClean="0"/>
              <a:t>до 16 Å. Они также состоят из нескольких </a:t>
            </a:r>
            <a:r>
              <a:rPr lang="ru-RU" dirty="0" err="1" smtClean="0"/>
              <a:t>графеновых</a:t>
            </a:r>
            <a:r>
              <a:rPr lang="ru-RU" dirty="0" smtClean="0"/>
              <a:t>, или углеродных слоев, толщиною в один атомный диаметр углерода. Эти углеродные слои имеют расстояние между собой 3,35 Å. </a:t>
            </a:r>
            <a:endParaRPr lang="ru-RU" dirty="0"/>
          </a:p>
        </p:txBody>
      </p:sp>
      <p:pic>
        <p:nvPicPr>
          <p:cNvPr id="6" name="Picture 1" descr="C:\Users\PC\Desktop\Рисунок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311275" cy="1152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04152"/>
            <a:ext cx="8229600" cy="4896616"/>
          </a:xfrm>
        </p:spPr>
        <p:txBody>
          <a:bodyPr>
            <a:noAutofit/>
          </a:bodyPr>
          <a:lstStyle/>
          <a:p>
            <a:r>
              <a:rPr lang="ru-RU" sz="1800" dirty="0" smtClean="0"/>
              <a:t>Каждый углеродный слой состоит из </a:t>
            </a:r>
            <a:r>
              <a:rPr lang="ru-RU" sz="1800" dirty="0" err="1" smtClean="0"/>
              <a:t>гексагонально</a:t>
            </a:r>
            <a:r>
              <a:rPr lang="ru-RU" sz="1800" dirty="0" smtClean="0"/>
              <a:t> упорядоченных атомов углерода, </a:t>
            </a:r>
            <a:r>
              <a:rPr lang="en-US" sz="1800" i="1" dirty="0" smtClean="0"/>
              <a:t>sp</a:t>
            </a:r>
            <a:r>
              <a:rPr lang="ru-RU" sz="1800" baseline="30000" dirty="0" smtClean="0"/>
              <a:t>2</a:t>
            </a:r>
            <a:r>
              <a:rPr lang="ru-RU" sz="1800" dirty="0" smtClean="0"/>
              <a:t>-гибридизированных для формирования </a:t>
            </a:r>
            <a:r>
              <a:rPr lang="ru-RU" sz="1800" dirty="0" err="1" smtClean="0"/>
              <a:t>сигма-связей</a:t>
            </a:r>
            <a:r>
              <a:rPr lang="ru-RU" sz="1800" dirty="0" smtClean="0"/>
              <a:t> с тремя ближайшими соседними атомами в слое. Эти ковалентные связи между атомами в </a:t>
            </a:r>
            <a:r>
              <a:rPr lang="ru-RU" sz="1800" dirty="0" err="1" smtClean="0"/>
              <a:t>графеновом</a:t>
            </a:r>
            <a:r>
              <a:rPr lang="ru-RU" sz="1800" dirty="0" smtClean="0"/>
              <a:t> слое гораздо более сильные, чем взаимодействия между </a:t>
            </a:r>
            <a:r>
              <a:rPr lang="ru-RU" sz="1800" dirty="0" err="1" smtClean="0"/>
              <a:t>графеновыми</a:t>
            </a:r>
            <a:r>
              <a:rPr lang="ru-RU" sz="1800" dirty="0" smtClean="0"/>
              <a:t> слоями. </a:t>
            </a:r>
            <a:r>
              <a:rPr lang="ru-RU" sz="1800" dirty="0" err="1" smtClean="0"/>
              <a:t>Делокализованные</a:t>
            </a:r>
            <a:r>
              <a:rPr lang="ru-RU" sz="1800" dirty="0" smtClean="0"/>
              <a:t> пи-связи, возникающие вследствие </a:t>
            </a:r>
            <a:r>
              <a:rPr lang="en-US" sz="1800" i="1" dirty="0" smtClean="0"/>
              <a:t>sp</a:t>
            </a:r>
            <a:r>
              <a:rPr lang="ru-RU" sz="1800" baseline="30000" dirty="0" smtClean="0"/>
              <a:t>2</a:t>
            </a:r>
            <a:r>
              <a:rPr lang="ru-RU" sz="1800" dirty="0" smtClean="0"/>
              <a:t>-гибридизации, обусловливают высокую электрическую проводимость графита.</a:t>
            </a:r>
          </a:p>
          <a:p>
            <a:r>
              <a:rPr lang="ru-RU" sz="1800" dirty="0" smtClean="0"/>
              <a:t>Более того, мягкость и антифрикционные свойства графита являются следствием слабости остаточно-металлических ван-дер-ваальсовых взаимодействий между углеродными слоями. Как и в случае с другими слоистыми материалами, такими как набухающие глинистые минералы, монтмориллонит и вермикулит, слабые межслойные взаимодействия в графите позволяют </a:t>
            </a:r>
            <a:r>
              <a:rPr lang="ru-RU" sz="1800" dirty="0" err="1" smtClean="0"/>
              <a:t>интеркалировать</a:t>
            </a:r>
            <a:r>
              <a:rPr lang="ru-RU" sz="1800" dirty="0" smtClean="0"/>
              <a:t> определенные атомы, молекулы и ионы в межслойные пространства графитовых агрегатов. Вследствие </a:t>
            </a:r>
            <a:r>
              <a:rPr lang="ru-RU" sz="1800" dirty="0" err="1" smtClean="0"/>
              <a:t>интеркаляции</a:t>
            </a:r>
            <a:r>
              <a:rPr lang="ru-RU" sz="1800" dirty="0" smtClean="0"/>
              <a:t> в межслойные пространства, так называемые галереи, увеличиваются.</a:t>
            </a:r>
            <a:endParaRPr lang="ru-RU" sz="1800" dirty="0"/>
          </a:p>
        </p:txBody>
      </p:sp>
      <p:pic>
        <p:nvPicPr>
          <p:cNvPr id="4" name="Picture 1" descr="C:\Users\PC\Desktop\Рисунок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11275" cy="1152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723888"/>
            <a:ext cx="7643866" cy="9906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+mn-lt"/>
              </a:rPr>
              <a:t>Схематическое изображение структуры расширенного графита, состоящего из графитовых </a:t>
            </a:r>
            <a:r>
              <a:rPr lang="ru-RU" sz="2800" dirty="0" err="1" smtClean="0">
                <a:latin typeface="+mn-lt"/>
              </a:rPr>
              <a:t>нанослоев</a:t>
            </a:r>
            <a:r>
              <a:rPr lang="ru-RU" sz="2800" dirty="0" smtClean="0">
                <a:latin typeface="+mn-lt"/>
              </a:rPr>
              <a:t> и </a:t>
            </a:r>
            <a:r>
              <a:rPr lang="ru-RU" sz="2800" dirty="0" err="1" smtClean="0">
                <a:latin typeface="+mn-lt"/>
              </a:rPr>
              <a:t>графеновых</a:t>
            </a:r>
            <a:r>
              <a:rPr lang="ru-RU" sz="2800" dirty="0" smtClean="0">
                <a:latin typeface="+mn-lt"/>
              </a:rPr>
              <a:t> слоев</a:t>
            </a:r>
            <a:endParaRPr lang="ru-RU" sz="2800" dirty="0">
              <a:latin typeface="+mn-lt"/>
            </a:endParaRP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305088" y="2214554"/>
            <a:ext cx="6605262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" descr="C:\Users\PC\Desktop\Рисунок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311275" cy="1152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48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+mn-lt"/>
              </a:rPr>
              <a:t>Получение расширенного графита</a:t>
            </a:r>
            <a:endParaRPr lang="ru-RU" sz="28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32511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При воздействии на графитовую </a:t>
            </a:r>
            <a:r>
              <a:rPr lang="ru-RU" sz="2000" dirty="0" err="1" smtClean="0"/>
              <a:t>интеркалированную</a:t>
            </a:r>
            <a:r>
              <a:rPr lang="ru-RU" sz="2000" dirty="0" smtClean="0"/>
              <a:t> смесь термического шока вещества, </a:t>
            </a:r>
            <a:r>
              <a:rPr lang="ru-RU" sz="2000" dirty="0" err="1" smtClean="0"/>
              <a:t>интеркалированные</a:t>
            </a:r>
            <a:r>
              <a:rPr lang="ru-RU" sz="2000" dirty="0" smtClean="0"/>
              <a:t> в межслойные пространства графита, начинают быстро улетучиваться. В результате слои графита раздвигаются, и происходит расширение графита по направлению оси </a:t>
            </a:r>
            <a:r>
              <a:rPr lang="ru-RU" sz="2000" i="1" dirty="0" smtClean="0"/>
              <a:t>с</a:t>
            </a:r>
            <a:r>
              <a:rPr lang="ru-RU" sz="2000" dirty="0" smtClean="0"/>
              <a:t>, перпендикулярно углеродным слоям ГИС, что приводит к формированию вспученного материала, называемого </a:t>
            </a:r>
            <a:r>
              <a:rPr lang="ru-RU" sz="2000" dirty="0" err="1" smtClean="0"/>
              <a:t>расшелушенным</a:t>
            </a:r>
            <a:r>
              <a:rPr lang="ru-RU" sz="2000" dirty="0" smtClean="0"/>
              <a:t>, или расширенным графитом (РГ), характеризующегося очень низкой плотностью.</a:t>
            </a:r>
          </a:p>
          <a:p>
            <a:r>
              <a:rPr lang="ru-RU" sz="2000" dirty="0" smtClean="0"/>
              <a:t>Как правило, </a:t>
            </a:r>
            <a:r>
              <a:rPr lang="ru-RU" sz="2000" dirty="0" err="1" smtClean="0"/>
              <a:t>расшелушивание</a:t>
            </a:r>
            <a:r>
              <a:rPr lang="ru-RU" sz="2000" dirty="0" smtClean="0"/>
              <a:t> ГИС производится путем теплового воздействия при температуре 900 °С и выше в течение нескольких секунд.</a:t>
            </a:r>
            <a:endParaRPr lang="ru-RU" sz="2000" dirty="0"/>
          </a:p>
        </p:txBody>
      </p:sp>
      <p:pic>
        <p:nvPicPr>
          <p:cNvPr id="4" name="Picture 1" descr="C:\Users\PC\Desktop\Рисунок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11275" cy="1152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32780"/>
            <a:ext cx="8229600" cy="432511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ru-RU" sz="2000" dirty="0" smtClean="0"/>
              <a:t>Одним из сравнительно новых методов получения </a:t>
            </a:r>
            <a:r>
              <a:rPr lang="ru-RU" sz="2000" dirty="0" err="1" smtClean="0"/>
              <a:t>расшелушенного</a:t>
            </a:r>
            <a:r>
              <a:rPr lang="ru-RU" sz="2000" dirty="0" smtClean="0"/>
              <a:t> графита является облучение микроволнами.</a:t>
            </a:r>
          </a:p>
          <a:p>
            <a:pPr>
              <a:spcAft>
                <a:spcPts val="600"/>
              </a:spcAft>
            </a:pPr>
            <a:r>
              <a:rPr lang="ru-RU" sz="2000" dirty="0" smtClean="0"/>
              <a:t>Использование микроволнового облучения приводит к снижению времени реакции по сравнению с обычным нагревом и упрощению последующей обработки.</a:t>
            </a:r>
          </a:p>
          <a:p>
            <a:r>
              <a:rPr lang="ru-RU" sz="2000" dirty="0" smtClean="0"/>
              <a:t>Степень </a:t>
            </a:r>
            <a:r>
              <a:rPr lang="ru-RU" sz="2000" dirty="0" err="1" smtClean="0"/>
              <a:t>расшелушивания</a:t>
            </a:r>
            <a:r>
              <a:rPr lang="ru-RU" sz="2000" dirty="0" smtClean="0"/>
              <a:t> и увеличения объема прямо пропорциональна времени микроволнового облучения. При облучении микроволнами в течение 10 с </a:t>
            </a:r>
            <a:r>
              <a:rPr lang="ru-RU" sz="2000" dirty="0" err="1" smtClean="0"/>
              <a:t>интеркалированный</a:t>
            </a:r>
            <a:r>
              <a:rPr lang="ru-RU" sz="2000" dirty="0" smtClean="0"/>
              <a:t> графит расширяется примерно в 210 раз.</a:t>
            </a:r>
            <a:endParaRPr lang="ru-RU" sz="2000" dirty="0"/>
          </a:p>
        </p:txBody>
      </p:sp>
      <p:pic>
        <p:nvPicPr>
          <p:cNvPr id="4" name="Picture 1" descr="C:\Users\PC\Desktop\Рисунок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11275" cy="1152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1204</TotalTime>
  <Words>2940</Words>
  <Application>Microsoft Office PowerPoint</Application>
  <PresentationFormat>Экран (4:3)</PresentationFormat>
  <Paragraphs>163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Городская</vt:lpstr>
      <vt:lpstr>Слайд 1</vt:lpstr>
      <vt:lpstr>Слайд 2</vt:lpstr>
      <vt:lpstr>Слайд 3</vt:lpstr>
      <vt:lpstr>Свойства графита Свойства натуральных графитовых хлопьев</vt:lpstr>
      <vt:lpstr>Схематическое изображение структуры графита</vt:lpstr>
      <vt:lpstr>Слайд 6</vt:lpstr>
      <vt:lpstr>Схематическое изображение структуры расширенного графита, состоящего из графитовых нанослоев и графеновых слоев</vt:lpstr>
      <vt:lpstr>Получение расширенного графита</vt:lpstr>
      <vt:lpstr>Слайд 9</vt:lpstr>
      <vt:lpstr>Микроснимки сканирующей электронной микроскопии (СЭМ)</vt:lpstr>
      <vt:lpstr>Кривые рентгенолуневого дифракционного анализа</vt:lpstr>
      <vt:lpstr>Слайд 12</vt:lpstr>
      <vt:lpstr>Синтез графитовых нанослоев и оксида графита</vt:lpstr>
      <vt:lpstr>Микроснимок СЭМ графитовых нанослоев</vt:lpstr>
      <vt:lpstr>Синтез графитовых нанослоев</vt:lpstr>
      <vt:lpstr>Упрощенная схема интеркаляции и расшелушивания графита</vt:lpstr>
      <vt:lpstr>Оксид графита</vt:lpstr>
      <vt:lpstr>Оксида графита</vt:lpstr>
      <vt:lpstr>Структура нанокомпозитов на основе полимера и графита</vt:lpstr>
      <vt:lpstr>Возможные структуры полимерно-графитовых композитов</vt:lpstr>
      <vt:lpstr>Слайд 21</vt:lpstr>
      <vt:lpstr>Нанокомпозиты на основе полимера и графита</vt:lpstr>
      <vt:lpstr>Слайд 23</vt:lpstr>
      <vt:lpstr>Исследование влияния различных наполнителей (графита, MoS2) на механические и триботехнические свойства сверхвысокомоле-кулярного полиэтилена (СВМПЭ)</vt:lpstr>
      <vt:lpstr>Слайд 25</vt:lpstr>
      <vt:lpstr>Слайд 26</vt:lpstr>
      <vt:lpstr>Слайд 27</vt:lpstr>
      <vt:lpstr>Слайд 28</vt:lpstr>
      <vt:lpstr>Слайд 29</vt:lpstr>
      <vt:lpstr>Нанографит</vt:lpstr>
      <vt:lpstr>Слайд 31</vt:lpstr>
      <vt:lpstr>Слайд 32</vt:lpstr>
      <vt:lpstr>Слайд 33</vt:lpstr>
    </vt:vector>
  </TitlesOfParts>
  <Company>WolfishLair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ГРАФИТ</dc:title>
  <dc:creator>сидоровара</dc:creator>
  <cp:lastModifiedBy>Гость</cp:lastModifiedBy>
  <cp:revision>24</cp:revision>
  <dcterms:created xsi:type="dcterms:W3CDTF">2015-07-18T14:13:50Z</dcterms:created>
  <dcterms:modified xsi:type="dcterms:W3CDTF">2015-07-30T02:28:53Z</dcterms:modified>
</cp:coreProperties>
</file>