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2" r:id="rId9"/>
    <p:sldId id="263" r:id="rId10"/>
    <p:sldId id="264" r:id="rId11"/>
    <p:sldId id="266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60FA832-25A9-4141-8CDD-CD946CD51FCF}" type="datetimeFigureOut">
              <a:rPr lang="ru-RU" smtClean="0"/>
              <a:pPr/>
              <a:t>06.07.2015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3E1A3BB2-2816-4E72-B6AA-3F049D8122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FA832-25A9-4141-8CDD-CD946CD51FCF}" type="datetimeFigureOut">
              <a:rPr lang="ru-RU" smtClean="0"/>
              <a:pPr/>
              <a:t>06.07.2015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3BB2-2816-4E72-B6AA-3F049D8122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FA832-25A9-4141-8CDD-CD946CD51FCF}" type="datetimeFigureOut">
              <a:rPr lang="ru-RU" smtClean="0"/>
              <a:pPr/>
              <a:t>06.07.2015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3BB2-2816-4E72-B6AA-3F049D8122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B8E032-A358-4B90-92BD-72EE7305AD7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9849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FA832-25A9-4141-8CDD-CD946CD51FCF}" type="datetimeFigureOut">
              <a:rPr lang="ru-RU" smtClean="0"/>
              <a:pPr/>
              <a:t>06.07.2015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3BB2-2816-4E72-B6AA-3F049D8122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FA832-25A9-4141-8CDD-CD946CD51FCF}" type="datetimeFigureOut">
              <a:rPr lang="ru-RU" smtClean="0"/>
              <a:pPr/>
              <a:t>06.07.2015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3BB2-2816-4E72-B6AA-3F049D8122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FA832-25A9-4141-8CDD-CD946CD51FCF}" type="datetimeFigureOut">
              <a:rPr lang="ru-RU" smtClean="0"/>
              <a:pPr/>
              <a:t>06.07.2015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3BB2-2816-4E72-B6AA-3F049D8122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60FA832-25A9-4141-8CDD-CD946CD51FCF}" type="datetimeFigureOut">
              <a:rPr lang="ru-RU" smtClean="0"/>
              <a:pPr/>
              <a:t>06.07.2015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E1A3BB2-2816-4E72-B6AA-3F049D81224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60FA832-25A9-4141-8CDD-CD946CD51FCF}" type="datetimeFigureOut">
              <a:rPr lang="ru-RU" smtClean="0"/>
              <a:pPr/>
              <a:t>06.07.2015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3E1A3BB2-2816-4E72-B6AA-3F049D8122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FA832-25A9-4141-8CDD-CD946CD51FCF}" type="datetimeFigureOut">
              <a:rPr lang="ru-RU" smtClean="0"/>
              <a:pPr/>
              <a:t>06.07.2015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3BB2-2816-4E72-B6AA-3F049D8122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FA832-25A9-4141-8CDD-CD946CD51FCF}" type="datetimeFigureOut">
              <a:rPr lang="ru-RU" smtClean="0"/>
              <a:pPr/>
              <a:t>06.07.2015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3BB2-2816-4E72-B6AA-3F049D8122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FA832-25A9-4141-8CDD-CD946CD51FCF}" type="datetimeFigureOut">
              <a:rPr lang="ru-RU" smtClean="0"/>
              <a:pPr/>
              <a:t>06.07.2015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3BB2-2816-4E72-B6AA-3F049D8122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60FA832-25A9-4141-8CDD-CD946CD51FCF}" type="datetimeFigureOut">
              <a:rPr lang="ru-RU" smtClean="0"/>
              <a:pPr/>
              <a:t>06.07.2015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3E1A3BB2-2816-4E72-B6AA-3F049D81224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221088"/>
            <a:ext cx="6172200" cy="189436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ОПРЕДЕЛЕНИЕ РАСПРЕДЕЛЕНИЯ  ИНГРЕДИЕНТОВ В РЕЗИНЕ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PC\Desktop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2" y="0"/>
            <a:ext cx="2088232" cy="1835419"/>
          </a:xfrm>
          <a:prstGeom prst="rect">
            <a:avLst/>
          </a:prstGeom>
          <a:noFill/>
        </p:spPr>
      </p:pic>
      <p:pic>
        <p:nvPicPr>
          <p:cNvPr id="3076" name="Picture 4" descr="http://rusnano-mc.com/sites/default/files/pictures/example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2564904"/>
            <a:ext cx="3261894" cy="25578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7467600" cy="77809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РАСПРЕДЕЛЕНИЕ ИНГРЕДИЕНТОВ В РЕЗИНЕ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5" name="image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564904"/>
            <a:ext cx="3024336" cy="2853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image14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6404" y="2593479"/>
            <a:ext cx="3024336" cy="281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5373216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Распределение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оксида цинка             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Распределение серы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552" y="1165938"/>
            <a:ext cx="8136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Оксид цинка распределён по поверхности образца относительно равномерно, образуя в некоторых местах локальные скопления.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Сера распределена по образцу равномерно.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PC\Desktop\Рисунок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311275" cy="1152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7467600" cy="77809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РАСПРЕДЕЛЕНИЕ ИНГРЕДИЕНТОВ В РЕЗИНЕ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5949280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Распределение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азота               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Распределение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углерода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image1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140968"/>
            <a:ext cx="3096344" cy="2884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image13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140968"/>
            <a:ext cx="3096344" cy="2886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95536" y="1124744"/>
            <a:ext cx="820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Ингредиенты, содержащие азот (ускорители вулканизации) распределены равномерно.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Углерод присутствует по всей поверхности, так как каучук 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другие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ингредиенты,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входящие в состав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резины, содержат  этот элемент. Разная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интенсивность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 некоторых местах (правый нижний угол) обусловлена микрорельефом образца.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PC\Desktop\Рисунок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311275" cy="1152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33825"/>
            <a:ext cx="28575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 descr="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933825"/>
            <a:ext cx="28575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1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2859087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84784"/>
            <a:ext cx="28575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 descr="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84784"/>
            <a:ext cx="28575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827584" y="1124744"/>
            <a:ext cx="1800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Arial" pitchFamily="34" charset="0"/>
              </a:rPr>
              <a:t>СКПО исходный</a:t>
            </a: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3275856" y="1124744"/>
            <a:ext cx="2736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Arial" pitchFamily="34" charset="0"/>
              </a:rPr>
              <a:t>СКПО+0,5мас.ч. УПТФЭ</a:t>
            </a: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6228184" y="1124744"/>
            <a:ext cx="24114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Arial" pitchFamily="34" charset="0"/>
              </a:rPr>
              <a:t>СКПО+20мас.ч. УПТФЭ</a:t>
            </a:r>
          </a:p>
        </p:txBody>
      </p:sp>
      <p:pic>
        <p:nvPicPr>
          <p:cNvPr id="34827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933825"/>
            <a:ext cx="2916237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8" name="Прямоугольник 19"/>
          <p:cNvSpPr>
            <a:spLocks noChangeArrowheads="1"/>
          </p:cNvSpPr>
          <p:nvPr/>
        </p:nvSpPr>
        <p:spPr bwMode="auto">
          <a:xfrm>
            <a:off x="1331640" y="3573016"/>
            <a:ext cx="564578" cy="30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49263">
              <a:lnSpc>
                <a:spcPct val="76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dirty="0">
                <a:ea typeface="Arial Unicode MS" pitchFamily="34" charset="-128"/>
                <a:cs typeface="Arial Unicode MS" pitchFamily="34" charset="-128"/>
              </a:rPr>
              <a:t>х</a:t>
            </a:r>
            <a:r>
              <a:rPr lang="ru-RU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50</a:t>
            </a:r>
            <a:endParaRPr lang="ru-RU" dirty="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829" name="Прямоугольник 19"/>
          <p:cNvSpPr>
            <a:spLocks noChangeArrowheads="1"/>
          </p:cNvSpPr>
          <p:nvPr/>
        </p:nvSpPr>
        <p:spPr bwMode="auto">
          <a:xfrm>
            <a:off x="4283968" y="3573016"/>
            <a:ext cx="564578" cy="30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49263">
              <a:lnSpc>
                <a:spcPct val="76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dirty="0">
                <a:ea typeface="Arial Unicode MS" pitchFamily="34" charset="-128"/>
                <a:cs typeface="Arial Unicode MS" pitchFamily="34" charset="-128"/>
              </a:rPr>
              <a:t>х</a:t>
            </a:r>
            <a:r>
              <a:rPr lang="ru-RU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50</a:t>
            </a:r>
            <a:endParaRPr lang="ru-RU" dirty="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830" name="Прямоугольник 19"/>
          <p:cNvSpPr>
            <a:spLocks noChangeArrowheads="1"/>
          </p:cNvSpPr>
          <p:nvPr/>
        </p:nvSpPr>
        <p:spPr bwMode="auto">
          <a:xfrm>
            <a:off x="7236296" y="3573016"/>
            <a:ext cx="564578" cy="30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49263">
              <a:lnSpc>
                <a:spcPct val="76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dirty="0" smtClean="0">
                <a:ea typeface="Arial Unicode MS" pitchFamily="34" charset="-128"/>
                <a:cs typeface="Arial Unicode MS" pitchFamily="34" charset="-128"/>
              </a:rPr>
              <a:t>х</a:t>
            </a:r>
            <a:r>
              <a:rPr lang="ru-RU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50</a:t>
            </a:r>
            <a:endParaRPr lang="ru-RU" dirty="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831" name="Прямоугольник 19"/>
          <p:cNvSpPr>
            <a:spLocks noChangeArrowheads="1"/>
          </p:cNvSpPr>
          <p:nvPr/>
        </p:nvSpPr>
        <p:spPr bwMode="auto">
          <a:xfrm>
            <a:off x="1403350" y="6021388"/>
            <a:ext cx="721672" cy="30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49263">
              <a:lnSpc>
                <a:spcPct val="76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х800</a:t>
            </a:r>
            <a:endParaRPr lang="ru-RU" dirty="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832" name="Прямоугольник 19"/>
          <p:cNvSpPr>
            <a:spLocks noChangeArrowheads="1"/>
          </p:cNvSpPr>
          <p:nvPr/>
        </p:nvSpPr>
        <p:spPr bwMode="auto">
          <a:xfrm>
            <a:off x="4211638" y="6021388"/>
            <a:ext cx="721672" cy="30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49263">
              <a:lnSpc>
                <a:spcPct val="76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х800</a:t>
            </a:r>
            <a:endParaRPr lang="ru-RU" dirty="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833" name="Прямоугольник 19"/>
          <p:cNvSpPr>
            <a:spLocks noChangeArrowheads="1"/>
          </p:cNvSpPr>
          <p:nvPr/>
        </p:nvSpPr>
        <p:spPr bwMode="auto">
          <a:xfrm>
            <a:off x="7235825" y="6021388"/>
            <a:ext cx="721672" cy="30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49263">
              <a:lnSpc>
                <a:spcPct val="76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х800</a:t>
            </a:r>
            <a:endParaRPr lang="ru-RU" dirty="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8" name="Picture 2" descr="C:\Users\PC\Desktop\Рисунок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311275" cy="1152525"/>
          </a:xfrm>
          <a:prstGeom prst="rect">
            <a:avLst/>
          </a:prstGeom>
          <a:noFill/>
        </p:spPr>
      </p:pic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1187624" y="404664"/>
            <a:ext cx="84963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2200" b="1" dirty="0" smtClean="0">
                <a:cs typeface="Arial" pitchFamily="34" charset="0"/>
              </a:rPr>
              <a:t>ЭЛЕКТРОННЫЕ МИКРОФОТОГРАФИИ</a:t>
            </a:r>
            <a:r>
              <a:rPr lang="ru-RU" sz="2200" b="1" dirty="0" smtClean="0">
                <a:cs typeface="Arial" pitchFamily="34" charset="0"/>
              </a:rPr>
              <a:t> ОБРАЗЦОВ РЕЗИН НА ОСНОВЕ </a:t>
            </a:r>
            <a:r>
              <a:rPr lang="ru-RU" sz="2200" b="1" dirty="0">
                <a:cs typeface="Arial" pitchFamily="34" charset="0"/>
              </a:rPr>
              <a:t>СКПО </a:t>
            </a:r>
            <a:r>
              <a:rPr lang="ru-RU" sz="2200" b="1" dirty="0" smtClean="0">
                <a:cs typeface="Arial" pitchFamily="34" charset="0"/>
              </a:rPr>
              <a:t>И </a:t>
            </a:r>
            <a:r>
              <a:rPr lang="ru-RU" sz="2200" b="1" dirty="0">
                <a:cs typeface="Arial" pitchFamily="34" charset="0"/>
              </a:rPr>
              <a:t>УПТФЭ </a:t>
            </a:r>
          </a:p>
        </p:txBody>
      </p:sp>
    </p:spTree>
    <p:extLst>
      <p:ext uri="{BB962C8B-B14F-4D97-AF65-F5344CB8AC3E}">
        <p14:creationId xmlns:p14="http://schemas.microsoft.com/office/powerpoint/2010/main" xmlns="" val="88579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IncaTemp2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11" t="7619" r="10811" b="15237"/>
          <a:stretch>
            <a:fillRect/>
          </a:stretch>
        </p:blipFill>
        <p:spPr>
          <a:xfrm>
            <a:off x="179388" y="1341438"/>
            <a:ext cx="2592387" cy="20177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4" name="Picture 4" descr="IncaTemp2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11" r="10811" b="15237"/>
          <a:stretch>
            <a:fillRect/>
          </a:stretch>
        </p:blipFill>
        <p:spPr>
          <a:xfrm>
            <a:off x="6443663" y="1412875"/>
            <a:ext cx="2492375" cy="2000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5" name="Picture 5" descr="IncaTemp2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11" t="4572" r="10811" b="15237"/>
          <a:stretch>
            <a:fillRect/>
          </a:stretch>
        </p:blipFill>
        <p:spPr>
          <a:xfrm>
            <a:off x="179388" y="4221163"/>
            <a:ext cx="2592387" cy="192881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51" name="Line 11"/>
          <p:cNvSpPr>
            <a:spLocks noChangeShapeType="1"/>
          </p:cNvSpPr>
          <p:nvPr/>
        </p:nvSpPr>
        <p:spPr bwMode="auto">
          <a:xfrm flipH="1">
            <a:off x="2771775" y="2060575"/>
            <a:ext cx="4318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5852" name="Line 12"/>
          <p:cNvSpPr>
            <a:spLocks noChangeShapeType="1"/>
          </p:cNvSpPr>
          <p:nvPr/>
        </p:nvSpPr>
        <p:spPr bwMode="auto">
          <a:xfrm>
            <a:off x="5940425" y="2060575"/>
            <a:ext cx="504825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5853" name="Line 13"/>
          <p:cNvSpPr>
            <a:spLocks noChangeShapeType="1"/>
          </p:cNvSpPr>
          <p:nvPr/>
        </p:nvSpPr>
        <p:spPr bwMode="auto">
          <a:xfrm flipH="1">
            <a:off x="2771775" y="3213100"/>
            <a:ext cx="433388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5854" name="Line 14"/>
          <p:cNvSpPr>
            <a:spLocks noChangeShapeType="1"/>
          </p:cNvSpPr>
          <p:nvPr/>
        </p:nvSpPr>
        <p:spPr bwMode="auto">
          <a:xfrm>
            <a:off x="4572000" y="3141663"/>
            <a:ext cx="0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5855" name="Line 15"/>
          <p:cNvSpPr>
            <a:spLocks noChangeShapeType="1"/>
          </p:cNvSpPr>
          <p:nvPr/>
        </p:nvSpPr>
        <p:spPr bwMode="auto">
          <a:xfrm>
            <a:off x="5940425" y="3141663"/>
            <a:ext cx="503238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35856" name="Object 16"/>
          <p:cNvGraphicFramePr>
            <a:graphicFrameLocks noChangeAspect="1"/>
          </p:cNvGraphicFramePr>
          <p:nvPr/>
        </p:nvGraphicFramePr>
        <p:xfrm>
          <a:off x="3203575" y="908050"/>
          <a:ext cx="2736850" cy="2232025"/>
        </p:xfrm>
        <a:graphic>
          <a:graphicData uri="http://schemas.openxmlformats.org/presentationml/2006/ole">
            <p:oleObj spid="_x0000_s20491" name="Bitmap Image" r:id="rId6" imgW="2362530" imgH="2029108" progId="PBrush">
              <p:embed/>
            </p:oleObj>
          </a:graphicData>
        </a:graphic>
      </p:graphicFrame>
      <p:pic>
        <p:nvPicPr>
          <p:cNvPr id="35857" name="Picture 17" descr="IncaTemp2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67" r="7567" b="10667"/>
          <a:stretch>
            <a:fillRect/>
          </a:stretch>
        </p:blipFill>
        <p:spPr>
          <a:xfrm>
            <a:off x="3276600" y="4221163"/>
            <a:ext cx="2619375" cy="1955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58" name="Picture 18" descr="IncaTemp2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67" t="3047" r="7567" b="9143"/>
          <a:stretch>
            <a:fillRect/>
          </a:stretch>
        </p:blipFill>
        <p:spPr bwMode="auto">
          <a:xfrm>
            <a:off x="6443663" y="4221163"/>
            <a:ext cx="2486025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PC\Desktop\Рисунок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311275" cy="1152525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251520" y="3501008"/>
            <a:ext cx="2561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Распределение углерода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79512" y="6309320"/>
            <a:ext cx="2714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Распределение кислорода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491880" y="6309320"/>
            <a:ext cx="2282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Распределение цинка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516216" y="3501008"/>
            <a:ext cx="2281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Распределение фтора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6588224" y="6309320"/>
            <a:ext cx="2180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Распределение серы</a:t>
            </a:r>
            <a:endParaRPr lang="ru-RU" dirty="0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187624" y="188640"/>
            <a:ext cx="8100392" cy="941388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</a:rPr>
              <a:t>РАСПРЕДЕЛЕНИЕ ХИМИЧЕСКИХ ЭЛЕМЕНТОВ В ОБЪЕМЕ ОБРАЗЦА ДЛЯ КОМПОЗИЦИЙ, СОДЕРЖАЩИХ 0,5 МАС.Ч. УПТФЭ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239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IncaTemp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11" t="3047" r="10811" b="10667"/>
          <a:stretch>
            <a:fillRect/>
          </a:stretch>
        </p:blipFill>
        <p:spPr>
          <a:xfrm>
            <a:off x="250825" y="1268413"/>
            <a:ext cx="2520950" cy="2160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8" name="Picture 4" descr="IncaTemp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11" t="3047" r="10811" b="15237"/>
          <a:stretch>
            <a:fillRect/>
          </a:stretch>
        </p:blipFill>
        <p:spPr>
          <a:xfrm>
            <a:off x="323850" y="4221163"/>
            <a:ext cx="2519363" cy="2160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9" name="Picture 5" descr="IncaTemp1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11" r="10811" b="15237"/>
          <a:stretch>
            <a:fillRect/>
          </a:stretch>
        </p:blipFill>
        <p:spPr>
          <a:xfrm>
            <a:off x="3348038" y="4221163"/>
            <a:ext cx="2519362" cy="2160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75" name="Line 11"/>
          <p:cNvSpPr>
            <a:spLocks noChangeShapeType="1"/>
          </p:cNvSpPr>
          <p:nvPr/>
        </p:nvSpPr>
        <p:spPr bwMode="auto">
          <a:xfrm flipH="1">
            <a:off x="2771775" y="2276475"/>
            <a:ext cx="43180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876" name="Line 12"/>
          <p:cNvSpPr>
            <a:spLocks noChangeShapeType="1"/>
          </p:cNvSpPr>
          <p:nvPr/>
        </p:nvSpPr>
        <p:spPr bwMode="auto">
          <a:xfrm>
            <a:off x="5867400" y="2349500"/>
            <a:ext cx="649288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877" name="Line 13"/>
          <p:cNvSpPr>
            <a:spLocks noChangeShapeType="1"/>
          </p:cNvSpPr>
          <p:nvPr/>
        </p:nvSpPr>
        <p:spPr bwMode="auto">
          <a:xfrm flipH="1">
            <a:off x="2700338" y="3141663"/>
            <a:ext cx="576262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878" name="Line 14"/>
          <p:cNvSpPr>
            <a:spLocks noChangeShapeType="1"/>
          </p:cNvSpPr>
          <p:nvPr/>
        </p:nvSpPr>
        <p:spPr bwMode="auto">
          <a:xfrm>
            <a:off x="4572000" y="3284538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879" name="Line 15"/>
          <p:cNvSpPr>
            <a:spLocks noChangeShapeType="1"/>
          </p:cNvSpPr>
          <p:nvPr/>
        </p:nvSpPr>
        <p:spPr bwMode="auto">
          <a:xfrm>
            <a:off x="5867400" y="3141663"/>
            <a:ext cx="576263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6880" name="Picture 16" descr="IncaTemp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647" b="9195"/>
          <a:stretch>
            <a:fillRect/>
          </a:stretch>
        </p:blipFill>
        <p:spPr bwMode="auto">
          <a:xfrm>
            <a:off x="3203575" y="981075"/>
            <a:ext cx="2665413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1" name="Picture 17" descr="IncaTemp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11" r="10811" b="10667"/>
          <a:stretch>
            <a:fillRect/>
          </a:stretch>
        </p:blipFill>
        <p:spPr>
          <a:xfrm>
            <a:off x="6516688" y="1268413"/>
            <a:ext cx="2447925" cy="21717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82" name="Picture 18" descr="IncaTemp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11" t="6096" r="10811" b="9143"/>
          <a:stretch>
            <a:fillRect/>
          </a:stretch>
        </p:blipFill>
        <p:spPr bwMode="auto">
          <a:xfrm>
            <a:off x="6443663" y="4221163"/>
            <a:ext cx="2484437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PC\Desktop\Рисунок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311275" cy="1152525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251520" y="3501008"/>
            <a:ext cx="2561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Распределение углерода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51520" y="6309320"/>
            <a:ext cx="2714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Распределение кислорода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491880" y="6488668"/>
            <a:ext cx="2282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Распределение цинка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588224" y="3573016"/>
            <a:ext cx="2281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Распределение фтора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6660232" y="6309320"/>
            <a:ext cx="2180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Распределение серы</a:t>
            </a:r>
            <a:endParaRPr lang="ru-RU" dirty="0"/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403648" y="548680"/>
            <a:ext cx="8204269" cy="776287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</a:rPr>
              <a:t>РАСПРЕДЕЛЕНИЕ ХИМИЧЕСКИХЭЛЕМЕНТОВ В ОБЪЕМЕ ОБРАЗЦА ДЛЯ КОМПОЗИЦИЙ, СОДЕРЖАЩИХ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</a:rPr>
              <a:t>20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</a:rPr>
              <a:t>МАС.Ч.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</a:rPr>
              <a:t>УПТФЭ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996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C\Desktop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11275" cy="11525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8424936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ПРИНЦИП РАБОТЫ ЭНЕРГОДИСПЕРСИОННОГО СПЕКТРОМЕТРА 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Рисунок 3" descr="http://fan-5.ru/better/images/430306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068960"/>
            <a:ext cx="4229011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95536" y="1412776"/>
            <a:ext cx="777686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0202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Пучок электронов взаимодействует с приповерхностным участком образца глубиной менее нескольких микрон. В результате взаимодействия появляются многочисленные сигналы, которые можно обнаружить с помощью разнообразных детекторов для получения информации об образце.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4788024" y="3212976"/>
            <a:ext cx="377991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– электронный луч; 2 – объект; 3 – отраженные электроны; 4 – вторичные электроны; 5 –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Оже-электроны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6 – ток поглощенных электронов; 7 – прошедшие электроны; 8 – катодолюминесцентное излучение; 9 –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рентгеновское излучение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C\Desktop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11275" cy="115252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556792"/>
            <a:ext cx="7467600" cy="158417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Объем зоны взаимодействия пучка электронов с образцом непосредственно определяет пространственное разрешение и глубину, на которой можно выполнить анализ. Он зависит от плотности материала образца и ускоряющего напряжения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1" name="Рисунок 1" descr="Рис. 2 Зависимость размера сечений области взаимодействия электронного зонда от плотности материала и ускоряющего напряжен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068960"/>
            <a:ext cx="4495404" cy="3277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67544" y="3429000"/>
            <a:ext cx="33123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Зависимость размера сечений области взаимодействия электронного зонда от плотности материала и ускоряющего напряжения. 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259632" y="332656"/>
            <a:ext cx="8435280" cy="100811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ПРИНЦИП РАБОТЫ ЭНЕРГОДИСПЕРСИОННОГО 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СПЕКТРОМЕТРА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C\Desktop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11275" cy="11525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8435280" cy="922114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ПРИНЦИП РАБОТЫ ЭНЕРГОДИСПЕРСИОННОГО </a:t>
            </a:r>
            <a:b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СПЕКТРОМЕТРА </a:t>
            </a:r>
            <a:endParaRPr lang="ru-RU" sz="2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72816"/>
            <a:ext cx="4474840" cy="3744416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Когда электрон высокой энергии взаимодействует с атомом, он может выбить один из электронов внутренней оболочки.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результате атом перейдет в ионизированное, или возбужденное состояние с вакансией («дыркой») в оболочке.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Переход в нормальное состояние происходит, когда один из электронов внешней оболочки заполняет данную вакансию. Величина изменения энергии определяется уникальной для каждого химического элемента электронной структурой атома.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7" name="Picture 1" descr="C:\Users\PC\Desktop\Безымянн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3893" y="1916832"/>
            <a:ext cx="3926091" cy="31394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807524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ПРИНЦИП РАБОТЫ ЭНЕРГОДИСПЕРСИОННОГО СПЕКТРОМЕТРА </a:t>
            </a:r>
            <a:endParaRPr lang="ru-RU" sz="2400" dirty="0"/>
          </a:p>
        </p:txBody>
      </p:sp>
      <p:pic>
        <p:nvPicPr>
          <p:cNvPr id="1026" name="Picture 2" descr="C:\Users\PC\Desktop\Безымянн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564904"/>
            <a:ext cx="7285361" cy="3735685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539552" y="1700808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Элементное распределение в сплаве металлов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58" descr="phot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085184"/>
            <a:ext cx="1695450" cy="1333500"/>
          </a:xfrm>
          <a:prstGeom prst="rect">
            <a:avLst/>
          </a:prstGeom>
          <a:noFill/>
        </p:spPr>
      </p:pic>
      <p:pic>
        <p:nvPicPr>
          <p:cNvPr id="33" name="Picture 2" descr="C:\Users\PC\Desktop\Рисунок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311275" cy="1152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8075240" cy="101297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ПРИНЦИП РАБОТЫ ЭНЕРГОДИСПЕРСИОННОГО СПЕКТРОМЕТРА 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984248"/>
            <a:ext cx="4186808" cy="487375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Если можно определить энергии или длины волн эмитированного спектра, то можно сделать выводы об элементах, содержащихся в образце. Это основа рентгеноспектрального анализа. Если по характеристическому спектру определить линии участвующих элементов и измерить их интенсивность, то на этой основе можно выполнить количественный анализ элементов.</a:t>
            </a:r>
          </a:p>
          <a:p>
            <a:endParaRPr lang="ru-RU" dirty="0"/>
          </a:p>
        </p:txBody>
      </p:sp>
      <p:pic>
        <p:nvPicPr>
          <p:cNvPr id="3074" name="Picture 2" descr="http://omcszuo.narod.ru/kvant/rentg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152525"/>
            <a:ext cx="2787790" cy="2088232"/>
          </a:xfrm>
          <a:prstGeom prst="rect">
            <a:avLst/>
          </a:prstGeom>
          <a:noFill/>
        </p:spPr>
      </p:pic>
      <p:graphicFrame>
        <p:nvGraphicFramePr>
          <p:cNvPr id="205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861200629"/>
              </p:ext>
            </p:extLst>
          </p:nvPr>
        </p:nvGraphicFramePr>
        <p:xfrm>
          <a:off x="5084318" y="3645024"/>
          <a:ext cx="3228975" cy="2624138"/>
        </p:xfrm>
        <a:graphic>
          <a:graphicData uri="http://schemas.openxmlformats.org/presentationml/2006/ole">
            <p:oleObj spid="_x0000_s2059" name="Analysis Program" r:id="rId4" imgW="5760000" imgH="4680000" progId="">
              <p:embed/>
            </p:oleObj>
          </a:graphicData>
        </a:graphic>
      </p:graphicFrame>
      <p:pic>
        <p:nvPicPr>
          <p:cNvPr id="6" name="Picture 2" descr="C:\Users\PC\Desktop\Рисунок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311275" cy="1152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azonano.com/images/equipments/EquipmentImage_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422731" flipH="1">
            <a:off x="1425363" y="3906075"/>
            <a:ext cx="3456384" cy="24425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7467600" cy="92211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РАСПРЕДЕЛЕНИЕ ИНГРЕДИЕНТОВ В РЕЗИНЕ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628800"/>
            <a:ext cx="5338936" cy="290892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Определение распределения ингредиентов в резиновой смеси после вулканизации проводилось при помощи приставки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энергодисперсионного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спектрометра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фирмы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OXFORD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модель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x-max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-20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ЭДС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 методом картирования элементов. Приставка ЭДС определяет элементный состав веществ, что  позволяет идентифицировать ингредиенты на участке образца.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4077072"/>
            <a:ext cx="1884624" cy="14897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908720"/>
            <a:ext cx="1884624" cy="14897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2420888"/>
            <a:ext cx="1884624" cy="14897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2" descr="C:\Users\PC\Desktop\Рисунок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311275" cy="1152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7467600" cy="92211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РАСПРЕДЕЛЕНИЕ ИНГРЕДИЕНТОВ В РЕЗИНЕ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340768"/>
            <a:ext cx="7848872" cy="720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Состав рецептуры резиновой смеси  выбран так, чтобы ингредиенты резины отличались по элементному составу друг от друга.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39552" y="2348880"/>
          <a:ext cx="7344815" cy="3744419"/>
        </p:xfrm>
        <a:graphic>
          <a:graphicData uri="http://schemas.openxmlformats.org/drawingml/2006/table">
            <a:tbl>
              <a:tblPr/>
              <a:tblGrid>
                <a:gridCol w="3923908"/>
                <a:gridCol w="1275165"/>
                <a:gridCol w="2145742"/>
              </a:tblGrid>
              <a:tr h="520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Ингредиенты</a:t>
                      </a:r>
                      <a:endParaRPr lang="ru-RU" sz="11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Мас.ч.</a:t>
                      </a:r>
                      <a:endParaRPr lang="ru-RU" sz="11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Химическая формула</a:t>
                      </a:r>
                      <a:endParaRPr lang="ru-RU" sz="11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Каучук СКИ-3</a:t>
                      </a:r>
                      <a:endParaRPr lang="ru-RU" sz="11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1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[C</a:t>
                      </a:r>
                      <a:r>
                        <a:rPr lang="en-US" sz="1000" baseline="-25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5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H</a:t>
                      </a:r>
                      <a:r>
                        <a:rPr lang="en-US" sz="1000" baseline="-25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8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]</a:t>
                      </a:r>
                      <a:r>
                        <a:rPr lang="en-US" sz="1000" baseline="-25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n</a:t>
                      </a:r>
                      <a:endParaRPr lang="ru-RU" sz="11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62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Сера</a:t>
                      </a:r>
                      <a:endParaRPr lang="ru-RU" sz="11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1,0</a:t>
                      </a:r>
                      <a:endParaRPr lang="ru-RU" sz="11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</a:t>
                      </a:r>
                      <a:endParaRPr lang="ru-RU" sz="11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Дибензтиазолилдисульфид (Альтакс)</a:t>
                      </a:r>
                      <a:endParaRPr lang="ru-RU" sz="11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0,6</a:t>
                      </a:r>
                      <a:endParaRPr lang="ru-RU" sz="11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</a:t>
                      </a:r>
                      <a:r>
                        <a:rPr lang="en-US" sz="1000" baseline="-25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14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N</a:t>
                      </a:r>
                      <a:r>
                        <a:rPr lang="en-US" sz="1000" baseline="-25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</a:t>
                      </a:r>
                      <a:r>
                        <a:rPr lang="en-US" sz="1000" baseline="-25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4</a:t>
                      </a:r>
                      <a:endParaRPr lang="ru-RU" sz="11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Дифенилгуанидин ДФГ</a:t>
                      </a:r>
                      <a:endParaRPr lang="ru-RU" sz="11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1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</a:t>
                      </a:r>
                      <a:r>
                        <a:rPr lang="en-US" sz="1000" baseline="-25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13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H</a:t>
                      </a:r>
                      <a:r>
                        <a:rPr lang="en-US" sz="1000" baseline="-25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13</a:t>
                      </a:r>
                      <a:r>
                        <a:rPr lang="en-US" sz="1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N</a:t>
                      </a:r>
                      <a:r>
                        <a:rPr lang="en-US" sz="1000" baseline="-25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</a:t>
                      </a:r>
                      <a:endParaRPr lang="ru-RU" sz="11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Оксид цинка</a:t>
                      </a:r>
                      <a:endParaRPr lang="ru-RU" sz="11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5,0</a:t>
                      </a:r>
                      <a:endParaRPr lang="ru-RU" sz="11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ZnO</a:t>
                      </a:r>
                      <a:endParaRPr lang="ru-RU" sz="11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Стеариновая кислота</a:t>
                      </a:r>
                      <a:endParaRPr lang="ru-RU" sz="11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2.0</a:t>
                      </a:r>
                      <a:endParaRPr lang="ru-RU" sz="110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</a:t>
                      </a:r>
                      <a:r>
                        <a:rPr lang="en-US" sz="1000" baseline="-2500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18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H</a:t>
                      </a:r>
                      <a:r>
                        <a:rPr lang="en-US" sz="1000" baseline="-2500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36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</a:t>
                      </a:r>
                      <a:r>
                        <a:rPr lang="en-US" sz="1000" baseline="-25000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</a:t>
                      </a:r>
                      <a:endParaRPr lang="ru-RU" sz="1100" dirty="0">
                        <a:solidFill>
                          <a:srgbClr val="000000"/>
                        </a:solidFill>
                        <a:latin typeface="Arial"/>
                        <a:ea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" descr="C:\Users\PC\Desktop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11275" cy="1152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7467600" cy="50405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РАСПРЕДЕЛЕНИЕ ИНГРЕДИЕНТОВ В РЕЗИНЕ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80419" y="1152446"/>
            <a:ext cx="79928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Определение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распределения элементов в образце проводилось при увеличении ⨯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3000, ускоряющем напряжение 10кВ. На образец предварительно напыляли тонкий слой золота, для того чтобы избежать зарядки образца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подплавления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При обработке полученных данных был исключен элемент золото, так как он был нанесен в процессе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пробоподготовки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образца.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56612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Электронная  микрофотография исследуемой поверхности резины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69" name="image13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564904"/>
            <a:ext cx="3312368" cy="3085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image15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996952"/>
            <a:ext cx="367240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283968" y="56612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Суммарный спектр элементов по поверхности образца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PC\Desktop\Рисунок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311275" cy="1152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567</TotalTime>
  <Words>378</Words>
  <Application>Microsoft Office PowerPoint</Application>
  <PresentationFormat>Экран (4:3)</PresentationFormat>
  <Paragraphs>73</Paragraphs>
  <Slides>14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Городская</vt:lpstr>
      <vt:lpstr>Analysis Program</vt:lpstr>
      <vt:lpstr>Bitmap Image</vt:lpstr>
      <vt:lpstr>ОПРЕДЕЛЕНИЕ РАСПРЕДЕЛЕНИЯ  ИНГРЕДИЕНТОВ В РЕЗИНЕ</vt:lpstr>
      <vt:lpstr>ПРИНЦИП РАБОТЫ ЭНЕРГОДИСПЕРСИОННОГО СПЕКТРОМЕТРА </vt:lpstr>
      <vt:lpstr>Слайд 3</vt:lpstr>
      <vt:lpstr>ПРИНЦИП РАБОТЫ ЭНЕРГОДИСПЕРСИОННОГО  СПЕКТРОМЕТРА </vt:lpstr>
      <vt:lpstr>ПРИНЦИП РАБОТЫ ЭНЕРГОДИСПЕРСИОННОГО СПЕКТРОМЕТРА </vt:lpstr>
      <vt:lpstr>ПРИНЦИП РАБОТЫ ЭНЕРГОДИСПЕРСИОННОГО СПЕКТРОМЕТРА </vt:lpstr>
      <vt:lpstr>РАСПРЕДЕЛЕНИЕ ИНГРЕДИЕНТОВ В РЕЗИНЕ</vt:lpstr>
      <vt:lpstr>РАСПРЕДЕЛЕНИЕ ИНГРЕДИЕНТОВ В РЕЗИНЕ</vt:lpstr>
      <vt:lpstr>РАСПРЕДЕЛЕНИЕ ИНГРЕДИЕНТОВ В РЕЗИНЕ</vt:lpstr>
      <vt:lpstr>РАСПРЕДЕЛЕНИЕ ИНГРЕДИЕНТОВ В РЕЗИНЕ</vt:lpstr>
      <vt:lpstr>РАСПРЕДЕЛЕНИЕ ИНГРЕДИЕНТОВ В РЕЗИНЕ</vt:lpstr>
      <vt:lpstr>Слайд 12</vt:lpstr>
      <vt:lpstr>РАСПРЕДЕЛЕНИЕ ХИМИЧЕСКИХ ЭЛЕМЕНТОВ В ОБЪЕМЕ ОБРАЗЦА ДЛЯ КОМПОЗИЦИЙ, СОДЕРЖАЩИХ 0,5 МАС.Ч. УПТФЭ</vt:lpstr>
      <vt:lpstr>РАСПРЕДЕЛЕНИЕ ХИМИЧЕСКИХЭЛЕМЕНТОВ В ОБЪЕМЕ ОБРАЗЦА ДЛЯ КОМПОЗИЦИЙ, СОДЕРЖАЩИХ 20 МАС.Ч. УПТФЭ  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ОПРЕДЕЛЕНИЕ РАСПРЕДЕЛЕНИЯ  ИНГРЕДИЕНТОВ В РЕЗИНЕ</dc:title>
  <dc:creator>PC</dc:creator>
  <cp:lastModifiedBy>PC</cp:lastModifiedBy>
  <cp:revision>59</cp:revision>
  <dcterms:created xsi:type="dcterms:W3CDTF">2015-06-29T06:56:36Z</dcterms:created>
  <dcterms:modified xsi:type="dcterms:W3CDTF">2015-07-06T01:40:05Z</dcterms:modified>
</cp:coreProperties>
</file>