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7556500" cy="10693400"/>
  <p:notesSz cx="7556500" cy="10693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Symbol" panose="05050102010706020507" pitchFamily="18" charset="2"/>
      <p:regular r:id="rId22"/>
      <p:italic r:id="rId23"/>
    </p:embeddedFont>
    <p:embeddedFont>
      <p:font typeface="Times New Roman" panose="02020603050405020304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502" y="691114"/>
            <a:ext cx="1218564" cy="47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248" y="4777206"/>
            <a:ext cx="6588353" cy="214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17792" y="9825847"/>
            <a:ext cx="344804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31583" y="9825847"/>
            <a:ext cx="2057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5" dirty="0"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8336" y="689863"/>
            <a:ext cx="6158230" cy="39546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52400" marR="144780" algn="just">
              <a:lnSpc>
                <a:spcPct val="961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3909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ПРАКТИЧЕСКОЕ ЗАНЯТИЕ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511809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Расчёт естественного освещении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помещения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52400" marR="146050" indent="359410">
              <a:lnSpc>
                <a:spcPct val="110000"/>
              </a:lnSpc>
              <a:buAutoNum type="arabicPeriod"/>
              <a:tabLst>
                <a:tab pos="720725" algn="l"/>
              </a:tabLst>
            </a:pPr>
            <a:r>
              <a:rPr sz="1400" b="1" i="1" dirty="0">
                <a:latin typeface="Times New Roman"/>
                <a:cs typeface="Times New Roman"/>
              </a:rPr>
              <a:t>Цель </a:t>
            </a:r>
            <a:r>
              <a:rPr sz="1400" b="1" i="1" spc="-5" dirty="0">
                <a:latin typeface="Times New Roman"/>
                <a:cs typeface="Times New Roman"/>
              </a:rPr>
              <a:t>практического занятия </a:t>
            </a:r>
            <a:r>
              <a:rPr sz="1400" b="1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освоение методов расчёта естест-  венного освещения помещения.</a:t>
            </a:r>
            <a:endParaRPr sz="1400" dirty="0">
              <a:latin typeface="Times New Roman"/>
              <a:cs typeface="Times New Roman"/>
            </a:endParaRPr>
          </a:p>
          <a:p>
            <a:pPr marL="476884">
              <a:lnSpc>
                <a:spcPts val="1645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Продолжительность занятий: 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часа</a:t>
            </a:r>
            <a:endParaRPr sz="1400" dirty="0">
              <a:latin typeface="Times New Roman"/>
              <a:cs typeface="Times New Roman"/>
            </a:endParaRPr>
          </a:p>
          <a:p>
            <a:pPr marL="152400" marR="144780" indent="324485">
              <a:lnSpc>
                <a:spcPts val="1620"/>
              </a:lnSpc>
              <a:spcBef>
                <a:spcPts val="65"/>
              </a:spcBef>
            </a:pPr>
            <a:r>
              <a:rPr sz="1400" spc="-5" dirty="0">
                <a:latin typeface="Times New Roman"/>
                <a:cs typeface="Times New Roman"/>
              </a:rPr>
              <a:t>Материально-техническое обеспечение: конспект лекций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«Охране  труда», Практикум по проведению практических занятий,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калькулятор.</a:t>
            </a:r>
            <a:endParaRPr sz="1400" dirty="0">
              <a:latin typeface="Times New Roman"/>
              <a:cs typeface="Times New Roman"/>
            </a:endParaRPr>
          </a:p>
          <a:p>
            <a:pPr marL="601345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Формируемые компетенции: </a:t>
            </a:r>
            <a:r>
              <a:rPr sz="1400" i="1" spc="-5" dirty="0">
                <a:latin typeface="Times New Roman"/>
                <a:cs typeface="Times New Roman"/>
              </a:rPr>
              <a:t>ОК-5; ОК-6; ОПК-2;</a:t>
            </a:r>
            <a:r>
              <a:rPr sz="1400" i="1" spc="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ППК-13.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52400" marR="142240" indent="359410" algn="just">
              <a:lnSpc>
                <a:spcPct val="110300"/>
              </a:lnSpc>
              <a:buAutoNum type="arabicPeriod" startAt="2"/>
              <a:tabLst>
                <a:tab pos="709930" algn="l"/>
              </a:tabLst>
            </a:pPr>
            <a:r>
              <a:rPr sz="1400" b="1" i="1" spc="-5" dirty="0">
                <a:latin typeface="Times New Roman"/>
                <a:cs typeface="Times New Roman"/>
              </a:rPr>
              <a:t>Теоретические положения. </a:t>
            </a:r>
            <a:r>
              <a:rPr sz="1400" spc="-5" dirty="0">
                <a:latin typeface="Times New Roman"/>
                <a:cs typeface="Times New Roman"/>
              </a:rPr>
              <a:t>На уровень освещенности помещения  при естественном освещении влияют следующие факторы: световой климат;  площадь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ориентация световых проемов; степень чистоты </a:t>
            </a:r>
            <a:r>
              <a:rPr sz="1400" dirty="0">
                <a:latin typeface="Times New Roman"/>
                <a:cs typeface="Times New Roman"/>
              </a:rPr>
              <a:t>стекла в </a:t>
            </a:r>
            <a:r>
              <a:rPr sz="1400" spc="5" dirty="0">
                <a:latin typeface="Times New Roman"/>
                <a:cs typeface="Times New Roman"/>
              </a:rPr>
              <a:t>свето-  </a:t>
            </a:r>
            <a:r>
              <a:rPr sz="1400" spc="-5" dirty="0">
                <a:latin typeface="Times New Roman"/>
                <a:cs typeface="Times New Roman"/>
              </a:rPr>
              <a:t>вых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проемах;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окраска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стен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потолка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помещения;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глубина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помещения;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на-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936" y="702056"/>
            <a:ext cx="5955030" cy="49936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43180" indent="359410">
              <a:lnSpc>
                <a:spcPts val="1620"/>
              </a:lnSpc>
              <a:spcBef>
                <a:spcPts val="204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учитывает 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несущих </a:t>
            </a:r>
            <a:r>
              <a:rPr sz="1400" dirty="0">
                <a:latin typeface="Times New Roman"/>
                <a:cs typeface="Times New Roman"/>
              </a:rPr>
              <a:t>конст-  </a:t>
            </a:r>
            <a:r>
              <a:rPr sz="1400" spc="-5" dirty="0">
                <a:latin typeface="Times New Roman"/>
                <a:cs typeface="Times New Roman"/>
              </a:rPr>
              <a:t>рукциях;</a:t>
            </a:r>
            <a:endParaRPr sz="1400">
              <a:latin typeface="Times New Roman"/>
              <a:cs typeface="Times New Roman"/>
            </a:endParaRPr>
          </a:p>
          <a:p>
            <a:pPr marL="50800" marR="44450" indent="359410">
              <a:lnSpc>
                <a:spcPts val="1620"/>
              </a:lnSpc>
              <a:spcBef>
                <a:spcPts val="10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учитывает 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солнцезащитных  устройствах;</a:t>
            </a:r>
            <a:endParaRPr sz="1400">
              <a:latin typeface="Times New Roman"/>
              <a:cs typeface="Times New Roman"/>
            </a:endParaRPr>
          </a:p>
          <a:p>
            <a:pPr marL="50800" marR="47625" indent="359410">
              <a:lnSpc>
                <a:spcPts val="1620"/>
              </a:lnSpc>
              <a:spcBef>
                <a:spcPts val="8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</a:t>
            </a:r>
            <a:r>
              <a:rPr sz="1400" dirty="0">
                <a:latin typeface="Times New Roman"/>
                <a:cs typeface="Times New Roman"/>
              </a:rPr>
              <a:t>учитывает </a:t>
            </a:r>
            <a:r>
              <a:rPr sz="1400" spc="-5" dirty="0">
                <a:latin typeface="Times New Roman"/>
                <a:cs typeface="Times New Roman"/>
              </a:rPr>
              <a:t>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светозащитной  </a:t>
            </a:r>
            <a:r>
              <a:rPr sz="1400" dirty="0">
                <a:latin typeface="Times New Roman"/>
                <a:cs typeface="Times New Roman"/>
              </a:rPr>
              <a:t>сетке, </a:t>
            </a:r>
            <a:r>
              <a:rPr sz="1400" spc="-5" dirty="0">
                <a:latin typeface="Times New Roman"/>
                <a:cs typeface="Times New Roman"/>
              </a:rPr>
              <a:t>которая устанавливается под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фонарями.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Поскольку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окна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изготовлены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двойных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деревянных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рам,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которые</a:t>
            </a:r>
            <a:endParaRPr sz="1400">
              <a:latin typeface="Times New Roman"/>
              <a:cs typeface="Times New Roman"/>
            </a:endParaRPr>
          </a:p>
          <a:p>
            <a:pPr marL="50800" marR="44450">
              <a:lnSpc>
                <a:spcPts val="1620"/>
              </a:lnSpc>
              <a:spcBef>
                <a:spcPts val="125"/>
              </a:spcBef>
            </a:pPr>
            <a:r>
              <a:rPr sz="1400" spc="-5" dirty="0">
                <a:latin typeface="Times New Roman"/>
                <a:cs typeface="Times New Roman"/>
              </a:rPr>
              <a:t>вставлено листовое </a:t>
            </a:r>
            <a:r>
              <a:rPr sz="1400" dirty="0">
                <a:latin typeface="Times New Roman"/>
                <a:cs typeface="Times New Roman"/>
              </a:rPr>
              <a:t>стекло, </a:t>
            </a:r>
            <a:r>
              <a:rPr sz="1400" spc="-1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</a:t>
            </a:r>
            <a:r>
              <a:rPr sz="1400" spc="-5" dirty="0">
                <a:latin typeface="Times New Roman"/>
                <a:cs typeface="Times New Roman"/>
              </a:rPr>
              <a:t>2.5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2006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 0,8.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Для двойных раздельных деревянных </a:t>
            </a:r>
            <a:r>
              <a:rPr sz="1400" spc="-10" dirty="0">
                <a:latin typeface="Times New Roman"/>
                <a:cs typeface="Times New Roman"/>
              </a:rPr>
              <a:t>рам </a:t>
            </a: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</a:t>
            </a:r>
            <a:r>
              <a:rPr sz="1400" spc="-5" dirty="0">
                <a:latin typeface="Times New Roman"/>
                <a:cs typeface="Times New Roman"/>
              </a:rPr>
              <a:t>2.5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50"/>
              </a:lnSpc>
              <a:spcBef>
                <a:spcPts val="30"/>
              </a:spcBef>
            </a:pPr>
            <a:r>
              <a:rPr sz="1400" dirty="0">
                <a:latin typeface="Times New Roman"/>
                <a:cs typeface="Times New Roman"/>
              </a:rPr>
              <a:t>28 – </a:t>
            </a:r>
            <a:r>
              <a:rPr sz="1400" spc="-5" dirty="0">
                <a:latin typeface="Times New Roman"/>
                <a:cs typeface="Times New Roman"/>
              </a:rPr>
              <a:t>2006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0,6.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Поскольку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условию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потерь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света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несущих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конструкциях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410209" marR="1043940">
              <a:lnSpc>
                <a:spcPct val="102099"/>
              </a:lnSpc>
            </a:pPr>
            <a:r>
              <a:rPr sz="1400" spc="-5" dirty="0">
                <a:latin typeface="Times New Roman"/>
                <a:cs typeface="Times New Roman"/>
              </a:rPr>
              <a:t>Поскольку </a:t>
            </a:r>
            <a:r>
              <a:rPr sz="1400" dirty="0">
                <a:latin typeface="Times New Roman"/>
                <a:cs typeface="Times New Roman"/>
              </a:rPr>
              <a:t>окна </a:t>
            </a:r>
            <a:r>
              <a:rPr sz="1400" spc="-5" dirty="0">
                <a:latin typeface="Times New Roman"/>
                <a:cs typeface="Times New Roman"/>
              </a:rPr>
              <a:t>не </a:t>
            </a:r>
            <a:r>
              <a:rPr sz="1400" dirty="0">
                <a:latin typeface="Times New Roman"/>
                <a:cs typeface="Times New Roman"/>
              </a:rPr>
              <a:t>имеют </a:t>
            </a:r>
            <a:r>
              <a:rPr sz="1400" spc="-5" dirty="0">
                <a:latin typeface="Times New Roman"/>
                <a:cs typeface="Times New Roman"/>
              </a:rPr>
              <a:t>светозащитных устройств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= 1.  </a:t>
            </a:r>
            <a:r>
              <a:rPr sz="1400" spc="-5" dirty="0">
                <a:latin typeface="Times New Roman"/>
                <a:cs typeface="Times New Roman"/>
              </a:rPr>
              <a:t>Для бокового освещения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Подставляем значения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формулу: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  <a:spcBef>
                <a:spcPts val="2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о </a:t>
            </a:r>
            <a:r>
              <a:rPr sz="1400" dirty="0">
                <a:latin typeface="Times New Roman"/>
                <a:cs typeface="Times New Roman"/>
              </a:rPr>
              <a:t>= 0,8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0,6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=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0,48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Подсчитаем площадь потолка, </a:t>
            </a:r>
            <a:r>
              <a:rPr sz="1400" dirty="0">
                <a:latin typeface="Times New Roman"/>
                <a:cs typeface="Times New Roman"/>
              </a:rPr>
              <a:t>стен,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пола: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371475" algn="ctr">
              <a:lnSpc>
                <a:spcPct val="100000"/>
              </a:lnSpc>
            </a:pPr>
            <a:r>
              <a:rPr sz="1550" spc="-45" dirty="0">
                <a:latin typeface="Times New Roman"/>
                <a:cs typeface="Times New Roman"/>
              </a:rPr>
              <a:t>S</a:t>
            </a:r>
            <a:r>
              <a:rPr sz="1425" spc="-67" baseline="-23391" dirty="0">
                <a:latin typeface="Times New Roman"/>
                <a:cs typeface="Times New Roman"/>
              </a:rPr>
              <a:t>потолка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S</a:t>
            </a:r>
            <a:r>
              <a:rPr sz="1425" spc="-75" baseline="-23391" dirty="0">
                <a:latin typeface="Times New Roman"/>
                <a:cs typeface="Times New Roman"/>
              </a:rPr>
              <a:t>пола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135" dirty="0">
                <a:latin typeface="Times New Roman"/>
                <a:cs typeface="Times New Roman"/>
              </a:rPr>
              <a:t>108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Times New Roman"/>
                <a:cs typeface="Times New Roman"/>
              </a:rPr>
              <a:t>9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135" dirty="0">
                <a:latin typeface="Times New Roman"/>
                <a:cs typeface="Times New Roman"/>
              </a:rPr>
              <a:t>972</a:t>
            </a:r>
            <a:r>
              <a:rPr sz="1550" spc="-185" dirty="0">
                <a:latin typeface="Times New Roman"/>
                <a:cs typeface="Times New Roman"/>
              </a:rPr>
              <a:t> </a:t>
            </a:r>
            <a:r>
              <a:rPr sz="2100" spc="-7" baseline="-3968" dirty="0">
                <a:latin typeface="Times New Roman"/>
                <a:cs typeface="Times New Roman"/>
              </a:rPr>
              <a:t>м</a:t>
            </a:r>
            <a:r>
              <a:rPr sz="1350" spc="-7" baseline="33950" dirty="0">
                <a:latin typeface="Times New Roman"/>
                <a:cs typeface="Times New Roman"/>
              </a:rPr>
              <a:t>2</a:t>
            </a:r>
            <a:endParaRPr sz="1350" baseline="33950">
              <a:latin typeface="Times New Roman"/>
              <a:cs typeface="Times New Roman"/>
            </a:endParaRPr>
          </a:p>
          <a:p>
            <a:pPr marL="372110" algn="ctr">
              <a:lnSpc>
                <a:spcPct val="100000"/>
              </a:lnSpc>
              <a:spcBef>
                <a:spcPts val="290"/>
              </a:spcBef>
            </a:pPr>
            <a:r>
              <a:rPr sz="1550" spc="-65" dirty="0">
                <a:latin typeface="Times New Roman"/>
                <a:cs typeface="Times New Roman"/>
              </a:rPr>
              <a:t>S</a:t>
            </a:r>
            <a:r>
              <a:rPr sz="1425" spc="-97" baseline="-23391" dirty="0">
                <a:latin typeface="Times New Roman"/>
                <a:cs typeface="Times New Roman"/>
              </a:rPr>
              <a:t>стен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Times New Roman"/>
                <a:cs typeface="Times New Roman"/>
              </a:rPr>
              <a:t>2 </a:t>
            </a:r>
            <a:r>
              <a:rPr sz="1550" spc="-130" dirty="0">
                <a:latin typeface="Symbol"/>
                <a:cs typeface="Symbol"/>
              </a:rPr>
              <a:t></a:t>
            </a:r>
            <a:r>
              <a:rPr sz="1550" spc="-130" dirty="0">
                <a:latin typeface="Times New Roman"/>
                <a:cs typeface="Times New Roman"/>
              </a:rPr>
              <a:t>108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105" dirty="0">
                <a:latin typeface="Times New Roman"/>
                <a:cs typeface="Times New Roman"/>
              </a:rPr>
              <a:t>3,8 </a:t>
            </a:r>
            <a:r>
              <a:rPr sz="1550" spc="-85" dirty="0">
                <a:latin typeface="Symbol"/>
                <a:cs typeface="Symbol"/>
              </a:rPr>
              <a:t>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Times New Roman"/>
                <a:cs typeface="Times New Roman"/>
              </a:rPr>
              <a:t>2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Times New Roman"/>
                <a:cs typeface="Times New Roman"/>
              </a:rPr>
              <a:t>9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105" dirty="0">
                <a:latin typeface="Times New Roman"/>
                <a:cs typeface="Times New Roman"/>
              </a:rPr>
              <a:t>3,8 </a:t>
            </a:r>
            <a:r>
              <a:rPr sz="1550" spc="-85" dirty="0">
                <a:latin typeface="Symbol"/>
                <a:cs typeface="Symbol"/>
              </a:rPr>
              <a:t>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135" dirty="0">
                <a:latin typeface="Times New Roman"/>
                <a:cs typeface="Times New Roman"/>
              </a:rPr>
              <a:t>889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2100" spc="-7" baseline="-3968" dirty="0">
                <a:latin typeface="Times New Roman"/>
                <a:cs typeface="Times New Roman"/>
              </a:rPr>
              <a:t>м</a:t>
            </a:r>
            <a:r>
              <a:rPr sz="1350" spc="-7" baseline="33950" dirty="0">
                <a:latin typeface="Times New Roman"/>
                <a:cs typeface="Times New Roman"/>
              </a:rPr>
              <a:t>2</a:t>
            </a:r>
            <a:endParaRPr sz="1350" baseline="3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10209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Определяем средневзвешенный коэффициент отражения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</a:t>
            </a:r>
            <a:r>
              <a:rPr sz="1350" spc="-15" baseline="-12345" dirty="0">
                <a:latin typeface="Times New Roman"/>
                <a:cs typeface="Times New Roman"/>
              </a:rPr>
              <a:t>ср</a:t>
            </a:r>
            <a:endParaRPr sz="1350" baseline="-1234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2302" y="6105525"/>
            <a:ext cx="14884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430" dirty="0">
                <a:latin typeface="Cambria Math"/>
                <a:cs typeface="Cambria Math"/>
              </a:rPr>
              <a:t> </a:t>
            </a:r>
            <a:r>
              <a:rPr sz="1300" i="1" spc="430" dirty="0">
                <a:latin typeface="Times New Roman"/>
                <a:cs typeface="Times New Roman"/>
              </a:rPr>
              <a:t>пот </a:t>
            </a:r>
            <a:r>
              <a:rPr sz="1300" i="1" spc="-5" dirty="0">
                <a:latin typeface="Times New Roman"/>
                <a:cs typeface="Times New Roman"/>
              </a:rPr>
              <a:t>стен</a:t>
            </a:r>
            <a:r>
              <a:rPr sz="1300" i="1" spc="35" dirty="0">
                <a:latin typeface="Times New Roman"/>
                <a:cs typeface="Times New Roman"/>
              </a:rPr>
              <a:t> </a:t>
            </a:r>
            <a:r>
              <a:rPr sz="1300" i="1" spc="-15" dirty="0">
                <a:latin typeface="Times New Roman"/>
                <a:cs typeface="Times New Roman"/>
              </a:rPr>
              <a:t>пола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2250" y="5793104"/>
            <a:ext cx="3770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922" baseline="-32407" dirty="0">
                <a:latin typeface="Cambria Math"/>
                <a:cs typeface="Cambria Math"/>
              </a:rPr>
              <a:t> </a:t>
            </a:r>
            <a:r>
              <a:rPr sz="2700" spc="742" baseline="-32407" dirty="0">
                <a:latin typeface="Cambria Math"/>
                <a:cs typeface="Cambria Math"/>
              </a:rPr>
              <a:t> </a:t>
            </a:r>
            <a:r>
              <a:rPr sz="2700" spc="750" baseline="-32407" dirty="0">
                <a:latin typeface="Cambria Math"/>
                <a:cs typeface="Cambria Math"/>
              </a:rPr>
              <a:t> </a:t>
            </a:r>
            <a:r>
              <a:rPr sz="2700" spc="150" baseline="-32407" dirty="0">
                <a:latin typeface="Cambria Math"/>
                <a:cs typeface="Cambria Math"/>
              </a:rPr>
              <a:t> </a:t>
            </a:r>
            <a:r>
              <a:rPr sz="2700" spc="1417" baseline="-32407" dirty="0">
                <a:latin typeface="Cambria Math"/>
                <a:cs typeface="Cambria Math"/>
              </a:rPr>
              <a:t> </a:t>
            </a:r>
            <a:r>
              <a:rPr sz="2700" spc="157" baseline="-32407" dirty="0">
                <a:latin typeface="Cambria Math"/>
                <a:cs typeface="Cambria Math"/>
              </a:rPr>
              <a:t> </a:t>
            </a:r>
            <a:r>
              <a:rPr sz="1300" u="heavy" spc="-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heavy" spc="55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1300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 стен </a:t>
            </a:r>
            <a:r>
              <a:rPr sz="13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стен </a:t>
            </a:r>
            <a:r>
              <a:rPr sz="13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пола </a:t>
            </a:r>
            <a:r>
              <a:rPr sz="1300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пола</a:t>
            </a:r>
            <a:r>
              <a:rPr sz="1300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aseline="-32407" dirty="0">
                <a:latin typeface="Times New Roman"/>
                <a:cs typeface="Times New Roman"/>
              </a:rPr>
              <a:t>.</a:t>
            </a:r>
            <a:endParaRPr sz="2700" baseline="-3240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8641" y="5977508"/>
            <a:ext cx="455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spc="-20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0197" y="6891697"/>
            <a:ext cx="2767965" cy="0"/>
          </a:xfrm>
          <a:custGeom>
            <a:avLst/>
            <a:gdLst/>
            <a:ahLst/>
            <a:cxnLst/>
            <a:rect l="l" t="t" r="r" b="b"/>
            <a:pathLst>
              <a:path w="2767965">
                <a:moveTo>
                  <a:pt x="0" y="0"/>
                </a:moveTo>
                <a:lnTo>
                  <a:pt x="2767541" y="0"/>
                </a:lnTo>
              </a:path>
            </a:pathLst>
          </a:custGeom>
          <a:ln w="4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7790" y="6858074"/>
            <a:ext cx="15494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75" dirty="0">
                <a:latin typeface="Times New Roman"/>
                <a:cs typeface="Times New Roman"/>
              </a:rPr>
              <a:t>ср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1188" y="6882926"/>
            <a:ext cx="155257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75" dirty="0">
                <a:latin typeface="Times New Roman"/>
                <a:cs typeface="Times New Roman"/>
              </a:rPr>
              <a:t>972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430" dirty="0">
                <a:latin typeface="Symbol"/>
                <a:cs typeface="Symbol"/>
              </a:rPr>
              <a:t>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375" dirty="0">
                <a:latin typeface="Times New Roman"/>
                <a:cs typeface="Times New Roman"/>
              </a:rPr>
              <a:t>889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430" dirty="0">
                <a:latin typeface="Symbol"/>
                <a:cs typeface="Symbol"/>
              </a:rPr>
              <a:t>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375" dirty="0">
                <a:latin typeface="Times New Roman"/>
                <a:cs typeface="Times New Roman"/>
              </a:rPr>
              <a:t>972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312" y="6678169"/>
            <a:ext cx="3684904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25" spc="644" baseline="-33816" dirty="0">
                <a:latin typeface="Symbol"/>
                <a:cs typeface="Symbol"/>
              </a:rPr>
              <a:t></a:t>
            </a:r>
            <a:r>
              <a:rPr sz="1725" spc="270" baseline="-33816" dirty="0">
                <a:latin typeface="Times New Roman"/>
                <a:cs typeface="Times New Roman"/>
              </a:rPr>
              <a:t> </a:t>
            </a:r>
            <a:r>
              <a:rPr sz="1150" spc="295" dirty="0">
                <a:latin typeface="Times New Roman"/>
                <a:cs typeface="Times New Roman"/>
              </a:rPr>
              <a:t>0,7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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375" dirty="0">
                <a:latin typeface="Times New Roman"/>
                <a:cs typeface="Times New Roman"/>
              </a:rPr>
              <a:t>972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430" dirty="0">
                <a:latin typeface="Symbol"/>
                <a:cs typeface="Symbol"/>
              </a:rPr>
              <a:t>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285" dirty="0">
                <a:latin typeface="Times New Roman"/>
                <a:cs typeface="Times New Roman"/>
              </a:rPr>
              <a:t>0,5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Symbol"/>
                <a:cs typeface="Symbol"/>
              </a:rPr>
              <a:t>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spc="375" dirty="0">
                <a:latin typeface="Times New Roman"/>
                <a:cs typeface="Times New Roman"/>
              </a:rPr>
              <a:t>889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430" dirty="0">
                <a:latin typeface="Symbol"/>
                <a:cs typeface="Symbol"/>
              </a:rPr>
              <a:t>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200" dirty="0">
                <a:latin typeface="Times New Roman"/>
                <a:cs typeface="Times New Roman"/>
              </a:rPr>
              <a:t>0,1</a:t>
            </a:r>
            <a:r>
              <a:rPr sz="1150" spc="200" dirty="0">
                <a:latin typeface="Symbol"/>
                <a:cs typeface="Symbol"/>
              </a:rPr>
              <a:t>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375" dirty="0">
                <a:latin typeface="Times New Roman"/>
                <a:cs typeface="Times New Roman"/>
              </a:rPr>
              <a:t>972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725" spc="644" baseline="-33816" dirty="0">
                <a:latin typeface="Symbol"/>
                <a:cs typeface="Symbol"/>
              </a:rPr>
              <a:t></a:t>
            </a:r>
            <a:r>
              <a:rPr sz="1725" spc="67" baseline="-33816" dirty="0">
                <a:latin typeface="Times New Roman"/>
                <a:cs typeface="Times New Roman"/>
              </a:rPr>
              <a:t> </a:t>
            </a:r>
            <a:r>
              <a:rPr sz="1725" spc="472" baseline="-33816" dirty="0">
                <a:latin typeface="Times New Roman"/>
                <a:cs typeface="Times New Roman"/>
              </a:rPr>
              <a:t>0,43</a:t>
            </a:r>
            <a:endParaRPr sz="1725" baseline="-3381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8453" y="6769472"/>
            <a:ext cx="160655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430" dirty="0">
                <a:latin typeface="Symbol"/>
                <a:cs typeface="Symbol"/>
              </a:rPr>
              <a:t></a:t>
            </a:r>
            <a:endParaRPr sz="11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936" y="7245857"/>
            <a:ext cx="5956935" cy="18764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43815" indent="359410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Times New Roman"/>
                <a:cs typeface="Times New Roman"/>
              </a:rPr>
              <a:t>Отношение расстояния расчётной точки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наружной стены </a:t>
            </a:r>
            <a:r>
              <a:rPr sz="1400" dirty="0">
                <a:latin typeface="Times New Roman"/>
                <a:cs typeface="Times New Roman"/>
              </a:rPr>
              <a:t>l к </a:t>
            </a:r>
            <a:r>
              <a:rPr sz="1400" spc="-5" dirty="0">
                <a:latin typeface="Times New Roman"/>
                <a:cs typeface="Times New Roman"/>
              </a:rPr>
              <a:t>глуби-  </a:t>
            </a:r>
            <a:r>
              <a:rPr sz="1400" dirty="0">
                <a:latin typeface="Times New Roman"/>
                <a:cs typeface="Times New Roman"/>
              </a:rPr>
              <a:t>не </a:t>
            </a:r>
            <a:r>
              <a:rPr sz="1400" spc="-5" dirty="0">
                <a:latin typeface="Times New Roman"/>
                <a:cs typeface="Times New Roman"/>
              </a:rPr>
              <a:t>помещения </a:t>
            </a:r>
            <a:r>
              <a:rPr sz="1400" dirty="0">
                <a:latin typeface="Times New Roman"/>
                <a:cs typeface="Times New Roman"/>
              </a:rPr>
              <a:t>B </a:t>
            </a:r>
            <a:r>
              <a:rPr sz="1400" spc="-5" dirty="0">
                <a:latin typeface="Times New Roman"/>
                <a:cs typeface="Times New Roman"/>
              </a:rPr>
              <a:t>(1/В):</a:t>
            </a:r>
            <a:endParaRPr sz="1400">
              <a:latin typeface="Times New Roman"/>
              <a:cs typeface="Times New Roman"/>
            </a:endParaRPr>
          </a:p>
          <a:p>
            <a:pPr marL="2299970">
              <a:lnSpc>
                <a:spcPts val="1565"/>
              </a:lnSpc>
            </a:pPr>
            <a:r>
              <a:rPr sz="1400" dirty="0">
                <a:latin typeface="Times New Roman"/>
                <a:cs typeface="Times New Roman"/>
              </a:rPr>
              <a:t>1 / В = 6 </a:t>
            </a:r>
            <a:r>
              <a:rPr sz="1400" spc="-5" dirty="0">
                <a:latin typeface="Times New Roman"/>
                <a:cs typeface="Times New Roman"/>
              </a:rPr>
              <a:t>/9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0,67.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410209" marR="49784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28 – </a:t>
            </a:r>
            <a:r>
              <a:rPr sz="1400" spc="-5" dirty="0">
                <a:latin typeface="Times New Roman"/>
                <a:cs typeface="Times New Roman"/>
              </a:rPr>
              <a:t>2006 определяем коэффициент 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1,4.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Поскольку затеняющие здания отсутствуют коэффициент K</a:t>
            </a:r>
            <a:r>
              <a:rPr sz="1350" spc="-7" baseline="-12345" dirty="0">
                <a:latin typeface="Times New Roman"/>
                <a:cs typeface="Times New Roman"/>
              </a:rPr>
              <a:t>зд</a:t>
            </a:r>
            <a:r>
              <a:rPr sz="1350" spc="127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принима-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14"/>
              </a:lnSpc>
            </a:pPr>
            <a:r>
              <a:rPr sz="1400" dirty="0">
                <a:latin typeface="Times New Roman"/>
                <a:cs typeface="Times New Roman"/>
              </a:rPr>
              <a:t>ем </a:t>
            </a:r>
            <a:r>
              <a:rPr sz="1400" spc="-5" dirty="0">
                <a:latin typeface="Times New Roman"/>
                <a:cs typeface="Times New Roman"/>
              </a:rPr>
              <a:t>равным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Подставляем значения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формулу </a:t>
            </a:r>
            <a:r>
              <a:rPr sz="1400" dirty="0">
                <a:latin typeface="Times New Roman"/>
                <a:cs typeface="Times New Roman"/>
              </a:rPr>
              <a:t>3.18 и определяем </a:t>
            </a:r>
            <a:r>
              <a:rPr sz="1400" spc="-5" dirty="0">
                <a:latin typeface="Times New Roman"/>
                <a:cs typeface="Times New Roman"/>
              </a:rPr>
              <a:t>площадь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окон: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6452" y="9543130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072" y="0"/>
                </a:lnTo>
              </a:path>
            </a:pathLst>
          </a:custGeom>
          <a:ln w="5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49189" y="9404001"/>
            <a:ext cx="12763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75" dirty="0">
                <a:latin typeface="Times New Roman"/>
                <a:cs typeface="Times New Roman"/>
              </a:rPr>
              <a:t>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151219" y="9506477"/>
            <a:ext cx="2584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15" dirty="0">
                <a:latin typeface="Times New Roman"/>
                <a:cs typeface="Times New Roman"/>
              </a:rPr>
              <a:t>о</a:t>
            </a:r>
            <a:r>
              <a:rPr sz="850" spc="30" dirty="0">
                <a:latin typeface="Times New Roman"/>
                <a:cs typeface="Times New Roman"/>
              </a:rPr>
              <a:t>к</a:t>
            </a:r>
            <a:r>
              <a:rPr sz="850" spc="15" dirty="0">
                <a:latin typeface="Times New Roman"/>
                <a:cs typeface="Times New Roman"/>
              </a:rPr>
              <a:t>о</a:t>
            </a:r>
            <a:r>
              <a:rPr sz="850" spc="40" dirty="0">
                <a:latin typeface="Times New Roman"/>
                <a:cs typeface="Times New Roman"/>
              </a:rPr>
              <a:t>н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8174" y="9535048"/>
            <a:ext cx="98679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50" dirty="0">
                <a:latin typeface="Times New Roman"/>
                <a:cs typeface="Times New Roman"/>
              </a:rPr>
              <a:t>0,48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</a:t>
            </a:r>
            <a:r>
              <a:rPr sz="1300" spc="-5" dirty="0">
                <a:latin typeface="Times New Roman"/>
                <a:cs typeface="Times New Roman"/>
              </a:rPr>
              <a:t>1,4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Symbol"/>
                <a:cs typeface="Symbol"/>
              </a:rPr>
              <a:t></a:t>
            </a:r>
            <a:r>
              <a:rPr sz="1300" spc="30" dirty="0">
                <a:latin typeface="Times New Roman"/>
                <a:cs typeface="Times New Roman"/>
              </a:rPr>
              <a:t>100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8146" y="9288919"/>
            <a:ext cx="2125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50" spc="112" baseline="-36324" dirty="0">
                <a:latin typeface="Symbol"/>
                <a:cs typeface="Symbol"/>
              </a:rPr>
              <a:t></a:t>
            </a:r>
            <a:r>
              <a:rPr sz="1950" spc="-142" baseline="-36324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1,1</a:t>
            </a:r>
            <a:r>
              <a:rPr sz="1300" spc="-15" dirty="0">
                <a:latin typeface="Symbol"/>
                <a:cs typeface="Symbol"/>
              </a:rPr>
              <a:t></a:t>
            </a:r>
            <a:r>
              <a:rPr sz="1300" spc="-15" dirty="0">
                <a:latin typeface="Times New Roman"/>
                <a:cs typeface="Times New Roman"/>
              </a:rPr>
              <a:t>1,3</a:t>
            </a:r>
            <a:r>
              <a:rPr sz="1300" spc="-170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160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Times New Roman"/>
                <a:cs typeface="Times New Roman"/>
              </a:rPr>
              <a:t>8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972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950" spc="15" baseline="-36324" dirty="0">
                <a:latin typeface="Symbol"/>
                <a:cs typeface="Symbol"/>
              </a:rPr>
              <a:t></a:t>
            </a:r>
            <a:r>
              <a:rPr sz="1950" spc="15" baseline="-36324" dirty="0">
                <a:latin typeface="Times New Roman"/>
                <a:cs typeface="Times New Roman"/>
              </a:rPr>
              <a:t>1</a:t>
            </a:r>
            <a:r>
              <a:rPr sz="1950" spc="-247" baseline="-36324" dirty="0">
                <a:latin typeface="Times New Roman"/>
                <a:cs typeface="Times New Roman"/>
              </a:rPr>
              <a:t> </a:t>
            </a:r>
            <a:r>
              <a:rPr sz="1950" spc="112" baseline="-36324" dirty="0">
                <a:latin typeface="Symbol"/>
                <a:cs typeface="Symbol"/>
              </a:rPr>
              <a:t></a:t>
            </a:r>
            <a:r>
              <a:rPr sz="1950" spc="-292" baseline="-36324" dirty="0">
                <a:latin typeface="Times New Roman"/>
                <a:cs typeface="Times New Roman"/>
              </a:rPr>
              <a:t> </a:t>
            </a:r>
            <a:r>
              <a:rPr sz="1950" spc="52" baseline="-36324" dirty="0">
                <a:latin typeface="Times New Roman"/>
                <a:cs typeface="Times New Roman"/>
              </a:rPr>
              <a:t>165,5</a:t>
            </a:r>
            <a:r>
              <a:rPr sz="1950" spc="-292" baseline="-36324" dirty="0">
                <a:latin typeface="Times New Roman"/>
                <a:cs typeface="Times New Roman"/>
              </a:rPr>
              <a:t> </a:t>
            </a:r>
            <a:r>
              <a:rPr sz="2100" spc="-7" baseline="-29761" dirty="0">
                <a:latin typeface="Times New Roman"/>
                <a:cs typeface="Times New Roman"/>
              </a:rPr>
              <a:t>м</a:t>
            </a:r>
            <a:r>
              <a:rPr sz="1350" spc="-7" baseline="-6172" dirty="0">
                <a:latin typeface="Times New Roman"/>
                <a:cs typeface="Times New Roman"/>
              </a:rPr>
              <a:t>2</a:t>
            </a:r>
            <a:endParaRPr sz="1350" baseline="-617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636" y="908049"/>
            <a:ext cx="593090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 marR="30480" indent="359410">
              <a:lnSpc>
                <a:spcPts val="1620"/>
              </a:lnSpc>
              <a:spcBef>
                <a:spcPts val="204"/>
              </a:spcBef>
            </a:pPr>
            <a:r>
              <a:rPr sz="1400" dirty="0">
                <a:latin typeface="Times New Roman"/>
                <a:cs typeface="Times New Roman"/>
              </a:rPr>
              <a:t>Площадь </a:t>
            </a:r>
            <a:r>
              <a:rPr sz="1400" spc="-5" dirty="0">
                <a:latin typeface="Times New Roman"/>
                <a:cs typeface="Times New Roman"/>
              </a:rPr>
              <a:t>окон 165,5 </a:t>
            </a:r>
            <a:r>
              <a:rPr sz="1400" spc="5" dirty="0">
                <a:latin typeface="Times New Roman"/>
                <a:cs typeface="Times New Roman"/>
              </a:rPr>
              <a:t>м</a:t>
            </a:r>
            <a:r>
              <a:rPr sz="1350" spc="7" baseline="40123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При стандартном размере рамы 1,5</a:t>
            </a:r>
            <a:r>
              <a:rPr sz="1400" spc="-5" dirty="0">
                <a:latin typeface="Symbol"/>
                <a:cs typeface="Symbol"/>
              </a:rPr>
              <a:t></a:t>
            </a:r>
            <a:r>
              <a:rPr sz="1400" spc="-5" dirty="0">
                <a:latin typeface="Times New Roman"/>
                <a:cs typeface="Times New Roman"/>
              </a:rPr>
              <a:t>1,7 </a:t>
            </a:r>
            <a:r>
              <a:rPr sz="1400" dirty="0">
                <a:latin typeface="Times New Roman"/>
                <a:cs typeface="Times New Roman"/>
              </a:rPr>
              <a:t>м пло-  щадь </a:t>
            </a:r>
            <a:r>
              <a:rPr sz="1400" spc="-5" dirty="0">
                <a:latin typeface="Times New Roman"/>
                <a:cs typeface="Times New Roman"/>
              </a:rPr>
              <a:t>одного окна составит 2,55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350" baseline="40123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количество окон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равно: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8063" y="1768811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928" y="0"/>
                </a:lnTo>
              </a:path>
            </a:pathLst>
          </a:custGeom>
          <a:ln w="5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4952" y="1768811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483" y="0"/>
                </a:lnTo>
              </a:path>
            </a:pathLst>
          </a:custGeom>
          <a:ln w="5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2666" y="1760630"/>
            <a:ext cx="83883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11809" algn="l"/>
              </a:tabLst>
            </a:pPr>
            <a:r>
              <a:rPr sz="1300" spc="85" dirty="0">
                <a:latin typeface="Times New Roman"/>
                <a:cs typeface="Times New Roman"/>
              </a:rPr>
              <a:t>S	</a:t>
            </a:r>
            <a:r>
              <a:rPr sz="1300" spc="35" dirty="0">
                <a:latin typeface="Times New Roman"/>
                <a:cs typeface="Times New Roman"/>
              </a:rPr>
              <a:t>2</a:t>
            </a:r>
            <a:r>
              <a:rPr sz="1300" spc="5" dirty="0">
                <a:latin typeface="Times New Roman"/>
                <a:cs typeface="Times New Roman"/>
              </a:rPr>
              <a:t>,</a:t>
            </a:r>
            <a:r>
              <a:rPr sz="1300" spc="70" dirty="0">
                <a:latin typeface="Times New Roman"/>
                <a:cs typeface="Times New Roman"/>
              </a:rPr>
              <a:t>55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936176" y="1860254"/>
            <a:ext cx="116839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dirty="0">
                <a:latin typeface="Times New Roman"/>
                <a:cs typeface="Times New Roman"/>
              </a:rPr>
              <a:t>ст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6887" y="1732693"/>
            <a:ext cx="2616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50" dirty="0">
                <a:latin typeface="Times New Roman"/>
                <a:cs typeface="Times New Roman"/>
              </a:rPr>
              <a:t>о</a:t>
            </a:r>
            <a:r>
              <a:rPr sz="800" spc="65" dirty="0">
                <a:latin typeface="Times New Roman"/>
                <a:cs typeface="Times New Roman"/>
              </a:rPr>
              <a:t>к</a:t>
            </a:r>
            <a:r>
              <a:rPr sz="800" spc="45" dirty="0">
                <a:latin typeface="Times New Roman"/>
                <a:cs typeface="Times New Roman"/>
              </a:rPr>
              <a:t>о</a:t>
            </a:r>
            <a:r>
              <a:rPr sz="800" spc="70" dirty="0">
                <a:latin typeface="Times New Roman"/>
                <a:cs typeface="Times New Roman"/>
              </a:rPr>
              <a:t>н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5129" y="1619012"/>
            <a:ext cx="2186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0690" algn="l"/>
              </a:tabLst>
            </a:pPr>
            <a:r>
              <a:rPr sz="1300" spc="75" dirty="0">
                <a:latin typeface="Times New Roman"/>
                <a:cs typeface="Times New Roman"/>
              </a:rPr>
              <a:t>n	</a:t>
            </a:r>
            <a:r>
              <a:rPr sz="1300" spc="85" dirty="0">
                <a:latin typeface="Symbol"/>
                <a:cs typeface="Symbol"/>
              </a:rPr>
              <a:t>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950" spc="97" baseline="36324" dirty="0">
                <a:latin typeface="Times New Roman"/>
                <a:cs typeface="Times New Roman"/>
              </a:rPr>
              <a:t>S</a:t>
            </a:r>
            <a:r>
              <a:rPr sz="1200" spc="97" baseline="34722" dirty="0">
                <a:latin typeface="Times New Roman"/>
                <a:cs typeface="Times New Roman"/>
              </a:rPr>
              <a:t>окон </a:t>
            </a:r>
            <a:r>
              <a:rPr sz="1300" spc="85" dirty="0">
                <a:latin typeface="Symbol"/>
                <a:cs typeface="Symbol"/>
              </a:rPr>
              <a:t>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950" spc="104" baseline="34188" dirty="0">
                <a:latin typeface="Times New Roman"/>
                <a:cs typeface="Times New Roman"/>
              </a:rPr>
              <a:t>165 </a:t>
            </a:r>
            <a:r>
              <a:rPr sz="1300" spc="85" dirty="0">
                <a:latin typeface="Symbol"/>
                <a:cs typeface="Symbol"/>
              </a:rPr>
              <a:t>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Times New Roman"/>
                <a:cs typeface="Times New Roman"/>
              </a:rPr>
              <a:t>55</a:t>
            </a:r>
            <a:r>
              <a:rPr sz="1300" spc="140" dirty="0">
                <a:latin typeface="Times New Roman"/>
                <a:cs typeface="Times New Roman"/>
              </a:rPr>
              <a:t> </a:t>
            </a:r>
            <a:r>
              <a:rPr sz="2100" baseline="5952" dirty="0">
                <a:latin typeface="Times New Roman"/>
                <a:cs typeface="Times New Roman"/>
              </a:rPr>
              <a:t>шт.</a:t>
            </a:r>
            <a:endParaRPr sz="2100" baseline="595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8036" y="2183637"/>
            <a:ext cx="5881370" cy="27197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8255" indent="359410" algn="just">
              <a:lnSpc>
                <a:spcPts val="1610"/>
              </a:lnSpc>
              <a:spcBef>
                <a:spcPts val="215"/>
              </a:spcBef>
            </a:pPr>
            <a:r>
              <a:rPr sz="1400" i="1" spc="-5" dirty="0">
                <a:latin typeface="Times New Roman"/>
                <a:cs typeface="Times New Roman"/>
              </a:rPr>
              <a:t>Задача </a:t>
            </a:r>
            <a:r>
              <a:rPr sz="1400" i="1" dirty="0">
                <a:latin typeface="Times New Roman"/>
                <a:cs typeface="Times New Roman"/>
              </a:rPr>
              <a:t>3. </a:t>
            </a:r>
            <a:r>
              <a:rPr sz="1400" i="1" spc="-5" dirty="0">
                <a:latin typeface="Times New Roman"/>
                <a:cs typeface="Times New Roman"/>
              </a:rPr>
              <a:t>Расчёт необходимой площади зенитных фонарей при верхнем  естественном освещении помещения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 indent="324485" algn="just">
              <a:lnSpc>
                <a:spcPct val="97200"/>
              </a:lnSpc>
            </a:pPr>
            <a:r>
              <a:rPr sz="1400" spc="-5" dirty="0">
                <a:latin typeface="Times New Roman"/>
                <a:cs typeface="Times New Roman"/>
              </a:rPr>
              <a:t>Требуется определить необходимую площадь зенитных фонарей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10" dirty="0">
                <a:latin typeface="Times New Roman"/>
                <a:cs typeface="Times New Roman"/>
              </a:rPr>
              <a:t>ес-  </a:t>
            </a:r>
            <a:r>
              <a:rPr sz="1400" spc="-5" dirty="0">
                <a:latin typeface="Times New Roman"/>
                <a:cs typeface="Times New Roman"/>
              </a:rPr>
              <a:t>тественного </a:t>
            </a:r>
            <a:r>
              <a:rPr sz="1400" dirty="0">
                <a:latin typeface="Times New Roman"/>
                <a:cs typeface="Times New Roman"/>
              </a:rPr>
              <a:t>освещения </a:t>
            </a:r>
            <a:r>
              <a:rPr sz="1400" spc="-5" dirty="0">
                <a:latin typeface="Times New Roman"/>
                <a:cs typeface="Times New Roman"/>
              </a:rPr>
              <a:t>помещения торгового зала магазина радиотоваров,  расположенного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центральной </a:t>
            </a:r>
            <a:r>
              <a:rPr sz="1400" dirty="0">
                <a:latin typeface="Times New Roman"/>
                <a:cs typeface="Times New Roman"/>
              </a:rPr>
              <a:t>части </a:t>
            </a:r>
            <a:r>
              <a:rPr sz="1400" spc="-5" dirty="0">
                <a:latin typeface="Times New Roman"/>
                <a:cs typeface="Times New Roman"/>
              </a:rPr>
              <a:t>одноэтажного здания. Длина помеще-  </a:t>
            </a:r>
            <a:r>
              <a:rPr sz="1400" dirty="0">
                <a:latin typeface="Times New Roman"/>
                <a:cs typeface="Times New Roman"/>
              </a:rPr>
              <a:t>ния L = 42 м, </a:t>
            </a:r>
            <a:r>
              <a:rPr sz="1400" spc="-5" dirty="0">
                <a:latin typeface="Times New Roman"/>
                <a:cs typeface="Times New Roman"/>
              </a:rPr>
              <a:t>ширина </a:t>
            </a:r>
            <a:r>
              <a:rPr sz="1400" dirty="0">
                <a:latin typeface="Times New Roman"/>
                <a:cs typeface="Times New Roman"/>
              </a:rPr>
              <a:t>B = 18 м, </a:t>
            </a:r>
            <a:r>
              <a:rPr sz="1400" spc="-5" dirty="0">
                <a:latin typeface="Times New Roman"/>
                <a:cs typeface="Times New Roman"/>
              </a:rPr>
              <a:t>высота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рабочей поверхности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низа </a:t>
            </a:r>
            <a:r>
              <a:rPr sz="1400" spc="15" dirty="0">
                <a:latin typeface="Times New Roman"/>
                <a:cs typeface="Times New Roman"/>
              </a:rPr>
              <a:t>по-  </a:t>
            </a:r>
            <a:r>
              <a:rPr sz="1400" dirty="0">
                <a:latin typeface="Times New Roman"/>
                <a:cs typeface="Times New Roman"/>
              </a:rPr>
              <a:t>крытия – H = </a:t>
            </a:r>
            <a:r>
              <a:rPr sz="1400" spc="-5" dirty="0">
                <a:latin typeface="Times New Roman"/>
                <a:cs typeface="Times New Roman"/>
              </a:rPr>
              <a:t>5,8 </a:t>
            </a:r>
            <a:r>
              <a:rPr sz="1400" spc="-10" dirty="0">
                <a:latin typeface="Times New Roman"/>
                <a:cs typeface="Times New Roman"/>
              </a:rPr>
              <a:t>м. </a:t>
            </a:r>
            <a:r>
              <a:rPr sz="1400" spc="-5" dirty="0">
                <a:latin typeface="Times New Roman"/>
                <a:cs typeface="Times New Roman"/>
              </a:rPr>
              <a:t>Средневзвешенный коэффициент отражения потолка,  </a:t>
            </a:r>
            <a:r>
              <a:rPr sz="1400" dirty="0">
                <a:latin typeface="Times New Roman"/>
                <a:cs typeface="Times New Roman"/>
              </a:rPr>
              <a:t>стен и </a:t>
            </a:r>
            <a:r>
              <a:rPr sz="1400" spc="-5" dirty="0">
                <a:latin typeface="Times New Roman"/>
                <a:cs typeface="Times New Roman"/>
              </a:rPr>
              <a:t>пола </a:t>
            </a:r>
            <a:r>
              <a:rPr sz="1400" dirty="0">
                <a:latin typeface="Symbol"/>
                <a:cs typeface="Symbol"/>
              </a:rPr>
              <a:t></a:t>
            </a:r>
            <a:r>
              <a:rPr sz="1400" dirty="0">
                <a:latin typeface="Times New Roman"/>
                <a:cs typeface="Times New Roman"/>
              </a:rPr>
              <a:t> = </a:t>
            </a:r>
            <a:r>
              <a:rPr sz="1400" spc="-5" dirty="0">
                <a:latin typeface="Times New Roman"/>
                <a:cs typeface="Times New Roman"/>
              </a:rPr>
              <a:t>0,5. Для освещения помещения используются глухие </a:t>
            </a:r>
            <a:r>
              <a:rPr sz="1400" spc="5" dirty="0">
                <a:latin typeface="Times New Roman"/>
                <a:cs typeface="Times New Roman"/>
              </a:rPr>
              <a:t>двух-  </a:t>
            </a:r>
            <a:r>
              <a:rPr sz="1400" dirty="0">
                <a:latin typeface="Times New Roman"/>
                <a:cs typeface="Times New Roman"/>
              </a:rPr>
              <a:t>скатные </a:t>
            </a:r>
            <a:r>
              <a:rPr sz="1400" spc="-5" dirty="0">
                <a:latin typeface="Times New Roman"/>
                <a:cs typeface="Times New Roman"/>
              </a:rPr>
              <a:t>зенитные фонари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размерами </a:t>
            </a:r>
            <a:r>
              <a:rPr sz="1400" dirty="0">
                <a:latin typeface="Times New Roman"/>
                <a:cs typeface="Times New Roman"/>
              </a:rPr>
              <a:t>светопроёма a</a:t>
            </a:r>
            <a:r>
              <a:rPr sz="1400" dirty="0">
                <a:latin typeface="Symbol"/>
                <a:cs typeface="Symbol"/>
              </a:rPr>
              <a:t></a:t>
            </a:r>
            <a:r>
              <a:rPr sz="1400" dirty="0">
                <a:latin typeface="Times New Roman"/>
                <a:cs typeface="Times New Roman"/>
              </a:rPr>
              <a:t>b = 2,7</a:t>
            </a:r>
            <a:r>
              <a:rPr sz="1400" dirty="0">
                <a:latin typeface="Symbol"/>
                <a:cs typeface="Symbol"/>
              </a:rPr>
              <a:t></a:t>
            </a:r>
            <a:r>
              <a:rPr sz="1400" dirty="0">
                <a:latin typeface="Times New Roman"/>
                <a:cs typeface="Times New Roman"/>
              </a:rPr>
              <a:t>2,7 м со </a:t>
            </a:r>
            <a:r>
              <a:rPr sz="1400" spc="-5" dirty="0">
                <a:latin typeface="Times New Roman"/>
                <a:cs typeface="Times New Roman"/>
              </a:rPr>
              <a:t>све-  топропускающим заполнением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двухкамерных </a:t>
            </a:r>
            <a:r>
              <a:rPr sz="1400" dirty="0">
                <a:latin typeface="Times New Roman"/>
                <a:cs typeface="Times New Roman"/>
              </a:rPr>
              <a:t>стеклопакетов. </a:t>
            </a:r>
            <a:r>
              <a:rPr sz="1400" spc="-5" dirty="0">
                <a:latin typeface="Times New Roman"/>
                <a:cs typeface="Times New Roman"/>
              </a:rPr>
              <a:t>Несущие  конструкции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стальные </a:t>
            </a:r>
            <a:r>
              <a:rPr sz="1400" dirty="0">
                <a:latin typeface="Times New Roman"/>
                <a:cs typeface="Times New Roman"/>
              </a:rPr>
              <a:t>фермы. </a:t>
            </a:r>
            <a:r>
              <a:rPr sz="1400" spc="-5" dirty="0">
                <a:latin typeface="Times New Roman"/>
                <a:cs typeface="Times New Roman"/>
              </a:rPr>
              <a:t>Солнцезащитные устройства отсутствуют.  </a:t>
            </a:r>
            <a:r>
              <a:rPr sz="1400" dirty="0">
                <a:latin typeface="Times New Roman"/>
                <a:cs typeface="Times New Roman"/>
              </a:rPr>
              <a:t>Высота </a:t>
            </a:r>
            <a:r>
              <a:rPr sz="1400" spc="-5" dirty="0">
                <a:latin typeface="Times New Roman"/>
                <a:cs typeface="Times New Roman"/>
              </a:rPr>
              <a:t>опорного контура (фонаря) равна </a:t>
            </a:r>
            <a:r>
              <a:rPr sz="1400" dirty="0">
                <a:latin typeface="Times New Roman"/>
                <a:cs typeface="Times New Roman"/>
              </a:rPr>
              <a:t>1,0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8036" y="5073776"/>
            <a:ext cx="5878830" cy="5892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7965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28 – </a:t>
            </a:r>
            <a:r>
              <a:rPr sz="1400" spc="-5" dirty="0">
                <a:latin typeface="Times New Roman"/>
                <a:cs typeface="Times New Roman"/>
              </a:rPr>
              <a:t>2006 находим значение КЕО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III  светового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пояса:</a:t>
            </a:r>
            <a:endParaRPr sz="14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spcBef>
                <a:spcPts val="75"/>
              </a:spcBef>
            </a:pPr>
            <a:r>
              <a:rPr sz="850" spc="-35" dirty="0">
                <a:latin typeface="Times New Roman"/>
                <a:cs typeface="Times New Roman"/>
              </a:rPr>
              <a:t>III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2428" y="5624502"/>
            <a:ext cx="863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0" dirty="0">
                <a:latin typeface="Times New Roman"/>
                <a:cs typeface="Times New Roman"/>
              </a:rPr>
              <a:t>н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8357" y="5519051"/>
            <a:ext cx="63690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60350" algn="l"/>
              </a:tabLst>
            </a:pPr>
            <a:r>
              <a:rPr sz="1350" spc="15" dirty="0">
                <a:latin typeface="Times New Roman"/>
                <a:cs typeface="Times New Roman"/>
              </a:rPr>
              <a:t>e	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2%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2445" y="5587364"/>
            <a:ext cx="70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2597" y="5793104"/>
            <a:ext cx="32975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Определяем нормированное значение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КЕО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6988" y="6024246"/>
            <a:ext cx="49212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2270" algn="l"/>
              </a:tabLst>
            </a:pPr>
            <a:r>
              <a:rPr sz="750" spc="5" dirty="0">
                <a:latin typeface="Times New Roman"/>
                <a:cs typeface="Times New Roman"/>
              </a:rPr>
              <a:t>I</a:t>
            </a:r>
            <a:r>
              <a:rPr sz="750" spc="-2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	</a:t>
            </a:r>
            <a:r>
              <a:rPr sz="750" spc="5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5487" y="6159511"/>
            <a:ext cx="445134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2270" algn="l"/>
              </a:tabLst>
            </a:pPr>
            <a:r>
              <a:rPr sz="750" spc="-15" dirty="0">
                <a:latin typeface="Times New Roman"/>
                <a:cs typeface="Times New Roman"/>
              </a:rPr>
              <a:t>н	н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8774" y="6014207"/>
            <a:ext cx="478155" cy="257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1460" algn="l"/>
              </a:tabLst>
            </a:pPr>
            <a:r>
              <a:rPr sz="1500" spc="-20" dirty="0">
                <a:latin typeface="Times New Roman"/>
                <a:cs typeface="Times New Roman"/>
              </a:rPr>
              <a:t>e	</a:t>
            </a:r>
            <a:r>
              <a:rPr sz="1500" spc="-25" dirty="0">
                <a:latin typeface="Symbol"/>
                <a:cs typeface="Symbol"/>
              </a:rPr>
              <a:t></a:t>
            </a:r>
            <a:r>
              <a:rPr sz="1500" spc="-2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1961" y="6015524"/>
            <a:ext cx="473075" cy="257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6360" indent="-7429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86995" algn="l"/>
              </a:tabLst>
            </a:pPr>
            <a:r>
              <a:rPr sz="1500" spc="-20" dirty="0">
                <a:latin typeface="Times New Roman"/>
                <a:cs typeface="Times New Roman"/>
              </a:rPr>
              <a:t>m</a:t>
            </a:r>
            <a:r>
              <a:rPr sz="1500" spc="-20" dirty="0">
                <a:latin typeface="Symbol"/>
                <a:cs typeface="Symbol"/>
              </a:rPr>
              <a:t></a:t>
            </a:r>
            <a:r>
              <a:rPr sz="1500" spc="-220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c</a:t>
            </a:r>
            <a:r>
              <a:rPr sz="1400" spc="2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8578" y="6030848"/>
            <a:ext cx="458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(3.2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8036" y="6268592"/>
            <a:ext cx="5880100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7965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По карте светового </a:t>
            </a:r>
            <a:r>
              <a:rPr sz="1400" dirty="0">
                <a:latin typeface="Times New Roman"/>
                <a:cs typeface="Times New Roman"/>
              </a:rPr>
              <a:t>климата </a:t>
            </a:r>
            <a:r>
              <a:rPr sz="1400" spc="-5" dirty="0">
                <a:latin typeface="Times New Roman"/>
                <a:cs typeface="Times New Roman"/>
              </a:rPr>
              <a:t>(приложения ДБН </a:t>
            </a:r>
            <a:r>
              <a:rPr sz="1400" dirty="0">
                <a:latin typeface="Times New Roman"/>
                <a:cs typeface="Times New Roman"/>
              </a:rPr>
              <a:t>В. </a:t>
            </a:r>
            <a:r>
              <a:rPr sz="1400" spc="-5" dirty="0">
                <a:latin typeface="Times New Roman"/>
                <a:cs typeface="Times New Roman"/>
              </a:rPr>
              <a:t>2.5 </a:t>
            </a:r>
            <a:r>
              <a:rPr sz="1400" dirty="0">
                <a:latin typeface="Times New Roman"/>
                <a:cs typeface="Times New Roman"/>
              </a:rPr>
              <a:t>– 28 – </a:t>
            </a:r>
            <a:r>
              <a:rPr sz="1400" spc="-5" dirty="0">
                <a:latin typeface="Times New Roman"/>
                <a:cs typeface="Times New Roman"/>
              </a:rPr>
              <a:t>2006) </a:t>
            </a:r>
            <a:r>
              <a:rPr sz="1400" dirty="0">
                <a:latin typeface="Times New Roman"/>
                <a:cs typeface="Times New Roman"/>
              </a:rPr>
              <a:t>нахо-  дим m = 0,9 и c =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0,85.</a:t>
            </a:r>
            <a:endParaRPr sz="1400">
              <a:latin typeface="Times New Roman"/>
              <a:cs typeface="Times New Roman"/>
            </a:endParaRPr>
          </a:p>
          <a:p>
            <a:pPr marL="337185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Тогда: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65822" y="6903934"/>
            <a:ext cx="13716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5" dirty="0">
                <a:latin typeface="Times New Roman"/>
                <a:cs typeface="Times New Roman"/>
              </a:rPr>
              <a:t>IV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4000" y="7025312"/>
            <a:ext cx="8826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35" dirty="0">
                <a:latin typeface="Times New Roman"/>
                <a:cs typeface="Times New Roman"/>
              </a:rPr>
              <a:t>н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78033" y="6919571"/>
            <a:ext cx="1715135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76225" algn="l"/>
              </a:tabLst>
            </a:pPr>
            <a:r>
              <a:rPr sz="1350" spc="35" dirty="0">
                <a:latin typeface="Times New Roman"/>
                <a:cs typeface="Times New Roman"/>
              </a:rPr>
              <a:t>e	</a:t>
            </a:r>
            <a:r>
              <a:rPr sz="1350" spc="45" dirty="0">
                <a:latin typeface="Symbol"/>
                <a:cs typeface="Symbol"/>
              </a:rPr>
              <a:t>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2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350" spc="-145" dirty="0">
                <a:latin typeface="Symbol"/>
                <a:cs typeface="Symbol"/>
              </a:rPr>
              <a:t>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0,9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350" spc="-145" dirty="0">
                <a:latin typeface="Symbol"/>
                <a:cs typeface="Symbol"/>
              </a:rPr>
              <a:t>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0,85</a:t>
            </a:r>
            <a:r>
              <a:rPr sz="1350" spc="-12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Symbol"/>
                <a:cs typeface="Symbol"/>
              </a:rPr>
              <a:t></a:t>
            </a:r>
            <a:r>
              <a:rPr sz="1350" spc="15" dirty="0">
                <a:latin typeface="Times New Roman"/>
                <a:cs typeface="Times New Roman"/>
              </a:rPr>
              <a:t>1,5%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86680" y="6988302"/>
            <a:ext cx="70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2636" y="7204709"/>
            <a:ext cx="592518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 marR="30480" indent="324485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общий коэффициент светопропускания, определяемый по  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3998" y="7628381"/>
            <a:ext cx="154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ymbol"/>
                <a:cs typeface="Symbol"/>
              </a:rPr>
              <a:t></a:t>
            </a:r>
            <a:r>
              <a:rPr sz="1575" spc="-15" baseline="-13227" dirty="0">
                <a:latin typeface="Times New Roman"/>
                <a:cs typeface="Times New Roman"/>
              </a:rPr>
              <a:t>0 </a:t>
            </a:r>
            <a:r>
              <a:rPr sz="1600" spc="-5" dirty="0">
                <a:latin typeface="Times New Roman"/>
                <a:cs typeface="Times New Roman"/>
              </a:rPr>
              <a:t>=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Symbol"/>
                <a:cs typeface="Symbol"/>
              </a:rPr>
              <a:t></a:t>
            </a:r>
            <a:r>
              <a:rPr sz="1575" spc="-7" baseline="-13227" dirty="0">
                <a:latin typeface="Times New Roman"/>
                <a:cs typeface="Times New Roman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·</a:t>
            </a:r>
            <a:r>
              <a:rPr sz="1600" spc="-5" dirty="0">
                <a:latin typeface="Symbol"/>
                <a:cs typeface="Symbol"/>
              </a:rPr>
              <a:t></a:t>
            </a:r>
            <a:r>
              <a:rPr sz="1575" spc="-7" baseline="-13227" dirty="0">
                <a:latin typeface="Times New Roman"/>
                <a:cs typeface="Times New Roman"/>
              </a:rPr>
              <a:t>2</a:t>
            </a:r>
            <a:r>
              <a:rPr sz="1600" spc="-5" dirty="0">
                <a:latin typeface="Times New Roman"/>
                <a:cs typeface="Times New Roman"/>
              </a:rPr>
              <a:t>·</a:t>
            </a:r>
            <a:r>
              <a:rPr sz="1600" spc="-5" dirty="0">
                <a:latin typeface="Symbol"/>
                <a:cs typeface="Symbol"/>
              </a:rPr>
              <a:t></a:t>
            </a:r>
            <a:r>
              <a:rPr sz="1575" spc="-7" baseline="-13227" dirty="0">
                <a:latin typeface="Times New Roman"/>
                <a:cs typeface="Times New Roman"/>
              </a:rPr>
              <a:t>3</a:t>
            </a:r>
            <a:r>
              <a:rPr sz="1600" spc="-5" dirty="0">
                <a:latin typeface="Times New Roman"/>
                <a:cs typeface="Times New Roman"/>
              </a:rPr>
              <a:t>·</a:t>
            </a:r>
            <a:r>
              <a:rPr sz="1600" spc="-5" dirty="0">
                <a:latin typeface="Symbol"/>
                <a:cs typeface="Symbol"/>
              </a:rPr>
              <a:t></a:t>
            </a:r>
            <a:r>
              <a:rPr sz="1575" spc="-7" baseline="-13227" dirty="0">
                <a:latin typeface="Times New Roman"/>
                <a:cs typeface="Times New Roman"/>
              </a:rPr>
              <a:t>4</a:t>
            </a:r>
            <a:r>
              <a:rPr sz="1600" spc="-5" dirty="0">
                <a:latin typeface="Times New Roman"/>
                <a:cs typeface="Times New Roman"/>
              </a:rPr>
              <a:t>·</a:t>
            </a:r>
            <a:r>
              <a:rPr sz="1600" spc="-5" dirty="0">
                <a:latin typeface="Symbol"/>
                <a:cs typeface="Symbol"/>
              </a:rPr>
              <a:t></a:t>
            </a:r>
            <a:r>
              <a:rPr sz="1575" spc="-7" baseline="-13227" dirty="0">
                <a:latin typeface="Times New Roman"/>
                <a:cs typeface="Times New Roman"/>
              </a:rPr>
              <a:t>5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3065" y="7652765"/>
            <a:ext cx="457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</a:t>
            </a:r>
            <a:r>
              <a:rPr sz="1400" spc="-10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2636" y="7876793"/>
            <a:ext cx="5932170" cy="17684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32384" indent="448945" algn="just">
              <a:lnSpc>
                <a:spcPct val="104500"/>
              </a:lnSpc>
              <a:spcBef>
                <a:spcPts val="25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светопропускания светопропускающего эле-  </a:t>
            </a:r>
            <a:r>
              <a:rPr sz="1400" dirty="0">
                <a:latin typeface="Times New Roman"/>
                <a:cs typeface="Times New Roman"/>
              </a:rPr>
              <a:t>мента, </a:t>
            </a:r>
            <a:r>
              <a:rPr sz="1600" spc="-20" dirty="0">
                <a:latin typeface="Symbol"/>
                <a:cs typeface="Symbol"/>
              </a:rPr>
              <a:t></a:t>
            </a:r>
            <a:r>
              <a:rPr sz="1350" spc="-3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0,65;</a:t>
            </a:r>
            <a:endParaRPr sz="1400">
              <a:latin typeface="Times New Roman"/>
              <a:cs typeface="Times New Roman"/>
            </a:endParaRPr>
          </a:p>
          <a:p>
            <a:pPr marL="38100" marR="33020" indent="448945" algn="just">
              <a:lnSpc>
                <a:spcPct val="96100"/>
              </a:lnSpc>
              <a:spcBef>
                <a:spcPts val="6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потери света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несущих элементах  </a:t>
            </a:r>
            <a:r>
              <a:rPr sz="1400" dirty="0">
                <a:latin typeface="Times New Roman"/>
                <a:cs typeface="Times New Roman"/>
              </a:rPr>
              <a:t>каркаса, </a:t>
            </a:r>
            <a:r>
              <a:rPr sz="1400" spc="-5" dirty="0">
                <a:latin typeface="Times New Roman"/>
                <a:cs typeface="Times New Roman"/>
              </a:rPr>
              <a:t>принимаемый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открывающихся фонарей 0,75, </a:t>
            </a:r>
            <a:r>
              <a:rPr sz="1400" dirty="0">
                <a:latin typeface="Times New Roman"/>
                <a:cs typeface="Times New Roman"/>
              </a:rPr>
              <a:t>а для </a:t>
            </a:r>
            <a:r>
              <a:rPr sz="1400" spc="-5" dirty="0">
                <a:latin typeface="Times New Roman"/>
                <a:cs typeface="Times New Roman"/>
              </a:rPr>
              <a:t>глухих </a:t>
            </a:r>
            <a:r>
              <a:rPr sz="1400" dirty="0">
                <a:latin typeface="Times New Roman"/>
                <a:cs typeface="Times New Roman"/>
              </a:rPr>
              <a:t>–  </a:t>
            </a:r>
            <a:r>
              <a:rPr sz="1400" spc="-5" dirty="0">
                <a:latin typeface="Times New Roman"/>
                <a:cs typeface="Times New Roman"/>
              </a:rPr>
              <a:t>0,9;</a:t>
            </a:r>
            <a:endParaRPr sz="1400">
              <a:latin typeface="Times New Roman"/>
              <a:cs typeface="Times New Roman"/>
            </a:endParaRPr>
          </a:p>
          <a:p>
            <a:pPr marL="38100" marR="30480" indent="448945" algn="just">
              <a:lnSpc>
                <a:spcPts val="1720"/>
              </a:lnSpc>
              <a:spcBef>
                <a:spcPts val="5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потери света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несущих </a:t>
            </a:r>
            <a:r>
              <a:rPr sz="1400" dirty="0">
                <a:latin typeface="Times New Roman"/>
                <a:cs typeface="Times New Roman"/>
              </a:rPr>
              <a:t>конструкци-  ях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0,9;</a:t>
            </a:r>
            <a:endParaRPr sz="1400">
              <a:latin typeface="Times New Roman"/>
              <a:cs typeface="Times New Roman"/>
            </a:endParaRPr>
          </a:p>
          <a:p>
            <a:pPr marL="487045" algn="just">
              <a:lnSpc>
                <a:spcPts val="1650"/>
              </a:lnSpc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потери </a:t>
            </a:r>
            <a:r>
              <a:rPr sz="1400" dirty="0">
                <a:latin typeface="Times New Roman"/>
                <a:cs typeface="Times New Roman"/>
              </a:rPr>
              <a:t>света в солнцезащитных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уст-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636" y="702056"/>
            <a:ext cx="5929630" cy="3402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ройствах,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4 </a:t>
            </a:r>
            <a:r>
              <a:rPr sz="1350" baseline="-12345" dirty="0">
                <a:latin typeface="Times New Roman"/>
                <a:cs typeface="Times New Roman"/>
              </a:rPr>
              <a:t>= 1</a:t>
            </a:r>
            <a:r>
              <a:rPr sz="1350" spc="232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8100" marR="31750" indent="448945">
              <a:lnSpc>
                <a:spcPts val="1620"/>
              </a:lnSpc>
              <a:spcBef>
                <a:spcPts val="14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потери </a:t>
            </a:r>
            <a:r>
              <a:rPr sz="1400" dirty="0">
                <a:latin typeface="Times New Roman"/>
                <a:cs typeface="Times New Roman"/>
              </a:rPr>
              <a:t>света в защитной сетке, уста-  </a:t>
            </a:r>
            <a:r>
              <a:rPr sz="1400" spc="-5" dirty="0">
                <a:latin typeface="Times New Roman"/>
                <a:cs typeface="Times New Roman"/>
              </a:rPr>
              <a:t>навливаемой под </a:t>
            </a:r>
            <a:r>
              <a:rPr sz="1400" dirty="0">
                <a:latin typeface="Times New Roman"/>
                <a:cs typeface="Times New Roman"/>
              </a:rPr>
              <a:t>фонарем, </a:t>
            </a:r>
            <a:r>
              <a:rPr sz="1400" spc="-5" dirty="0">
                <a:latin typeface="Times New Roman"/>
                <a:cs typeface="Times New Roman"/>
              </a:rPr>
              <a:t>принимаемый равным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0,9;</a:t>
            </a:r>
            <a:endParaRPr sz="1400">
              <a:latin typeface="Times New Roman"/>
              <a:cs typeface="Times New Roman"/>
            </a:endParaRPr>
          </a:p>
          <a:p>
            <a:pPr marL="38100" marR="33020" indent="448945">
              <a:lnSpc>
                <a:spcPts val="161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Для двухкамерных </a:t>
            </a:r>
            <a:r>
              <a:rPr sz="1400" dirty="0">
                <a:latin typeface="Times New Roman"/>
                <a:cs typeface="Times New Roman"/>
              </a:rPr>
              <a:t>стеклопакетов </a:t>
            </a:r>
            <a:r>
              <a:rPr sz="1400" spc="-5" dirty="0">
                <a:latin typeface="Times New Roman"/>
                <a:cs typeface="Times New Roman"/>
              </a:rPr>
              <a:t>коэффициент светопропускания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 </a:t>
            </a:r>
            <a:r>
              <a:rPr sz="1400" spc="-5" dirty="0">
                <a:latin typeface="Times New Roman"/>
                <a:cs typeface="Times New Roman"/>
              </a:rPr>
              <a:t>0,65 (приложение ДБН </a:t>
            </a:r>
            <a:r>
              <a:rPr sz="1400" dirty="0">
                <a:latin typeface="Times New Roman"/>
                <a:cs typeface="Times New Roman"/>
              </a:rPr>
              <a:t>В. 2.5 – 28 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2006).</a:t>
            </a:r>
            <a:endParaRPr sz="1400">
              <a:latin typeface="Times New Roman"/>
              <a:cs typeface="Times New Roman"/>
            </a:endParaRPr>
          </a:p>
          <a:p>
            <a:pPr marL="487045">
              <a:lnSpc>
                <a:spcPts val="1639"/>
              </a:lnSpc>
            </a:pPr>
            <a:r>
              <a:rPr sz="1400" spc="-5" dirty="0">
                <a:latin typeface="Times New Roman"/>
                <a:cs typeface="Times New Roman"/>
              </a:rPr>
              <a:t>Поскольку применяются глухие фонари, </a:t>
            </a:r>
            <a:r>
              <a:rPr sz="140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значение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0,9.</a:t>
            </a:r>
            <a:endParaRPr sz="1400">
              <a:latin typeface="Times New Roman"/>
              <a:cs typeface="Times New Roman"/>
            </a:endParaRPr>
          </a:p>
          <a:p>
            <a:pPr marL="487045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приложению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ДБН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В.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2.5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28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2006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стальных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ферм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находим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0,9.</a:t>
            </a:r>
            <a:endParaRPr sz="1400">
              <a:latin typeface="Times New Roman"/>
              <a:cs typeface="Times New Roman"/>
            </a:endParaRPr>
          </a:p>
          <a:p>
            <a:pPr marL="487045" marR="30480">
              <a:lnSpc>
                <a:spcPct val="102099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Поскольку </a:t>
            </a:r>
            <a:r>
              <a:rPr sz="1400" dirty="0">
                <a:latin typeface="Times New Roman"/>
                <a:cs typeface="Times New Roman"/>
              </a:rPr>
              <a:t>солнцезащитные </a:t>
            </a:r>
            <a:r>
              <a:rPr sz="1400" spc="-5" dirty="0">
                <a:latin typeface="Times New Roman"/>
                <a:cs typeface="Times New Roman"/>
              </a:rPr>
              <a:t>устройства отсутствуют </a:t>
            </a: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= 1.  </a:t>
            </a:r>
            <a:r>
              <a:rPr sz="1400" spc="-5" dirty="0">
                <a:latin typeface="Times New Roman"/>
                <a:cs typeface="Times New Roman"/>
              </a:rPr>
              <a:t>Коэффициент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5</a:t>
            </a:r>
            <a:r>
              <a:rPr sz="1350" spc="3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учитывающий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потери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света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защитной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сетке,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уста-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580"/>
              </a:lnSpc>
            </a:pPr>
            <a:r>
              <a:rPr sz="1400" spc="-5" dirty="0">
                <a:latin typeface="Times New Roman"/>
                <a:cs typeface="Times New Roman"/>
              </a:rPr>
              <a:t>навливаемой под </a:t>
            </a:r>
            <a:r>
              <a:rPr sz="1400" dirty="0">
                <a:latin typeface="Times New Roman"/>
                <a:cs typeface="Times New Roman"/>
              </a:rPr>
              <a:t>фонарем, </a:t>
            </a:r>
            <a:r>
              <a:rPr sz="1400" spc="-5" dirty="0">
                <a:latin typeface="Times New Roman"/>
                <a:cs typeface="Times New Roman"/>
              </a:rPr>
              <a:t>принимается </a:t>
            </a:r>
            <a:r>
              <a:rPr sz="1400" dirty="0">
                <a:latin typeface="Times New Roman"/>
                <a:cs typeface="Times New Roman"/>
              </a:rPr>
              <a:t>равным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0,9.</a:t>
            </a:r>
            <a:endParaRPr sz="1400">
              <a:latin typeface="Times New Roman"/>
              <a:cs typeface="Times New Roman"/>
            </a:endParaRPr>
          </a:p>
          <a:p>
            <a:pPr marL="487045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Подставляем значения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формулу.3.22:</a:t>
            </a:r>
            <a:endParaRPr sz="1400">
              <a:latin typeface="Times New Roman"/>
              <a:cs typeface="Times New Roman"/>
            </a:endParaRPr>
          </a:p>
          <a:p>
            <a:pPr marL="2559050">
              <a:lnSpc>
                <a:spcPts val="1650"/>
              </a:lnSpc>
              <a:spcBef>
                <a:spcPts val="2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0,65·0,9·0,9·1·0,9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0,47.</a:t>
            </a:r>
            <a:endParaRPr sz="1400">
              <a:latin typeface="Times New Roman"/>
              <a:cs typeface="Times New Roman"/>
            </a:endParaRPr>
          </a:p>
          <a:p>
            <a:pPr marL="38100" marR="30480" indent="448945">
              <a:lnSpc>
                <a:spcPts val="1610"/>
              </a:lnSpc>
              <a:spcBef>
                <a:spcPts val="85"/>
              </a:spcBef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2006 </a:t>
            </a:r>
            <a:r>
              <a:rPr sz="1400" spc="-5" dirty="0">
                <a:latin typeface="Times New Roman"/>
                <a:cs typeface="Times New Roman"/>
              </a:rPr>
              <a:t>принимаем коэффициент </a:t>
            </a:r>
            <a:r>
              <a:rPr sz="1400" spc="5" dirty="0">
                <a:latin typeface="Times New Roman"/>
                <a:cs typeface="Times New Roman"/>
              </a:rPr>
              <a:t>за-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паса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= 1,4 </a:t>
            </a:r>
            <a:r>
              <a:rPr sz="1400" spc="-5" dirty="0">
                <a:latin typeface="Times New Roman"/>
                <a:cs typeface="Times New Roman"/>
              </a:rPr>
              <a:t>(остекление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наклонное).</a:t>
            </a:r>
            <a:endParaRPr sz="1400">
              <a:latin typeface="Times New Roman"/>
              <a:cs typeface="Times New Roman"/>
            </a:endParaRPr>
          </a:p>
          <a:p>
            <a:pPr marL="487045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Находим индекс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9375" y="4322160"/>
            <a:ext cx="750570" cy="0"/>
          </a:xfrm>
          <a:custGeom>
            <a:avLst/>
            <a:gdLst/>
            <a:ahLst/>
            <a:cxnLst/>
            <a:rect l="l" t="t" r="r" b="b"/>
            <a:pathLst>
              <a:path w="750570">
                <a:moveTo>
                  <a:pt x="0" y="0"/>
                </a:moveTo>
                <a:lnTo>
                  <a:pt x="750348" y="0"/>
                </a:lnTo>
              </a:path>
            </a:pathLst>
          </a:custGeom>
          <a:ln w="6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26165" y="4314079"/>
            <a:ext cx="7613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45" dirty="0">
                <a:latin typeface="Times New Roman"/>
                <a:cs typeface="Times New Roman"/>
              </a:rPr>
              <a:t>H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Symbol"/>
                <a:cs typeface="Symbol"/>
              </a:rPr>
              <a:t>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(L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Symbol"/>
                <a:cs typeface="Symbol"/>
              </a:rPr>
              <a:t>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B)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4754" y="4077399"/>
            <a:ext cx="3486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40" dirty="0">
                <a:latin typeface="Times New Roman"/>
                <a:cs typeface="Times New Roman"/>
              </a:rPr>
              <a:t>L</a:t>
            </a:r>
            <a:r>
              <a:rPr sz="1300" spc="-120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Symbol"/>
                <a:cs typeface="Symbol"/>
              </a:rPr>
              <a:t></a:t>
            </a:r>
            <a:r>
              <a:rPr sz="1300" spc="-1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B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5932" y="4183031"/>
            <a:ext cx="2070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latin typeface="Times New Roman"/>
                <a:cs typeface="Times New Roman"/>
              </a:rPr>
              <a:t>i</a:t>
            </a:r>
            <a:r>
              <a:rPr sz="1300" spc="-10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4301" y="4162170"/>
            <a:ext cx="1868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2400" algn="l"/>
              </a:tabLst>
            </a:pPr>
            <a:r>
              <a:rPr sz="1400" dirty="0">
                <a:latin typeface="Times New Roman"/>
                <a:cs typeface="Times New Roman"/>
              </a:rPr>
              <a:t>,	(3.2</a:t>
            </a:r>
            <a:r>
              <a:rPr sz="1400" spc="10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7566" y="4526406"/>
            <a:ext cx="4522470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95885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где L – </a:t>
            </a:r>
            <a:r>
              <a:rPr sz="1400" spc="-5" dirty="0">
                <a:latin typeface="Times New Roman"/>
                <a:cs typeface="Times New Roman"/>
              </a:rPr>
              <a:t>длина помещения вдоль оси пролетов;  </a:t>
            </a:r>
            <a:r>
              <a:rPr sz="1400" dirty="0">
                <a:latin typeface="Times New Roman"/>
                <a:cs typeface="Times New Roman"/>
              </a:rPr>
              <a:t>B – </a:t>
            </a:r>
            <a:r>
              <a:rPr sz="1400" spc="-5" dirty="0">
                <a:latin typeface="Times New Roman"/>
                <a:cs typeface="Times New Roman"/>
              </a:rPr>
              <a:t>ширина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400" dirty="0">
                <a:latin typeface="Times New Roman"/>
                <a:cs typeface="Times New Roman"/>
              </a:rPr>
              <a:t>H – </a:t>
            </a:r>
            <a:r>
              <a:rPr sz="1400" spc="-5" dirty="0">
                <a:latin typeface="Times New Roman"/>
                <a:cs typeface="Times New Roman"/>
              </a:rPr>
              <a:t>высота покрытия над условной рабочей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поверхностью.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1381" y="5388960"/>
            <a:ext cx="965835" cy="0"/>
          </a:xfrm>
          <a:custGeom>
            <a:avLst/>
            <a:gdLst/>
            <a:ahLst/>
            <a:cxnLst/>
            <a:rect l="l" t="t" r="r" b="b"/>
            <a:pathLst>
              <a:path w="965835">
                <a:moveTo>
                  <a:pt x="0" y="0"/>
                </a:moveTo>
                <a:lnTo>
                  <a:pt x="965419" y="0"/>
                </a:lnTo>
              </a:path>
            </a:pathLst>
          </a:custGeom>
          <a:ln w="5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9618" y="5249831"/>
            <a:ext cx="4629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85" dirty="0">
                <a:latin typeface="Symbol"/>
                <a:cs typeface="Symbol"/>
              </a:rPr>
              <a:t>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2,17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3114" y="5380879"/>
            <a:ext cx="9817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latin typeface="Times New Roman"/>
                <a:cs typeface="Times New Roman"/>
              </a:rPr>
              <a:t>5,8</a:t>
            </a:r>
            <a:r>
              <a:rPr sz="1300" spc="-155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125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Times New Roman"/>
                <a:cs typeface="Times New Roman"/>
              </a:rPr>
              <a:t>(42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85" dirty="0">
                <a:latin typeface="Symbol"/>
                <a:cs typeface="Symbol"/>
              </a:rPr>
              <a:t>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18)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2647" y="5144199"/>
            <a:ext cx="47434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70" dirty="0">
                <a:latin typeface="Times New Roman"/>
                <a:cs typeface="Times New Roman"/>
              </a:rPr>
              <a:t>42</a:t>
            </a:r>
            <a:r>
              <a:rPr sz="1300" spc="-16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Symbol"/>
                <a:cs typeface="Symbol"/>
              </a:rPr>
              <a:t></a:t>
            </a:r>
            <a:r>
              <a:rPr sz="1300" spc="25" dirty="0">
                <a:latin typeface="Times New Roman"/>
                <a:cs typeface="Times New Roman"/>
              </a:rPr>
              <a:t>18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6657" y="5249831"/>
            <a:ext cx="217804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40" dirty="0">
                <a:latin typeface="Times New Roman"/>
                <a:cs typeface="Times New Roman"/>
              </a:rPr>
              <a:t>i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85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9392" y="5431916"/>
            <a:ext cx="70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7566" y="5636132"/>
            <a:ext cx="3296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площадь боковых стенок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фонаря: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8014" y="6078092"/>
            <a:ext cx="457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(3.2</a:t>
            </a:r>
            <a:r>
              <a:rPr sz="1400" spc="-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7197" y="5989647"/>
            <a:ext cx="4065904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algn="ctr">
              <a:lnSpc>
                <a:spcPct val="100000"/>
              </a:lnSpc>
              <a:spcBef>
                <a:spcPts val="95"/>
              </a:spcBef>
            </a:pPr>
            <a:r>
              <a:rPr sz="1550" spc="-45" dirty="0">
                <a:latin typeface="Times New Roman"/>
                <a:cs typeface="Times New Roman"/>
              </a:rPr>
              <a:t>S</a:t>
            </a:r>
            <a:r>
              <a:rPr sz="1425" spc="-67" baseline="-23391" dirty="0">
                <a:latin typeface="Times New Roman"/>
                <a:cs typeface="Times New Roman"/>
              </a:rPr>
              <a:t>б </a:t>
            </a:r>
            <a:r>
              <a:rPr sz="1550" spc="-80" dirty="0">
                <a:latin typeface="Symbol"/>
                <a:cs typeface="Symbol"/>
              </a:rPr>
              <a:t></a:t>
            </a:r>
            <a:r>
              <a:rPr sz="1550" spc="-80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2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h</a:t>
            </a:r>
            <a:r>
              <a:rPr sz="1425" spc="-7" baseline="-23391" dirty="0">
                <a:latin typeface="Times New Roman"/>
                <a:cs typeface="Times New Roman"/>
              </a:rPr>
              <a:t>оп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2000" spc="-155" dirty="0">
                <a:latin typeface="Symbol"/>
                <a:cs typeface="Symbol"/>
              </a:rPr>
              <a:t></a:t>
            </a:r>
            <a:r>
              <a:rPr sz="1550" spc="-155" dirty="0">
                <a:latin typeface="Times New Roman"/>
                <a:cs typeface="Times New Roman"/>
              </a:rPr>
              <a:t>a </a:t>
            </a:r>
            <a:r>
              <a:rPr sz="1550" spc="-80" dirty="0">
                <a:latin typeface="Symbol"/>
                <a:cs typeface="Symbol"/>
              </a:rPr>
              <a:t></a:t>
            </a:r>
            <a:r>
              <a:rPr sz="1550" spc="-80" dirty="0">
                <a:latin typeface="Times New Roman"/>
                <a:cs typeface="Times New Roman"/>
              </a:rPr>
              <a:t> </a:t>
            </a:r>
            <a:r>
              <a:rPr sz="1550" spc="-110" dirty="0">
                <a:latin typeface="Times New Roman"/>
                <a:cs typeface="Times New Roman"/>
              </a:rPr>
              <a:t>b</a:t>
            </a:r>
            <a:r>
              <a:rPr sz="2000" spc="-110" dirty="0">
                <a:latin typeface="Symbol"/>
                <a:cs typeface="Symbol"/>
              </a:rPr>
              <a:t>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Symbol"/>
                <a:cs typeface="Symbol"/>
              </a:rPr>
              <a:t></a:t>
            </a:r>
            <a:r>
              <a:rPr sz="1550" spc="-80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2 </a:t>
            </a:r>
            <a:r>
              <a:rPr sz="1550" spc="-95" dirty="0">
                <a:latin typeface="Symbol"/>
                <a:cs typeface="Symbol"/>
              </a:rPr>
              <a:t></a:t>
            </a:r>
            <a:r>
              <a:rPr sz="1550" spc="-95" dirty="0">
                <a:latin typeface="Times New Roman"/>
                <a:cs typeface="Times New Roman"/>
              </a:rPr>
              <a:t>1</a:t>
            </a:r>
            <a:r>
              <a:rPr sz="1550" spc="-95" dirty="0">
                <a:latin typeface="Symbol"/>
                <a:cs typeface="Symbol"/>
              </a:rPr>
              <a:t>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Symbol"/>
                <a:cs typeface="Symbol"/>
              </a:rPr>
              <a:t></a:t>
            </a:r>
            <a:r>
              <a:rPr sz="1550" spc="-110" dirty="0">
                <a:latin typeface="Times New Roman"/>
                <a:cs typeface="Times New Roman"/>
              </a:rPr>
              <a:t>2,7 </a:t>
            </a:r>
            <a:r>
              <a:rPr sz="1550" spc="-80" dirty="0">
                <a:latin typeface="Symbol"/>
                <a:cs typeface="Symbol"/>
              </a:rPr>
              <a:t></a:t>
            </a:r>
            <a:r>
              <a:rPr sz="1550" spc="-80" dirty="0">
                <a:latin typeface="Times New Roman"/>
                <a:cs typeface="Times New Roman"/>
              </a:rPr>
              <a:t> </a:t>
            </a:r>
            <a:r>
              <a:rPr sz="1550" spc="-90" dirty="0">
                <a:latin typeface="Times New Roman"/>
                <a:cs typeface="Times New Roman"/>
              </a:rPr>
              <a:t>2,7</a:t>
            </a:r>
            <a:r>
              <a:rPr sz="2000" spc="-90" dirty="0">
                <a:latin typeface="Symbol"/>
                <a:cs typeface="Symbol"/>
              </a:rPr>
              <a:t></a:t>
            </a:r>
            <a:r>
              <a:rPr sz="2000" spc="-440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Symbol"/>
                <a:cs typeface="Symbol"/>
              </a:rPr>
              <a:t></a:t>
            </a:r>
            <a:r>
              <a:rPr sz="1550" spc="-80" dirty="0">
                <a:latin typeface="Times New Roman"/>
                <a:cs typeface="Times New Roman"/>
              </a:rPr>
              <a:t> </a:t>
            </a:r>
            <a:r>
              <a:rPr sz="1550" spc="-85" dirty="0">
                <a:latin typeface="Times New Roman"/>
                <a:cs typeface="Times New Roman"/>
              </a:rPr>
              <a:t>10,8 </a:t>
            </a:r>
            <a:r>
              <a:rPr sz="2100" spc="-7" baseline="-3968" dirty="0">
                <a:latin typeface="Times New Roman"/>
                <a:cs typeface="Times New Roman"/>
              </a:rPr>
              <a:t>м</a:t>
            </a:r>
            <a:r>
              <a:rPr sz="1350" spc="-7" baseline="33950" dirty="0">
                <a:latin typeface="Times New Roman"/>
                <a:cs typeface="Times New Roman"/>
              </a:rPr>
              <a:t>2 </a:t>
            </a:r>
            <a:r>
              <a:rPr sz="2100" baseline="-3968" dirty="0">
                <a:latin typeface="Times New Roman"/>
                <a:cs typeface="Times New Roman"/>
              </a:rPr>
              <a:t>.</a:t>
            </a:r>
            <a:endParaRPr sz="2100" baseline="-3968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8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площадь входного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выходного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отверстий: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0224" y="6932325"/>
            <a:ext cx="2377440" cy="26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50" spc="-105" dirty="0">
                <a:latin typeface="Times New Roman"/>
                <a:cs typeface="Times New Roman"/>
              </a:rPr>
              <a:t>S</a:t>
            </a:r>
            <a:r>
              <a:rPr sz="1500" spc="-157" baseline="-22222" dirty="0">
                <a:latin typeface="Times New Roman"/>
                <a:cs typeface="Times New Roman"/>
              </a:rPr>
              <a:t>1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Times New Roman"/>
                <a:cs typeface="Times New Roman"/>
              </a:rPr>
              <a:t>S</a:t>
            </a:r>
            <a:r>
              <a:rPr sz="1500" spc="-82" baseline="-22222" dirty="0">
                <a:latin typeface="Times New Roman"/>
                <a:cs typeface="Times New Roman"/>
              </a:rPr>
              <a:t>2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70" dirty="0">
                <a:latin typeface="Times New Roman"/>
                <a:cs typeface="Times New Roman"/>
              </a:rPr>
              <a:t>a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Times New Roman"/>
                <a:cs typeface="Times New Roman"/>
              </a:rPr>
              <a:t>b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2,7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2,7 </a:t>
            </a:r>
            <a:r>
              <a:rPr sz="1550" spc="-8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7,3</a:t>
            </a:r>
            <a:r>
              <a:rPr sz="1550" spc="-225" dirty="0">
                <a:latin typeface="Times New Roman"/>
                <a:cs typeface="Times New Roman"/>
              </a:rPr>
              <a:t> </a:t>
            </a:r>
            <a:r>
              <a:rPr sz="2100" baseline="-3968" dirty="0">
                <a:latin typeface="Times New Roman"/>
                <a:cs typeface="Times New Roman"/>
              </a:rPr>
              <a:t>м</a:t>
            </a:r>
            <a:r>
              <a:rPr sz="1350" baseline="33950" dirty="0">
                <a:latin typeface="Times New Roman"/>
                <a:cs typeface="Times New Roman"/>
              </a:rPr>
              <a:t>2</a:t>
            </a:r>
            <a:r>
              <a:rPr sz="2100" baseline="-3968" dirty="0">
                <a:latin typeface="Times New Roman"/>
                <a:cs typeface="Times New Roman"/>
              </a:rPr>
              <a:t>.</a:t>
            </a:r>
            <a:endParaRPr sz="2100" baseline="-396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3921" y="6963917"/>
            <a:ext cx="458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(3.2</a:t>
            </a:r>
            <a:r>
              <a:rPr sz="1400" spc="10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2597" y="7201661"/>
            <a:ext cx="1807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соотношение: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57371" y="7651451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084" y="0"/>
                </a:lnTo>
              </a:path>
            </a:pathLst>
          </a:custGeom>
          <a:ln w="59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2066" y="7651451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3970" y="0"/>
                </a:lnTo>
              </a:path>
            </a:pathLst>
          </a:custGeom>
          <a:ln w="59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3838" y="7412976"/>
            <a:ext cx="108394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823594" algn="l"/>
              </a:tabLst>
            </a:pPr>
            <a:r>
              <a:rPr sz="1300" spc="70" dirty="0">
                <a:latin typeface="Times New Roman"/>
                <a:cs typeface="Times New Roman"/>
              </a:rPr>
              <a:t>S</a:t>
            </a:r>
            <a:r>
              <a:rPr sz="1200" spc="104" baseline="-20833" dirty="0">
                <a:latin typeface="Times New Roman"/>
                <a:cs typeface="Times New Roman"/>
              </a:rPr>
              <a:t>2	</a:t>
            </a:r>
            <a:r>
              <a:rPr sz="1300" spc="35" dirty="0">
                <a:latin typeface="Times New Roman"/>
                <a:cs typeface="Times New Roman"/>
              </a:rPr>
              <a:t>7,3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9974" y="7515707"/>
            <a:ext cx="12446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65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20820" y="7643270"/>
            <a:ext cx="146304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748030" algn="l"/>
              </a:tabLst>
            </a:pPr>
            <a:r>
              <a:rPr sz="1300" spc="25" dirty="0">
                <a:latin typeface="Times New Roman"/>
                <a:cs typeface="Times New Roman"/>
              </a:rPr>
              <a:t>S</a:t>
            </a:r>
            <a:r>
              <a:rPr sz="1200" spc="37" baseline="-20833" dirty="0">
                <a:latin typeface="Times New Roman"/>
                <a:cs typeface="Times New Roman"/>
              </a:rPr>
              <a:t>1</a:t>
            </a:r>
            <a:r>
              <a:rPr sz="1200" spc="277" baseline="-20833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Symbol"/>
                <a:cs typeface="Symbol"/>
              </a:rPr>
              <a:t>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S</a:t>
            </a:r>
            <a:r>
              <a:rPr sz="1200" spc="97" baseline="-20833" dirty="0">
                <a:latin typeface="Times New Roman"/>
                <a:cs typeface="Times New Roman"/>
              </a:rPr>
              <a:t>б	</a:t>
            </a:r>
            <a:r>
              <a:rPr sz="1300" spc="35" dirty="0">
                <a:latin typeface="Times New Roman"/>
                <a:cs typeface="Times New Roman"/>
              </a:rPr>
              <a:t>7,3</a:t>
            </a:r>
            <a:r>
              <a:rPr sz="1300" spc="-114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Symbol"/>
                <a:cs typeface="Symbol"/>
              </a:rPr>
              <a:t>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10,8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78278" y="7501652"/>
            <a:ext cx="440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65" dirty="0">
                <a:latin typeface="Symbol"/>
                <a:cs typeface="Symbol"/>
              </a:rPr>
              <a:t></a:t>
            </a:r>
            <a:r>
              <a:rPr sz="1300" spc="-114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0,4</a:t>
            </a:r>
            <a:r>
              <a:rPr sz="2100" spc="82" baseline="5952" dirty="0">
                <a:latin typeface="Times New Roman"/>
                <a:cs typeface="Times New Roman"/>
              </a:rPr>
              <a:t>.</a:t>
            </a:r>
            <a:endParaRPr sz="2100" baseline="595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2690" y="7485126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(3.2</a:t>
            </a:r>
            <a:r>
              <a:rPr sz="1400" spc="10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61353" y="8067293"/>
            <a:ext cx="775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2636" y="8067293"/>
            <a:ext cx="5034280" cy="4559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 indent="324485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По этому результату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приложению ДБН </a:t>
            </a:r>
            <a:r>
              <a:rPr sz="1400" dirty="0">
                <a:latin typeface="Times New Roman"/>
                <a:cs typeface="Times New Roman"/>
              </a:rPr>
              <a:t>В. 2.5 – 28 – </a:t>
            </a:r>
            <a:r>
              <a:rPr sz="1400" spc="-5" dirty="0">
                <a:latin typeface="Times New Roman"/>
                <a:cs typeface="Times New Roman"/>
              </a:rPr>
              <a:t>2006  </a:t>
            </a:r>
            <a:r>
              <a:rPr sz="1400" dirty="0">
                <a:latin typeface="Times New Roman"/>
                <a:cs typeface="Times New Roman"/>
              </a:rPr>
              <a:t>ем </a:t>
            </a:r>
            <a:r>
              <a:rPr sz="1400" dirty="0">
                <a:latin typeface="Symbol"/>
                <a:cs typeface="Symbol"/>
              </a:rPr>
              <a:t></a:t>
            </a:r>
            <a:r>
              <a:rPr sz="1350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световую характеристику </a:t>
            </a:r>
            <a:r>
              <a:rPr sz="1400" dirty="0">
                <a:latin typeface="Times New Roman"/>
                <a:cs typeface="Times New Roman"/>
              </a:rPr>
              <a:t>зенитных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фонарей: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9897" y="8707373"/>
            <a:ext cx="2778125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ymbol"/>
                <a:cs typeface="Symbol"/>
              </a:rPr>
              <a:t></a:t>
            </a:r>
            <a:r>
              <a:rPr sz="1350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550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соотношение: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17858" y="958757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4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56324" y="9587577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543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23752" y="9579705"/>
            <a:ext cx="54356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6075" algn="l"/>
              </a:tabLst>
            </a:pPr>
            <a:r>
              <a:rPr sz="1400" spc="45" dirty="0">
                <a:latin typeface="Times New Roman"/>
                <a:cs typeface="Times New Roman"/>
              </a:rPr>
              <a:t>B	</a:t>
            </a:r>
            <a:r>
              <a:rPr sz="1400" spc="20" dirty="0"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3689842" y="9440305"/>
            <a:ext cx="118554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100" spc="75" baseline="35714" dirty="0">
                <a:latin typeface="Times New Roman"/>
                <a:cs typeface="Times New Roman"/>
              </a:rPr>
              <a:t>H </a:t>
            </a:r>
            <a:r>
              <a:rPr sz="1400" spc="35" dirty="0">
                <a:latin typeface="Symbol"/>
                <a:cs typeface="Symbol"/>
              </a:rPr>
              <a:t>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2100" spc="-22" baseline="35714" dirty="0">
                <a:latin typeface="Times New Roman"/>
                <a:cs typeface="Times New Roman"/>
              </a:rPr>
              <a:t>5,8 </a:t>
            </a:r>
            <a:r>
              <a:rPr sz="1400" spc="35" dirty="0">
                <a:latin typeface="Symbol"/>
                <a:cs typeface="Symbol"/>
              </a:rPr>
              <a:t>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0,32.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78117" y="9439147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(3.2</a:t>
            </a:r>
            <a:r>
              <a:rPr sz="1400" spc="10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236" y="895857"/>
            <a:ext cx="5980430" cy="21082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3500" marR="55880" indent="324485" algn="just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По приложению оп ДБН </a:t>
            </a:r>
            <a:r>
              <a:rPr sz="1400" dirty="0">
                <a:latin typeface="Times New Roman"/>
                <a:cs typeface="Times New Roman"/>
              </a:rPr>
              <a:t>В. </a:t>
            </a:r>
            <a:r>
              <a:rPr sz="1400" spc="-5" dirty="0">
                <a:latin typeface="Times New Roman"/>
                <a:cs typeface="Times New Roman"/>
              </a:rPr>
              <a:t>2.5 </a:t>
            </a:r>
            <a:r>
              <a:rPr sz="1400" dirty="0">
                <a:latin typeface="Times New Roman"/>
                <a:cs typeface="Times New Roman"/>
              </a:rPr>
              <a:t>– 28 – </a:t>
            </a:r>
            <a:r>
              <a:rPr sz="1400" spc="-5" dirty="0">
                <a:latin typeface="Times New Roman"/>
                <a:cs typeface="Times New Roman"/>
              </a:rPr>
              <a:t>2006 </a:t>
            </a:r>
            <a:r>
              <a:rPr sz="1400" dirty="0">
                <a:latin typeface="Times New Roman"/>
                <a:cs typeface="Times New Roman"/>
              </a:rPr>
              <a:t>определяем </a:t>
            </a:r>
            <a:r>
              <a:rPr sz="1400" spc="-10" dirty="0">
                <a:latin typeface="Times New Roman"/>
                <a:cs typeface="Times New Roman"/>
              </a:rPr>
              <a:t>r</a:t>
            </a:r>
            <a:r>
              <a:rPr sz="1350" spc="-15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коэффици-  </a:t>
            </a:r>
            <a:r>
              <a:rPr sz="1400" dirty="0">
                <a:latin typeface="Times New Roman"/>
                <a:cs typeface="Times New Roman"/>
              </a:rPr>
              <a:t>ент, </a:t>
            </a:r>
            <a:r>
              <a:rPr sz="1400" spc="-5" dirty="0">
                <a:latin typeface="Times New Roman"/>
                <a:cs typeface="Times New Roman"/>
              </a:rPr>
              <a:t>учитывающий повышение КЕО при верхнем освещении благодаря </a:t>
            </a:r>
            <a:r>
              <a:rPr sz="1400" spc="5" dirty="0">
                <a:latin typeface="Times New Roman"/>
                <a:cs typeface="Times New Roman"/>
              </a:rPr>
              <a:t>све-  </a:t>
            </a:r>
            <a:r>
              <a:rPr sz="1400" spc="-10" dirty="0">
                <a:latin typeface="Times New Roman"/>
                <a:cs typeface="Times New Roman"/>
              </a:rPr>
              <a:t>ту, </a:t>
            </a:r>
            <a:r>
              <a:rPr sz="1400" dirty="0">
                <a:latin typeface="Times New Roman"/>
                <a:cs typeface="Times New Roman"/>
              </a:rPr>
              <a:t>отражённому от </a:t>
            </a:r>
            <a:r>
              <a:rPr sz="1400" spc="-5" dirty="0">
                <a:latin typeface="Times New Roman"/>
                <a:cs typeface="Times New Roman"/>
              </a:rPr>
              <a:t>поверхностей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258445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1,35.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63500" marR="56515" indent="324485" algn="just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28 – </a:t>
            </a:r>
            <a:r>
              <a:rPr sz="1400" spc="-5" dirty="0">
                <a:latin typeface="Times New Roman"/>
                <a:cs typeface="Times New Roman"/>
              </a:rPr>
              <a:t>2006 определяем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тип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фонаря:</a:t>
            </a:r>
            <a:endParaRPr sz="1400">
              <a:latin typeface="Times New Roman"/>
              <a:cs typeface="Times New Roman"/>
            </a:endParaRPr>
          </a:p>
          <a:p>
            <a:pPr marL="2584450">
              <a:lnSpc>
                <a:spcPts val="1750"/>
              </a:lnSpc>
            </a:pPr>
            <a:r>
              <a:rPr sz="1600" dirty="0">
                <a:latin typeface="Times New Roman"/>
                <a:cs typeface="Times New Roman"/>
              </a:rPr>
              <a:t>k</a:t>
            </a:r>
            <a:r>
              <a:rPr sz="1575" baseline="-13227" dirty="0">
                <a:latin typeface="Times New Roman"/>
                <a:cs typeface="Times New Roman"/>
              </a:rPr>
              <a:t>ф </a:t>
            </a:r>
            <a:r>
              <a:rPr sz="1600" spc="-5" dirty="0">
                <a:latin typeface="Times New Roman"/>
                <a:cs typeface="Times New Roman"/>
              </a:rPr>
              <a:t>=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1,1.</a:t>
            </a:r>
            <a:endParaRPr sz="1600">
              <a:latin typeface="Times New Roman"/>
              <a:cs typeface="Times New Roman"/>
            </a:endParaRPr>
          </a:p>
          <a:p>
            <a:pPr marL="387985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Требуемую площадь зенитных фонарей </a:t>
            </a:r>
            <a:r>
              <a:rPr sz="1400" dirty="0">
                <a:latin typeface="Times New Roman"/>
                <a:cs typeface="Times New Roman"/>
              </a:rPr>
              <a:t>определяем по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67240" y="3290034"/>
            <a:ext cx="1426845" cy="0"/>
          </a:xfrm>
          <a:custGeom>
            <a:avLst/>
            <a:gdLst/>
            <a:ahLst/>
            <a:cxnLst/>
            <a:rect l="l" t="t" r="r" b="b"/>
            <a:pathLst>
              <a:path w="1426845">
                <a:moveTo>
                  <a:pt x="0" y="0"/>
                </a:moveTo>
                <a:lnTo>
                  <a:pt x="1426313" y="0"/>
                </a:lnTo>
              </a:path>
            </a:pathLst>
          </a:custGeom>
          <a:ln w="67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1891" y="3125221"/>
            <a:ext cx="8763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65" dirty="0">
                <a:latin typeface="Times New Roman"/>
                <a:cs typeface="Times New Roman"/>
              </a:rPr>
              <a:t>ç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2940" y="3007397"/>
            <a:ext cx="1457960" cy="5340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200">
              <a:lnSpc>
                <a:spcPts val="1365"/>
              </a:lnSpc>
              <a:spcBef>
                <a:spcPts val="125"/>
              </a:spcBef>
              <a:tabLst>
                <a:tab pos="1142365" algn="l"/>
              </a:tabLst>
            </a:pPr>
            <a:r>
              <a:rPr sz="1500" spc="90" dirty="0">
                <a:latin typeface="Times New Roman"/>
                <a:cs typeface="Times New Roman"/>
              </a:rPr>
              <a:t>S</a:t>
            </a:r>
            <a:r>
              <a:rPr sz="1425" spc="135" baseline="-23391" dirty="0">
                <a:latin typeface="Times New Roman"/>
                <a:cs typeface="Times New Roman"/>
              </a:rPr>
              <a:t>ï   </a:t>
            </a:r>
            <a:r>
              <a:rPr sz="1500" spc="-145" dirty="0">
                <a:latin typeface="Symbol"/>
                <a:cs typeface="Symbol"/>
              </a:rPr>
              <a:t>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spc="100" dirty="0">
                <a:latin typeface="Times New Roman"/>
                <a:cs typeface="Times New Roman"/>
              </a:rPr>
              <a:t>e</a:t>
            </a:r>
            <a:r>
              <a:rPr sz="1425" spc="150" baseline="40935" dirty="0">
                <a:latin typeface="Times New Roman"/>
                <a:cs typeface="Times New Roman"/>
              </a:rPr>
              <a:t>IV</a:t>
            </a:r>
            <a:r>
              <a:rPr sz="1425" spc="195" baseline="40935" dirty="0">
                <a:latin typeface="Times New Roman"/>
                <a:cs typeface="Times New Roman"/>
              </a:rPr>
              <a:t> </a:t>
            </a:r>
            <a:r>
              <a:rPr sz="1500" spc="-145" dirty="0">
                <a:latin typeface="Symbol"/>
                <a:cs typeface="Symbol"/>
              </a:rPr>
              <a:t></a:t>
            </a:r>
            <a:r>
              <a:rPr sz="1500" spc="-105" dirty="0">
                <a:latin typeface="Times New Roman"/>
                <a:cs typeface="Times New Roman"/>
              </a:rPr>
              <a:t> </a:t>
            </a:r>
            <a:r>
              <a:rPr sz="1500" spc="125" dirty="0">
                <a:latin typeface="Symbol"/>
                <a:cs typeface="Symbol"/>
              </a:rPr>
              <a:t></a:t>
            </a:r>
            <a:r>
              <a:rPr sz="1500" spc="125" dirty="0">
                <a:latin typeface="Times New Roman"/>
                <a:cs typeface="Times New Roman"/>
              </a:rPr>
              <a:t>	</a:t>
            </a:r>
            <a:r>
              <a:rPr sz="1500" spc="-145" dirty="0">
                <a:latin typeface="Symbol"/>
                <a:cs typeface="Symbol"/>
              </a:rPr>
              <a:t></a:t>
            </a:r>
            <a:r>
              <a:rPr sz="1500" spc="-105" dirty="0">
                <a:latin typeface="Times New Roman"/>
                <a:cs typeface="Times New Roman"/>
              </a:rPr>
              <a:t> </a:t>
            </a:r>
            <a:r>
              <a:rPr sz="1500" spc="15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  <a:p>
            <a:pPr marL="533400">
              <a:lnSpc>
                <a:spcPts val="705"/>
              </a:lnSpc>
              <a:tabLst>
                <a:tab pos="967740" algn="l"/>
              </a:tabLst>
            </a:pPr>
            <a:r>
              <a:rPr sz="950" spc="40" dirty="0">
                <a:latin typeface="Times New Roman"/>
                <a:cs typeface="Times New Roman"/>
              </a:rPr>
              <a:t>í	</a:t>
            </a:r>
            <a:r>
              <a:rPr sz="950" spc="105" dirty="0">
                <a:latin typeface="Times New Roman"/>
                <a:cs typeface="Times New Roman"/>
              </a:rPr>
              <a:t>Ô</a:t>
            </a:r>
            <a:endParaRPr sz="95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  <a:spcBef>
                <a:spcPts val="95"/>
              </a:spcBef>
            </a:pPr>
            <a:r>
              <a:rPr sz="1500" spc="110" dirty="0">
                <a:latin typeface="Times New Roman"/>
                <a:cs typeface="Times New Roman"/>
              </a:rPr>
              <a:t>100 </a:t>
            </a:r>
            <a:r>
              <a:rPr sz="1500" spc="-145" dirty="0">
                <a:latin typeface="Symbol"/>
                <a:cs typeface="Symbol"/>
              </a:rPr>
              <a:t>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spc="114" dirty="0">
                <a:latin typeface="Symbol"/>
                <a:cs typeface="Symbol"/>
              </a:rPr>
              <a:t></a:t>
            </a:r>
            <a:r>
              <a:rPr sz="1425" spc="172" baseline="-23391" dirty="0">
                <a:latin typeface="Times New Roman"/>
                <a:cs typeface="Times New Roman"/>
              </a:rPr>
              <a:t>0 </a:t>
            </a:r>
            <a:r>
              <a:rPr sz="1500" spc="-145" dirty="0">
                <a:latin typeface="Symbol"/>
                <a:cs typeface="Symbol"/>
              </a:rPr>
              <a:t>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spc="40" dirty="0">
                <a:latin typeface="Times New Roman"/>
                <a:cs typeface="Times New Roman"/>
              </a:rPr>
              <a:t>r</a:t>
            </a:r>
            <a:r>
              <a:rPr sz="1425" spc="60" baseline="-23391" dirty="0">
                <a:latin typeface="Times New Roman"/>
                <a:cs typeface="Times New Roman"/>
              </a:rPr>
              <a:t>2 </a:t>
            </a:r>
            <a:r>
              <a:rPr sz="1500" spc="-145" dirty="0">
                <a:latin typeface="Symbol"/>
                <a:cs typeface="Symbol"/>
              </a:rPr>
              <a:t>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spc="100" dirty="0">
                <a:latin typeface="Times New Roman"/>
                <a:cs typeface="Times New Roman"/>
              </a:rPr>
              <a:t>k</a:t>
            </a:r>
            <a:r>
              <a:rPr sz="1500" spc="-270" dirty="0">
                <a:latin typeface="Times New Roman"/>
                <a:cs typeface="Times New Roman"/>
              </a:rPr>
              <a:t> </a:t>
            </a:r>
            <a:r>
              <a:rPr sz="1425" spc="157" baseline="-23391" dirty="0">
                <a:latin typeface="Times New Roman"/>
                <a:cs typeface="Times New Roman"/>
              </a:rPr>
              <a:t>Ô</a:t>
            </a:r>
            <a:endParaRPr sz="1425" baseline="-2339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0673" y="3132016"/>
            <a:ext cx="50419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00" spc="120" dirty="0">
                <a:latin typeface="Times New Roman"/>
                <a:cs typeface="Times New Roman"/>
              </a:rPr>
              <a:t>S</a:t>
            </a:r>
            <a:r>
              <a:rPr sz="1425" spc="179" baseline="-23391" dirty="0">
                <a:latin typeface="Times New Roman"/>
                <a:cs typeface="Times New Roman"/>
              </a:rPr>
              <a:t>Ô</a:t>
            </a:r>
            <a:r>
              <a:rPr sz="1425" spc="540" baseline="-23391" dirty="0">
                <a:latin typeface="Times New Roman"/>
                <a:cs typeface="Times New Roman"/>
              </a:rPr>
              <a:t> </a:t>
            </a:r>
            <a:r>
              <a:rPr sz="1500" spc="11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5280" y="3387978"/>
            <a:ext cx="70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972" y="3593719"/>
            <a:ext cx="3350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12345" dirty="0">
                <a:latin typeface="Times New Roman"/>
                <a:cs typeface="Times New Roman"/>
              </a:rPr>
              <a:t>п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площадь освещаемого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5587" y="4099648"/>
            <a:ext cx="1299845" cy="0"/>
          </a:xfrm>
          <a:custGeom>
            <a:avLst/>
            <a:gdLst/>
            <a:ahLst/>
            <a:cxnLst/>
            <a:rect l="l" t="t" r="r" b="b"/>
            <a:pathLst>
              <a:path w="1299845">
                <a:moveTo>
                  <a:pt x="0" y="0"/>
                </a:moveTo>
                <a:lnTo>
                  <a:pt x="1299323" y="0"/>
                </a:lnTo>
              </a:path>
            </a:pathLst>
          </a:custGeom>
          <a:ln w="7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33297" y="4092587"/>
            <a:ext cx="134620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95" dirty="0">
                <a:latin typeface="Times New Roman"/>
                <a:cs typeface="Times New Roman"/>
              </a:rPr>
              <a:t>100</a:t>
            </a:r>
            <a:r>
              <a:rPr sz="1600" spc="-229" dirty="0">
                <a:latin typeface="Times New Roman"/>
                <a:cs typeface="Times New Roman"/>
              </a:rPr>
              <a:t> </a:t>
            </a:r>
            <a:r>
              <a:rPr sz="1600" spc="-210" dirty="0">
                <a:latin typeface="Symbol"/>
                <a:cs typeface="Symbol"/>
              </a:rPr>
              <a:t>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0,47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130" dirty="0">
                <a:latin typeface="Symbol"/>
                <a:cs typeface="Symbol"/>
              </a:rPr>
              <a:t></a:t>
            </a:r>
            <a:r>
              <a:rPr sz="1600" spc="-130" dirty="0">
                <a:latin typeface="Times New Roman"/>
                <a:cs typeface="Times New Roman"/>
              </a:rPr>
              <a:t>1,35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Symbol"/>
                <a:cs typeface="Symbol"/>
              </a:rPr>
              <a:t></a:t>
            </a:r>
            <a:r>
              <a:rPr sz="1600" spc="-160" dirty="0">
                <a:latin typeface="Times New Roman"/>
                <a:cs typeface="Times New Roman"/>
              </a:rPr>
              <a:t>1,1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7269" y="3803639"/>
            <a:ext cx="124460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95" dirty="0">
                <a:latin typeface="Times New Roman"/>
                <a:cs typeface="Times New Roman"/>
              </a:rPr>
              <a:t>18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-210" dirty="0">
                <a:latin typeface="Symbol"/>
                <a:cs typeface="Symbol"/>
              </a:rPr>
              <a:t>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95" dirty="0">
                <a:latin typeface="Times New Roman"/>
                <a:cs typeface="Times New Roman"/>
              </a:rPr>
              <a:t>42</a:t>
            </a:r>
            <a:r>
              <a:rPr sz="1600" spc="-215" dirty="0">
                <a:latin typeface="Times New Roman"/>
                <a:cs typeface="Times New Roman"/>
              </a:rPr>
              <a:t> </a:t>
            </a:r>
            <a:r>
              <a:rPr sz="1600" spc="-135" dirty="0">
                <a:latin typeface="Symbol"/>
                <a:cs typeface="Symbol"/>
              </a:rPr>
              <a:t></a:t>
            </a:r>
            <a:r>
              <a:rPr sz="1600" spc="-135" dirty="0">
                <a:latin typeface="Times New Roman"/>
                <a:cs typeface="Times New Roman"/>
              </a:rPr>
              <a:t>1,5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-210" dirty="0">
                <a:latin typeface="Symbol"/>
                <a:cs typeface="Symbol"/>
              </a:rPr>
              <a:t>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2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Symbol"/>
                <a:cs typeface="Symbol"/>
              </a:rPr>
              <a:t></a:t>
            </a:r>
            <a:r>
              <a:rPr sz="1600" spc="-125" dirty="0">
                <a:latin typeface="Times New Roman"/>
                <a:cs typeface="Times New Roman"/>
              </a:rPr>
              <a:t>1,4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7436" y="3932599"/>
            <a:ext cx="40767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00" spc="-100" dirty="0">
                <a:latin typeface="Times New Roman"/>
                <a:cs typeface="Times New Roman"/>
              </a:rPr>
              <a:t>S</a:t>
            </a:r>
            <a:r>
              <a:rPr sz="1575" spc="-150" baseline="-21164" dirty="0">
                <a:latin typeface="Times New Roman"/>
                <a:cs typeface="Times New Roman"/>
              </a:rPr>
              <a:t>ф</a:t>
            </a:r>
            <a:r>
              <a:rPr sz="1575" spc="-52" baseline="-21164" dirty="0">
                <a:latin typeface="Times New Roman"/>
                <a:cs typeface="Times New Roman"/>
              </a:rPr>
              <a:t> </a:t>
            </a:r>
            <a:r>
              <a:rPr sz="1600" spc="-100" dirty="0">
                <a:latin typeface="Symbol"/>
                <a:cs typeface="Symbol"/>
              </a:rPr>
              <a:t>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1487" y="3932599"/>
            <a:ext cx="836294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00" spc="-100" dirty="0">
                <a:latin typeface="Symbol"/>
                <a:cs typeface="Symbol"/>
              </a:rPr>
              <a:t>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05" dirty="0">
                <a:latin typeface="Times New Roman"/>
                <a:cs typeface="Times New Roman"/>
              </a:rPr>
              <a:t>45,5 </a:t>
            </a:r>
            <a:r>
              <a:rPr sz="2100" baseline="-9920" dirty="0">
                <a:latin typeface="Times New Roman"/>
                <a:cs typeface="Times New Roman"/>
              </a:rPr>
              <a:t>м</a:t>
            </a:r>
            <a:r>
              <a:rPr sz="1350" baseline="24691" dirty="0">
                <a:latin typeface="Times New Roman"/>
                <a:cs typeface="Times New Roman"/>
              </a:rPr>
              <a:t>2</a:t>
            </a:r>
            <a:r>
              <a:rPr sz="1350" spc="-7" baseline="24691" dirty="0">
                <a:latin typeface="Times New Roman"/>
                <a:cs typeface="Times New Roman"/>
              </a:rPr>
              <a:t> </a:t>
            </a:r>
            <a:r>
              <a:rPr sz="1350" baseline="24691" dirty="0">
                <a:latin typeface="Times New Roman"/>
                <a:cs typeface="Times New Roman"/>
              </a:rPr>
              <a:t>.</a:t>
            </a:r>
            <a:r>
              <a:rPr sz="2100" baseline="-9920" dirty="0">
                <a:latin typeface="Times New Roman"/>
                <a:cs typeface="Times New Roman"/>
              </a:rPr>
              <a:t>.</a:t>
            </a:r>
            <a:endParaRPr sz="2100" baseline="-992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8036" y="4355718"/>
            <a:ext cx="588073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324485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Необходимое количество </a:t>
            </a:r>
            <a:r>
              <a:rPr sz="1400" dirty="0">
                <a:latin typeface="Times New Roman"/>
                <a:cs typeface="Times New Roman"/>
              </a:rPr>
              <a:t>фонарей </a:t>
            </a:r>
            <a:r>
              <a:rPr sz="1400" spc="-5" dirty="0">
                <a:latin typeface="Times New Roman"/>
                <a:cs typeface="Times New Roman"/>
              </a:rPr>
              <a:t>для обеспечения требуемой </a:t>
            </a:r>
            <a:r>
              <a:rPr sz="1400" spc="5" dirty="0">
                <a:latin typeface="Times New Roman"/>
                <a:cs typeface="Times New Roman"/>
              </a:rPr>
              <a:t>осве-  </a:t>
            </a:r>
            <a:r>
              <a:rPr sz="1400" spc="-5" dirty="0">
                <a:latin typeface="Times New Roman"/>
                <a:cs typeface="Times New Roman"/>
              </a:rPr>
              <a:t>щённости помещения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составляет: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1966" y="5078562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604" y="0"/>
                </a:lnTo>
              </a:path>
            </a:pathLst>
          </a:custGeom>
          <a:ln w="6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1973" y="507856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219" y="0"/>
                </a:lnTo>
              </a:path>
            </a:pathLst>
          </a:custGeom>
          <a:ln w="6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90383" y="4798202"/>
            <a:ext cx="32321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60" dirty="0">
                <a:latin typeface="Times New Roman"/>
                <a:cs typeface="Times New Roman"/>
              </a:rPr>
              <a:t>4</a:t>
            </a:r>
            <a:r>
              <a:rPr sz="1500" spc="-120" dirty="0">
                <a:latin typeface="Times New Roman"/>
                <a:cs typeface="Times New Roman"/>
              </a:rPr>
              <a:t>5</a:t>
            </a:r>
            <a:r>
              <a:rPr sz="1500" spc="-60" dirty="0">
                <a:latin typeface="Times New Roman"/>
                <a:cs typeface="Times New Roman"/>
              </a:rPr>
              <a:t>,5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296264" y="5070917"/>
            <a:ext cx="103378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5140" algn="l"/>
              </a:tabLst>
            </a:pPr>
            <a:r>
              <a:rPr sz="1500" spc="-55" dirty="0">
                <a:latin typeface="Times New Roman"/>
                <a:cs typeface="Times New Roman"/>
              </a:rPr>
              <a:t>a</a:t>
            </a:r>
            <a:r>
              <a:rPr sz="1500" spc="-90" dirty="0">
                <a:latin typeface="Times New Roman"/>
                <a:cs typeface="Times New Roman"/>
              </a:rPr>
              <a:t> </a:t>
            </a:r>
            <a:r>
              <a:rPr sz="1500" spc="-190" dirty="0">
                <a:latin typeface="Symbol"/>
                <a:cs typeface="Symbol"/>
              </a:rPr>
              <a:t>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spc="-60" dirty="0">
                <a:latin typeface="Times New Roman"/>
                <a:cs typeface="Times New Roman"/>
              </a:rPr>
              <a:t>b	2,7 </a:t>
            </a:r>
            <a:r>
              <a:rPr sz="1500" spc="-190" dirty="0">
                <a:latin typeface="Symbol"/>
                <a:cs typeface="Symbol"/>
              </a:rPr>
              <a:t></a:t>
            </a:r>
            <a:r>
              <a:rPr sz="1500" spc="-285" dirty="0">
                <a:latin typeface="Times New Roman"/>
                <a:cs typeface="Times New Roman"/>
              </a:rPr>
              <a:t> </a:t>
            </a:r>
            <a:r>
              <a:rPr sz="1500" spc="-60" dirty="0">
                <a:latin typeface="Times New Roman"/>
                <a:cs typeface="Times New Roman"/>
              </a:rPr>
              <a:t>2,7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0875" y="4919745"/>
            <a:ext cx="80962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00" spc="-85" dirty="0">
                <a:latin typeface="Times New Roman"/>
                <a:cs typeface="Times New Roman"/>
              </a:rPr>
              <a:t>N </a:t>
            </a:r>
            <a:r>
              <a:rPr sz="1500" spc="-65" dirty="0">
                <a:latin typeface="Symbol"/>
                <a:cs typeface="Symbol"/>
              </a:rPr>
              <a:t>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2250" spc="-82" baseline="44444" dirty="0">
                <a:latin typeface="Times New Roman"/>
                <a:cs typeface="Times New Roman"/>
              </a:rPr>
              <a:t>S</a:t>
            </a:r>
            <a:r>
              <a:rPr sz="1425" spc="-82" baseline="46783" dirty="0">
                <a:latin typeface="Times New Roman"/>
                <a:cs typeface="Times New Roman"/>
              </a:rPr>
              <a:t>ф</a:t>
            </a:r>
            <a:r>
              <a:rPr sz="1425" spc="179" baseline="46783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8858" y="4941666"/>
            <a:ext cx="58293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spc="-97" baseline="5555" dirty="0">
                <a:latin typeface="Symbol"/>
                <a:cs typeface="Symbol"/>
              </a:rPr>
              <a:t></a:t>
            </a:r>
            <a:r>
              <a:rPr sz="2250" spc="-97" baseline="5555" dirty="0">
                <a:latin typeface="Times New Roman"/>
                <a:cs typeface="Times New Roman"/>
              </a:rPr>
              <a:t> </a:t>
            </a:r>
            <a:r>
              <a:rPr sz="2250" spc="-89" baseline="5555" dirty="0">
                <a:latin typeface="Times New Roman"/>
                <a:cs typeface="Times New Roman"/>
              </a:rPr>
              <a:t>6</a:t>
            </a:r>
            <a:r>
              <a:rPr sz="2250" spc="-375" baseline="5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шт.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836" y="5322188"/>
            <a:ext cx="6033770" cy="4138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7845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Задача </a:t>
            </a:r>
            <a:r>
              <a:rPr sz="1400" i="1" dirty="0">
                <a:latin typeface="Times New Roman"/>
                <a:cs typeface="Times New Roman"/>
              </a:rPr>
              <a:t>4. </a:t>
            </a:r>
            <a:r>
              <a:rPr sz="1400" i="1" spc="-5" dirty="0">
                <a:latin typeface="Times New Roman"/>
                <a:cs typeface="Times New Roman"/>
              </a:rPr>
              <a:t>Расчёт верхнего естественного</a:t>
            </a:r>
            <a:r>
              <a:rPr sz="1400" i="1" dirty="0">
                <a:latin typeface="Times New Roman"/>
                <a:cs typeface="Times New Roman"/>
              </a:rPr>
              <a:t> освещения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88900" marR="81280" indent="324485" algn="just">
              <a:lnSpc>
                <a:spcPct val="97100"/>
              </a:lnSpc>
            </a:pPr>
            <a:r>
              <a:rPr sz="1400" spc="-5" dirty="0">
                <a:latin typeface="Times New Roman"/>
                <a:cs typeface="Times New Roman"/>
              </a:rPr>
              <a:t>Определить КЕО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точке помещения, расположенной на пересечении  вертикальной плоскости характерного разреза помещения </a:t>
            </a:r>
            <a:r>
              <a:rPr sz="1400" dirty="0">
                <a:latin typeface="Times New Roman"/>
                <a:cs typeface="Times New Roman"/>
              </a:rPr>
              <a:t>и условной </a:t>
            </a:r>
            <a:r>
              <a:rPr sz="1400" spc="5" dirty="0">
                <a:latin typeface="Times New Roman"/>
                <a:cs typeface="Times New Roman"/>
              </a:rPr>
              <a:t>рабо-  </a:t>
            </a:r>
            <a:r>
              <a:rPr sz="1400" dirty="0">
                <a:latin typeface="Times New Roman"/>
                <a:cs typeface="Times New Roman"/>
              </a:rPr>
              <a:t>чей </a:t>
            </a:r>
            <a:r>
              <a:rPr sz="1400" spc="-5" dirty="0">
                <a:latin typeface="Times New Roman"/>
                <a:cs typeface="Times New Roman"/>
              </a:rPr>
              <a:t>поверхности. Расчётная точка принимается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расстоянии </a:t>
            </a:r>
            <a:r>
              <a:rPr sz="1400" dirty="0">
                <a:latin typeface="Times New Roman"/>
                <a:cs typeface="Times New Roman"/>
              </a:rPr>
              <a:t>l = 1 м от </a:t>
            </a:r>
            <a:r>
              <a:rPr sz="1400" spc="5" dirty="0">
                <a:latin typeface="Times New Roman"/>
                <a:cs typeface="Times New Roman"/>
              </a:rPr>
              <a:t>по-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верхности стены, на высоте </a:t>
            </a:r>
            <a:r>
              <a:rPr sz="1400" dirty="0">
                <a:latin typeface="Times New Roman"/>
                <a:cs typeface="Times New Roman"/>
              </a:rPr>
              <a:t>h 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dirty="0">
                <a:latin typeface="Times New Roman"/>
                <a:cs typeface="Times New Roman"/>
              </a:rPr>
              <a:t>м. </a:t>
            </a:r>
            <a:r>
              <a:rPr sz="1400" spc="-5" dirty="0">
                <a:latin typeface="Times New Roman"/>
                <a:cs typeface="Times New Roman"/>
              </a:rPr>
              <a:t>Средневзвешенный коэффициент </a:t>
            </a:r>
            <a:r>
              <a:rPr sz="1400" spc="5" dirty="0">
                <a:latin typeface="Times New Roman"/>
                <a:cs typeface="Times New Roman"/>
              </a:rPr>
              <a:t>от-  </a:t>
            </a:r>
            <a:r>
              <a:rPr sz="1400" spc="-5" dirty="0">
                <a:latin typeface="Times New Roman"/>
                <a:cs typeface="Times New Roman"/>
              </a:rPr>
              <a:t>ражения </a:t>
            </a:r>
            <a:r>
              <a:rPr sz="1400" spc="-10" dirty="0">
                <a:latin typeface="Symbol"/>
                <a:cs typeface="Symbol"/>
              </a:rPr>
              <a:t></a:t>
            </a:r>
            <a:r>
              <a:rPr sz="1350" spc="-15" baseline="-12345" dirty="0">
                <a:latin typeface="Times New Roman"/>
                <a:cs typeface="Times New Roman"/>
              </a:rPr>
              <a:t>ср </a:t>
            </a:r>
            <a:r>
              <a:rPr sz="1400" dirty="0">
                <a:latin typeface="Times New Roman"/>
                <a:cs typeface="Times New Roman"/>
              </a:rPr>
              <a:t>= 0,4, </a:t>
            </a:r>
            <a:r>
              <a:rPr sz="1400" spc="-5" dirty="0">
                <a:latin typeface="Times New Roman"/>
                <a:cs typeface="Times New Roman"/>
              </a:rPr>
              <a:t>количество пролетов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пр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88900" marR="83820" indent="359410" algn="r">
              <a:lnSpc>
                <a:spcPts val="1620"/>
              </a:lnSpc>
              <a:tabLst>
                <a:tab pos="4949825" algn="l"/>
              </a:tabLst>
            </a:pPr>
            <a:r>
              <a:rPr sz="1400" b="1" i="1" spc="-10" dirty="0">
                <a:latin typeface="Times New Roman"/>
                <a:cs typeface="Times New Roman"/>
              </a:rPr>
              <a:t>Р</a:t>
            </a:r>
            <a:r>
              <a:rPr sz="1400" b="1" i="1" dirty="0">
                <a:latin typeface="Times New Roman"/>
                <a:cs typeface="Times New Roman"/>
              </a:rPr>
              <a:t>е</a:t>
            </a:r>
            <a:r>
              <a:rPr sz="1400" b="1" i="1" spc="-5" dirty="0">
                <a:latin typeface="Times New Roman"/>
                <a:cs typeface="Times New Roman"/>
              </a:rPr>
              <a:t>ш</a:t>
            </a:r>
            <a:r>
              <a:rPr sz="1400" b="1" i="1" dirty="0">
                <a:latin typeface="Times New Roman"/>
                <a:cs typeface="Times New Roman"/>
              </a:rPr>
              <a:t>ени</a:t>
            </a:r>
            <a:r>
              <a:rPr sz="1400" b="1" i="1" spc="-5" dirty="0">
                <a:latin typeface="Times New Roman"/>
                <a:cs typeface="Times New Roman"/>
              </a:rPr>
              <a:t>е</a:t>
            </a:r>
            <a:r>
              <a:rPr sz="1400" b="1" i="1" dirty="0">
                <a:latin typeface="Times New Roman"/>
                <a:cs typeface="Times New Roman"/>
              </a:rPr>
              <a:t>.</a:t>
            </a:r>
            <a:r>
              <a:rPr sz="1400" b="1" i="1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аф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же</a:t>
            </a:r>
            <a:r>
              <a:rPr sz="1400" spc="-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ия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ДБ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2.5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6	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акла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ы</a:t>
            </a:r>
            <a:r>
              <a:rPr sz="1400" spc="-5" dirty="0">
                <a:latin typeface="Times New Roman"/>
                <a:cs typeface="Times New Roman"/>
              </a:rPr>
              <a:t>ва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м  на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чертеж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поперечного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разреза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(см.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рис.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Л4,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Л5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ДБН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2.5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  <a:p>
            <a:pPr marR="82550" algn="r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2006).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Центр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графика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«0»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совмещаем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расчётной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точкой,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нижнюю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ли-</a:t>
            </a:r>
            <a:endParaRPr sz="1400">
              <a:latin typeface="Times New Roman"/>
              <a:cs typeface="Times New Roman"/>
            </a:endParaRPr>
          </a:p>
          <a:p>
            <a:pPr marL="88900" marR="88900" algn="just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нию — </a:t>
            </a:r>
            <a:r>
              <a:rPr sz="1400" spc="-10" dirty="0">
                <a:latin typeface="Times New Roman"/>
                <a:cs typeface="Times New Roman"/>
              </a:rPr>
              <a:t>со </a:t>
            </a:r>
            <a:r>
              <a:rPr sz="1400" spc="-5" dirty="0">
                <a:latin typeface="Times New Roman"/>
                <a:cs typeface="Times New Roman"/>
              </a:rPr>
              <a:t>следом условной рабочей поверхности (у.р.п.). Количество лучей,  проходящих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небосвода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расчётную точку, </a:t>
            </a:r>
            <a:r>
              <a:rPr sz="1400" dirty="0">
                <a:latin typeface="Times New Roman"/>
                <a:cs typeface="Times New Roman"/>
              </a:rPr>
              <a:t>составляет n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  <a:p>
            <a:pPr marL="316865" algn="just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Отмечаем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номер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полуокружности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графика,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который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проходит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через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се-</a:t>
            </a:r>
            <a:endParaRPr sz="1400">
              <a:latin typeface="Times New Roman"/>
              <a:cs typeface="Times New Roman"/>
            </a:endParaRPr>
          </a:p>
          <a:p>
            <a:pPr marL="88900" algn="just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редину светопроёма. </a:t>
            </a:r>
            <a:r>
              <a:rPr sz="1400" dirty="0">
                <a:latin typeface="Times New Roman"/>
                <a:cs typeface="Times New Roman"/>
              </a:rPr>
              <a:t>Номер </a:t>
            </a:r>
            <a:r>
              <a:rPr sz="1400" spc="-5" dirty="0">
                <a:latin typeface="Times New Roman"/>
                <a:cs typeface="Times New Roman"/>
              </a:rPr>
              <a:t>полуокружности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34.</a:t>
            </a:r>
            <a:endParaRPr sz="1400">
              <a:latin typeface="Times New Roman"/>
              <a:cs typeface="Times New Roman"/>
            </a:endParaRPr>
          </a:p>
          <a:p>
            <a:pPr marL="88900" marR="83820" indent="227965" algn="just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Накладываем график </a:t>
            </a:r>
            <a:r>
              <a:rPr sz="1400" dirty="0">
                <a:latin typeface="Times New Roman"/>
                <a:cs typeface="Times New Roman"/>
              </a:rPr>
              <a:t>II </a:t>
            </a:r>
            <a:r>
              <a:rPr sz="1400" spc="-5" dirty="0">
                <a:latin typeface="Times New Roman"/>
                <a:cs typeface="Times New Roman"/>
              </a:rPr>
              <a:t>приложения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10" dirty="0">
                <a:latin typeface="Times New Roman"/>
                <a:cs typeface="Times New Roman"/>
              </a:rPr>
              <a:t>2006 </a:t>
            </a:r>
            <a:r>
              <a:rPr sz="1400" spc="-5" dirty="0">
                <a:latin typeface="Times New Roman"/>
                <a:cs typeface="Times New Roman"/>
              </a:rPr>
              <a:t>на чертеж  продольного разреза помещения таким образом, чтобы его вертикальная </a:t>
            </a:r>
            <a:r>
              <a:rPr sz="1400" dirty="0">
                <a:latin typeface="Times New Roman"/>
                <a:cs typeface="Times New Roman"/>
              </a:rPr>
              <a:t>ось  и </a:t>
            </a:r>
            <a:r>
              <a:rPr sz="1400" spc="-5" dirty="0">
                <a:latin typeface="Times New Roman"/>
                <a:cs typeface="Times New Roman"/>
              </a:rPr>
              <a:t>горизонталь </a:t>
            </a:r>
            <a:r>
              <a:rPr sz="1400" dirty="0">
                <a:latin typeface="Times New Roman"/>
                <a:cs typeface="Times New Roman"/>
              </a:rPr>
              <a:t>34 </a:t>
            </a:r>
            <a:r>
              <a:rPr sz="1400" spc="-5" dirty="0">
                <a:latin typeface="Times New Roman"/>
                <a:cs typeface="Times New Roman"/>
              </a:rPr>
              <a:t>проходила через середину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светопроёма.</a:t>
            </a:r>
            <a:endParaRPr sz="1400">
              <a:latin typeface="Times New Roman"/>
              <a:cs typeface="Times New Roman"/>
            </a:endParaRPr>
          </a:p>
          <a:p>
            <a:pPr marL="413384" algn="just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Количество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лучей,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проходящих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небосвода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через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световой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проём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endParaRPr sz="1400">
              <a:latin typeface="Times New Roman"/>
              <a:cs typeface="Times New Roman"/>
            </a:endParaRPr>
          </a:p>
          <a:p>
            <a:pPr marL="88900" algn="just">
              <a:lnSpc>
                <a:spcPts val="1645"/>
              </a:lnSpc>
            </a:pPr>
            <a:r>
              <a:rPr sz="1400" dirty="0">
                <a:latin typeface="Times New Roman"/>
                <a:cs typeface="Times New Roman"/>
              </a:rPr>
              <a:t>графику II в </a:t>
            </a:r>
            <a:r>
              <a:rPr sz="1400" spc="-5" dirty="0">
                <a:latin typeface="Times New Roman"/>
                <a:cs typeface="Times New Roman"/>
              </a:rPr>
              <a:t>расчётную </a:t>
            </a:r>
            <a:r>
              <a:rPr sz="1400" dirty="0">
                <a:latin typeface="Times New Roman"/>
                <a:cs typeface="Times New Roman"/>
              </a:rPr>
              <a:t>точку </a:t>
            </a:r>
            <a:r>
              <a:rPr sz="1400" spc="-5" dirty="0">
                <a:latin typeface="Times New Roman"/>
                <a:cs typeface="Times New Roman"/>
              </a:rPr>
              <a:t>«0»,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составляет: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936" y="689863"/>
            <a:ext cx="5951855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2  </a:t>
            </a:r>
            <a:r>
              <a:rPr sz="1400" dirty="0">
                <a:latin typeface="Times New Roman"/>
                <a:cs typeface="Times New Roman"/>
              </a:rPr>
              <a:t>= 43 · 2 =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86.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50800" marR="43180" indent="324485">
              <a:lnSpc>
                <a:spcPts val="162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</a:t>
            </a:r>
            <a:r>
              <a:rPr sz="1400" spc="-5" dirty="0">
                <a:latin typeface="Symbol"/>
                <a:cs typeface="Symbol"/>
              </a:rPr>
              <a:t></a:t>
            </a:r>
            <a:r>
              <a:rPr sz="1350" spc="-7" baseline="-12345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геометрический коэффициент естественной освещенности 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какой-либо точке помещения, определяемый по 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4318" y="1814179"/>
            <a:ext cx="187325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spc="-50" dirty="0">
                <a:latin typeface="Symbol"/>
                <a:cs typeface="Symbol"/>
              </a:rPr>
              <a:t>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0452" y="1761423"/>
            <a:ext cx="9398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latin typeface="Times New Roman"/>
                <a:cs typeface="Times New Roman"/>
              </a:rPr>
              <a:t>m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8303" y="2076316"/>
            <a:ext cx="14351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40" dirty="0">
                <a:latin typeface="Times New Roman"/>
                <a:cs typeface="Times New Roman"/>
              </a:rPr>
              <a:t>i</a:t>
            </a:r>
            <a:r>
              <a:rPr sz="700" spc="-45" dirty="0">
                <a:latin typeface="Symbol"/>
                <a:cs typeface="Symbol"/>
              </a:rPr>
              <a:t></a:t>
            </a:r>
            <a:r>
              <a:rPr sz="700" spc="-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3701" y="1976996"/>
            <a:ext cx="33845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0670" algn="l"/>
              </a:tabLst>
            </a:pPr>
            <a:r>
              <a:rPr sz="700" spc="-5" dirty="0">
                <a:latin typeface="Times New Roman"/>
                <a:cs typeface="Times New Roman"/>
              </a:rPr>
              <a:t>1	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6607" y="1976996"/>
            <a:ext cx="6731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5" dirty="0">
                <a:latin typeface="Times New Roman"/>
                <a:cs typeface="Times New Roman"/>
              </a:rPr>
              <a:t>в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8059" y="1782272"/>
            <a:ext cx="5200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35" dirty="0">
                <a:latin typeface="Times New Roman"/>
                <a:cs typeface="Times New Roman"/>
              </a:rPr>
              <a:t>n </a:t>
            </a:r>
            <a:r>
              <a:rPr sz="1450" spc="-175" dirty="0">
                <a:latin typeface="Symbol"/>
                <a:cs typeface="Symbol"/>
              </a:rPr>
              <a:t></a:t>
            </a:r>
            <a:r>
              <a:rPr sz="1450" spc="-175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Times New Roman"/>
                <a:cs typeface="Times New Roman"/>
              </a:rPr>
              <a:t>n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900" spc="-180" dirty="0">
                <a:latin typeface="Symbol"/>
                <a:cs typeface="Symbol"/>
              </a:rPr>
              <a:t>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8955" y="1782272"/>
            <a:ext cx="9766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5510" algn="l"/>
              </a:tabLst>
            </a:pPr>
            <a:r>
              <a:rPr sz="1450" spc="-30" dirty="0">
                <a:latin typeface="Times New Roman"/>
                <a:cs typeface="Times New Roman"/>
              </a:rPr>
              <a:t>ε  </a:t>
            </a:r>
            <a:r>
              <a:rPr sz="1450" spc="-180" dirty="0">
                <a:latin typeface="Times New Roman"/>
                <a:cs typeface="Times New Roman"/>
              </a:rPr>
              <a:t> </a:t>
            </a:r>
            <a:r>
              <a:rPr sz="1450" spc="-35" dirty="0">
                <a:latin typeface="Symbol"/>
                <a:cs typeface="Symbol"/>
              </a:rPr>
              <a:t></a:t>
            </a:r>
            <a:r>
              <a:rPr sz="1450" spc="-85" dirty="0">
                <a:latin typeface="Times New Roman"/>
                <a:cs typeface="Times New Roman"/>
              </a:rPr>
              <a:t> </a:t>
            </a:r>
            <a:r>
              <a:rPr sz="1450" spc="-60" dirty="0">
                <a:latin typeface="Times New Roman"/>
                <a:cs typeface="Times New Roman"/>
              </a:rPr>
              <a:t>0</a:t>
            </a:r>
            <a:r>
              <a:rPr sz="1450" spc="-25" dirty="0">
                <a:latin typeface="Times New Roman"/>
                <a:cs typeface="Times New Roman"/>
              </a:rPr>
              <a:t>,</a:t>
            </a:r>
            <a:r>
              <a:rPr sz="1450" spc="-30" dirty="0">
                <a:latin typeface="Times New Roman"/>
                <a:cs typeface="Times New Roman"/>
              </a:rPr>
              <a:t>0</a:t>
            </a:r>
            <a:r>
              <a:rPr sz="1450" spc="65" dirty="0">
                <a:latin typeface="Times New Roman"/>
                <a:cs typeface="Times New Roman"/>
              </a:rPr>
              <a:t>1</a:t>
            </a:r>
            <a:r>
              <a:rPr sz="1450" spc="-175" dirty="0">
                <a:latin typeface="Symbol"/>
                <a:cs typeface="Symbol"/>
              </a:rPr>
              <a:t></a:t>
            </a:r>
            <a:r>
              <a:rPr sz="1450" dirty="0">
                <a:latin typeface="Times New Roman"/>
                <a:cs typeface="Times New Roman"/>
              </a:rPr>
              <a:t>	</a:t>
            </a:r>
            <a:r>
              <a:rPr sz="1900" spc="-180" dirty="0">
                <a:latin typeface="Symbol"/>
                <a:cs typeface="Symbol"/>
              </a:rPr>
              <a:t>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6033" y="1857501"/>
            <a:ext cx="1459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5365" algn="l"/>
              </a:tabLst>
            </a:pPr>
            <a:r>
              <a:rPr sz="1400" dirty="0">
                <a:latin typeface="Times New Roman"/>
                <a:cs typeface="Times New Roman"/>
              </a:rPr>
              <a:t>,	(3.</a:t>
            </a:r>
            <a:r>
              <a:rPr sz="1400" spc="-10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4536" y="2183637"/>
            <a:ext cx="6005830" cy="32092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6200" marR="68580" indent="359410" algn="just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где n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количество </a:t>
            </a:r>
            <a:r>
              <a:rPr sz="1400" dirty="0">
                <a:latin typeface="Times New Roman"/>
                <a:cs typeface="Times New Roman"/>
              </a:rPr>
              <a:t>лучей, </a:t>
            </a:r>
            <a:r>
              <a:rPr sz="1400" spc="-5" dirty="0">
                <a:latin typeface="Times New Roman"/>
                <a:cs typeface="Times New Roman"/>
              </a:rPr>
              <a:t>проходящих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небосвода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расчётную </a:t>
            </a:r>
            <a:r>
              <a:rPr sz="1400" spc="10" dirty="0">
                <a:latin typeface="Times New Roman"/>
                <a:cs typeface="Times New Roman"/>
              </a:rPr>
              <a:t>точ-  </a:t>
            </a:r>
            <a:r>
              <a:rPr sz="1400" dirty="0">
                <a:latin typeface="Times New Roman"/>
                <a:cs typeface="Times New Roman"/>
              </a:rPr>
              <a:t>ку через световые </a:t>
            </a:r>
            <a:r>
              <a:rPr sz="1400" spc="-5" dirty="0">
                <a:latin typeface="Times New Roman"/>
                <a:cs typeface="Times New Roman"/>
              </a:rPr>
              <a:t>проёмы, расположенные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поперечном </a:t>
            </a:r>
            <a:r>
              <a:rPr sz="1400" dirty="0">
                <a:latin typeface="Times New Roman"/>
                <a:cs typeface="Times New Roman"/>
              </a:rPr>
              <a:t>разрезе помеще-  </a:t>
            </a:r>
            <a:r>
              <a:rPr sz="1400" spc="-5" dirty="0">
                <a:latin typeface="Times New Roman"/>
                <a:cs typeface="Times New Roman"/>
              </a:rPr>
              <a:t>ния;</a:t>
            </a:r>
            <a:endParaRPr sz="1400">
              <a:latin typeface="Times New Roman"/>
              <a:cs typeface="Times New Roman"/>
            </a:endParaRPr>
          </a:p>
          <a:p>
            <a:pPr marL="76200" marR="69850" indent="359410" algn="just">
              <a:lnSpc>
                <a:spcPts val="161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350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количество лучей, проходящих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небосвода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расчётную </a:t>
            </a:r>
            <a:r>
              <a:rPr sz="1400" dirty="0">
                <a:latin typeface="Times New Roman"/>
                <a:cs typeface="Times New Roman"/>
              </a:rPr>
              <a:t>точку </a:t>
            </a:r>
            <a:r>
              <a:rPr sz="1400" spc="15" dirty="0">
                <a:latin typeface="Times New Roman"/>
                <a:cs typeface="Times New Roman"/>
              </a:rPr>
              <a:t>че-  </a:t>
            </a:r>
            <a:r>
              <a:rPr sz="1400" dirty="0">
                <a:latin typeface="Times New Roman"/>
                <a:cs typeface="Times New Roman"/>
              </a:rPr>
              <a:t>рез </a:t>
            </a:r>
            <a:r>
              <a:rPr sz="1400" spc="-5" dirty="0">
                <a:latin typeface="Times New Roman"/>
                <a:cs typeface="Times New Roman"/>
              </a:rPr>
              <a:t>световые проёмы, расположенные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продольном разрезе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помещения;</a:t>
            </a:r>
            <a:endParaRPr sz="1400">
              <a:latin typeface="Times New Roman"/>
              <a:cs typeface="Times New Roman"/>
            </a:endParaRPr>
          </a:p>
          <a:p>
            <a:pPr marL="435609" algn="just">
              <a:lnSpc>
                <a:spcPts val="1565"/>
              </a:lnSpc>
            </a:pPr>
            <a:r>
              <a:rPr sz="1400" dirty="0">
                <a:latin typeface="Times New Roman"/>
                <a:cs typeface="Times New Roman"/>
              </a:rPr>
              <a:t>m – количество </a:t>
            </a:r>
            <a:r>
              <a:rPr sz="1400" spc="-5" dirty="0">
                <a:latin typeface="Times New Roman"/>
                <a:cs typeface="Times New Roman"/>
              </a:rPr>
              <a:t>световых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проёмов.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2616835">
              <a:lnSpc>
                <a:spcPct val="100000"/>
              </a:lnSpc>
            </a:pPr>
            <a:r>
              <a:rPr sz="2325" spc="52" baseline="1792" dirty="0">
                <a:latin typeface="Times New Roman"/>
                <a:cs typeface="Times New Roman"/>
              </a:rPr>
              <a:t>ε</a:t>
            </a:r>
            <a:r>
              <a:rPr sz="1125" spc="-44" baseline="-25925" dirty="0">
                <a:latin typeface="Times New Roman"/>
                <a:cs typeface="Times New Roman"/>
              </a:rPr>
              <a:t>в</a:t>
            </a:r>
            <a:r>
              <a:rPr sz="1125" baseline="-25925" dirty="0">
                <a:latin typeface="Times New Roman"/>
                <a:cs typeface="Times New Roman"/>
              </a:rPr>
              <a:t>  </a:t>
            </a:r>
            <a:r>
              <a:rPr sz="1125" spc="-135" baseline="-25925" dirty="0">
                <a:latin typeface="Times New Roman"/>
                <a:cs typeface="Times New Roman"/>
              </a:rPr>
              <a:t> </a:t>
            </a:r>
            <a:r>
              <a:rPr sz="2325" spc="-142" baseline="1792" dirty="0">
                <a:latin typeface="Symbol"/>
                <a:cs typeface="Symbol"/>
              </a:rPr>
              <a:t></a:t>
            </a:r>
            <a:r>
              <a:rPr sz="2325" spc="-157" baseline="1792" dirty="0">
                <a:latin typeface="Times New Roman"/>
                <a:cs typeface="Times New Roman"/>
              </a:rPr>
              <a:t> </a:t>
            </a:r>
            <a:r>
              <a:rPr sz="2325" spc="-165" baseline="1792" dirty="0">
                <a:latin typeface="Times New Roman"/>
                <a:cs typeface="Times New Roman"/>
              </a:rPr>
              <a:t>0</a:t>
            </a:r>
            <a:r>
              <a:rPr sz="2325" spc="-67" baseline="1792" dirty="0">
                <a:latin typeface="Times New Roman"/>
                <a:cs typeface="Times New Roman"/>
              </a:rPr>
              <a:t>,</a:t>
            </a:r>
            <a:r>
              <a:rPr sz="2325" spc="-254" baseline="1792" dirty="0">
                <a:latin typeface="Times New Roman"/>
                <a:cs typeface="Times New Roman"/>
              </a:rPr>
              <a:t>0</a:t>
            </a:r>
            <a:r>
              <a:rPr sz="2325" spc="-135" baseline="1792" dirty="0">
                <a:latin typeface="Times New Roman"/>
                <a:cs typeface="Times New Roman"/>
              </a:rPr>
              <a:t>1</a:t>
            </a:r>
            <a:r>
              <a:rPr sz="2325" spc="-292" baseline="1792" dirty="0">
                <a:latin typeface="Times New Roman"/>
                <a:cs typeface="Times New Roman"/>
              </a:rPr>
              <a:t> </a:t>
            </a:r>
            <a:r>
              <a:rPr sz="2325" spc="-307" baseline="1792" dirty="0">
                <a:latin typeface="Symbol"/>
                <a:cs typeface="Symbol"/>
              </a:rPr>
              <a:t></a:t>
            </a:r>
            <a:r>
              <a:rPr sz="2325" spc="-284" baseline="1792" dirty="0">
                <a:latin typeface="Times New Roman"/>
                <a:cs typeface="Times New Roman"/>
              </a:rPr>
              <a:t> </a:t>
            </a:r>
            <a:r>
              <a:rPr sz="2325" spc="-135" baseline="1792" dirty="0">
                <a:latin typeface="Times New Roman"/>
                <a:cs typeface="Times New Roman"/>
              </a:rPr>
              <a:t>3</a:t>
            </a:r>
            <a:r>
              <a:rPr sz="2325" spc="-315" baseline="1792" dirty="0">
                <a:latin typeface="Times New Roman"/>
                <a:cs typeface="Times New Roman"/>
              </a:rPr>
              <a:t> </a:t>
            </a:r>
            <a:r>
              <a:rPr sz="2325" spc="-307" baseline="1792" dirty="0">
                <a:latin typeface="Symbol"/>
                <a:cs typeface="Symbol"/>
              </a:rPr>
              <a:t></a:t>
            </a:r>
            <a:r>
              <a:rPr sz="2325" spc="-322" baseline="1792" dirty="0">
                <a:latin typeface="Times New Roman"/>
                <a:cs typeface="Times New Roman"/>
              </a:rPr>
              <a:t> </a:t>
            </a:r>
            <a:r>
              <a:rPr sz="2325" spc="-254" baseline="1792" dirty="0">
                <a:latin typeface="Times New Roman"/>
                <a:cs typeface="Times New Roman"/>
              </a:rPr>
              <a:t>8</a:t>
            </a:r>
            <a:r>
              <a:rPr sz="2325" spc="-135" baseline="1792" dirty="0">
                <a:latin typeface="Times New Roman"/>
                <a:cs typeface="Times New Roman"/>
              </a:rPr>
              <a:t>6</a:t>
            </a:r>
            <a:r>
              <a:rPr sz="2325" spc="-37" baseline="1792" dirty="0">
                <a:latin typeface="Times New Roman"/>
                <a:cs typeface="Times New Roman"/>
              </a:rPr>
              <a:t> </a:t>
            </a:r>
            <a:r>
              <a:rPr sz="2325" spc="-142" baseline="1792" dirty="0">
                <a:latin typeface="Symbol"/>
                <a:cs typeface="Symbol"/>
              </a:rPr>
              <a:t></a:t>
            </a:r>
            <a:r>
              <a:rPr sz="2325" spc="-127" baseline="1792" dirty="0">
                <a:latin typeface="Times New Roman"/>
                <a:cs typeface="Times New Roman"/>
              </a:rPr>
              <a:t> </a:t>
            </a:r>
            <a:r>
              <a:rPr sz="2325" spc="-165" baseline="1792" dirty="0">
                <a:latin typeface="Times New Roman"/>
                <a:cs typeface="Times New Roman"/>
              </a:rPr>
              <a:t>2</a:t>
            </a:r>
            <a:r>
              <a:rPr sz="2325" spc="-67" baseline="1792" dirty="0">
                <a:latin typeface="Times New Roman"/>
                <a:cs typeface="Times New Roman"/>
              </a:rPr>
              <a:t>,</a:t>
            </a:r>
            <a:r>
              <a:rPr sz="2325" spc="-254" baseline="1792" dirty="0">
                <a:latin typeface="Times New Roman"/>
                <a:cs typeface="Times New Roman"/>
              </a:rPr>
              <a:t>6</a:t>
            </a:r>
            <a:r>
              <a:rPr sz="2325" spc="-15" baseline="1792" dirty="0">
                <a:latin typeface="Times New Roman"/>
                <a:cs typeface="Times New Roman"/>
              </a:rPr>
              <a:t>1</a:t>
            </a:r>
            <a:r>
              <a:rPr sz="2325" spc="-217" baseline="1792" dirty="0">
                <a:latin typeface="Times New Roman"/>
                <a:cs typeface="Times New Roman"/>
              </a:rPr>
              <a:t>%</a:t>
            </a:r>
            <a:r>
              <a:rPr sz="2325" baseline="1792" dirty="0">
                <a:latin typeface="Times New Roman"/>
                <a:cs typeface="Times New Roman"/>
              </a:rPr>
              <a:t> </a:t>
            </a:r>
            <a:r>
              <a:rPr sz="2325" spc="202" baseline="179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76200" marR="69215" indent="359410" algn="just">
              <a:lnSpc>
                <a:spcPts val="161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Определяем коэффициент запаса по приложению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 </a:t>
            </a:r>
            <a:r>
              <a:rPr sz="1400" spc="-5" dirty="0">
                <a:latin typeface="Times New Roman"/>
                <a:cs typeface="Times New Roman"/>
              </a:rPr>
              <a:t>2006</a:t>
            </a:r>
            <a:r>
              <a:rPr sz="1400" dirty="0">
                <a:latin typeface="Times New Roman"/>
                <a:cs typeface="Times New Roman"/>
              </a:rPr>
              <a:t> :</a:t>
            </a:r>
            <a:endParaRPr sz="1400">
              <a:latin typeface="Times New Roman"/>
              <a:cs typeface="Times New Roman"/>
            </a:endParaRPr>
          </a:p>
          <a:p>
            <a:pPr marL="2956560">
              <a:lnSpc>
                <a:spcPts val="1565"/>
              </a:lnSpc>
            </a:pP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1,3.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76200" marR="66040" indent="359410" algn="just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Определяем среднее </a:t>
            </a:r>
            <a:r>
              <a:rPr sz="1400" dirty="0">
                <a:latin typeface="Times New Roman"/>
                <a:cs typeface="Times New Roman"/>
              </a:rPr>
              <a:t>значение </a:t>
            </a:r>
            <a:r>
              <a:rPr sz="1400" spc="-5" dirty="0">
                <a:latin typeface="Times New Roman"/>
                <a:cs typeface="Times New Roman"/>
              </a:rPr>
              <a:t>геометрического КЕО (также </a:t>
            </a:r>
            <a:r>
              <a:rPr sz="1400" dirty="0">
                <a:latin typeface="Times New Roman"/>
                <a:cs typeface="Times New Roman"/>
              </a:rPr>
              <a:t>приблизи-  </a:t>
            </a:r>
            <a:r>
              <a:rPr sz="1400" spc="-5" dirty="0">
                <a:latin typeface="Times New Roman"/>
                <a:cs typeface="Times New Roman"/>
              </a:rPr>
              <a:t>тельно его можно определить по приложению ДБН </a:t>
            </a:r>
            <a:r>
              <a:rPr sz="1400" dirty="0">
                <a:latin typeface="Times New Roman"/>
                <a:cs typeface="Times New Roman"/>
              </a:rPr>
              <a:t>В. 2.5 – 28 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2006):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674" y="5699817"/>
            <a:ext cx="17018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55" dirty="0">
                <a:latin typeface="Times New Roman"/>
                <a:cs typeface="Times New Roman"/>
              </a:rPr>
              <a:t>i</a:t>
            </a:r>
            <a:r>
              <a:rPr sz="800" spc="-30" dirty="0">
                <a:latin typeface="Symbol"/>
                <a:cs typeface="Symbol"/>
              </a:rPr>
              <a:t></a:t>
            </a:r>
            <a:r>
              <a:rPr sz="800" spc="45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3637" y="5579306"/>
            <a:ext cx="13652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40" dirty="0">
                <a:latin typeface="Times New Roman"/>
                <a:cs typeface="Times New Roman"/>
              </a:rPr>
              <a:t>в</a:t>
            </a:r>
            <a:r>
              <a:rPr sz="800" spc="-5" dirty="0">
                <a:latin typeface="Times New Roman"/>
                <a:cs typeface="Times New Roman"/>
              </a:rPr>
              <a:t>.</a:t>
            </a:r>
            <a:r>
              <a:rPr sz="800" spc="25" dirty="0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3735" y="5579306"/>
            <a:ext cx="120014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10" dirty="0">
                <a:latin typeface="Times New Roman"/>
                <a:cs typeface="Times New Roman"/>
              </a:rPr>
              <a:t>ср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6083" y="5606967"/>
            <a:ext cx="15303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60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3287" y="5373855"/>
            <a:ext cx="9836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68910" algn="r">
              <a:lnSpc>
                <a:spcPts val="600"/>
              </a:lnSpc>
              <a:spcBef>
                <a:spcPts val="130"/>
              </a:spcBef>
            </a:pPr>
            <a:r>
              <a:rPr sz="800" spc="65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  <a:p>
            <a:pPr marL="38100">
              <a:lnSpc>
                <a:spcPts val="1860"/>
              </a:lnSpc>
              <a:tabLst>
                <a:tab pos="285115" algn="l"/>
              </a:tabLst>
            </a:pPr>
            <a:r>
              <a:rPr sz="1300" spc="35" dirty="0">
                <a:latin typeface="Symbol"/>
                <a:cs typeface="Symbol"/>
              </a:rPr>
              <a:t></a:t>
            </a:r>
            <a:r>
              <a:rPr sz="1300" spc="35" dirty="0">
                <a:latin typeface="Times New Roman"/>
                <a:cs typeface="Times New Roman"/>
              </a:rPr>
              <a:t>	</a:t>
            </a:r>
            <a:r>
              <a:rPr sz="1300" spc="45" dirty="0">
                <a:latin typeface="Symbol"/>
                <a:cs typeface="Symbol"/>
              </a:rPr>
              <a:t></a:t>
            </a:r>
            <a:r>
              <a:rPr sz="1950" u="sng" spc="67" baseline="341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60" baseline="341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50" spc="60" baseline="34188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Symbol"/>
                <a:cs typeface="Symbol"/>
              </a:rPr>
              <a:t></a:t>
            </a:r>
            <a:r>
              <a:rPr sz="1300" spc="-220" dirty="0">
                <a:latin typeface="Times New Roman"/>
                <a:cs typeface="Times New Roman"/>
              </a:rPr>
              <a:t> </a:t>
            </a:r>
            <a:r>
              <a:rPr sz="2775" spc="165" baseline="-7507" dirty="0">
                <a:latin typeface="Symbol"/>
                <a:cs typeface="Symbol"/>
              </a:rPr>
              <a:t></a:t>
            </a:r>
            <a:r>
              <a:rPr sz="1300" spc="110" dirty="0">
                <a:latin typeface="Symbol"/>
                <a:cs typeface="Symbol"/>
              </a:rPr>
              <a:t>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9205" y="5450204"/>
            <a:ext cx="457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(3.</a:t>
            </a:r>
            <a:r>
              <a:rPr sz="1400" spc="-10" dirty="0">
                <a:latin typeface="Times New Roman"/>
                <a:cs typeface="Times New Roman"/>
              </a:rPr>
              <a:t>3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9936" y="5814440"/>
            <a:ext cx="5956935" cy="1599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где N – </a:t>
            </a:r>
            <a:r>
              <a:rPr sz="1400" spc="-5" dirty="0">
                <a:latin typeface="Times New Roman"/>
                <a:cs typeface="Times New Roman"/>
              </a:rPr>
              <a:t>количество расчётных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точек;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  <a:spcBef>
                <a:spcPts val="20"/>
              </a:spcBef>
            </a:pPr>
            <a:r>
              <a:rPr sz="1400" spc="-5" dirty="0">
                <a:latin typeface="Symbol"/>
                <a:cs typeface="Symbol"/>
              </a:rPr>
              <a:t></a:t>
            </a:r>
            <a:r>
              <a:rPr sz="1350" spc="-7" baseline="-12345" dirty="0">
                <a:latin typeface="Times New Roman"/>
                <a:cs typeface="Times New Roman"/>
              </a:rPr>
              <a:t>в </a:t>
            </a:r>
            <a:r>
              <a:rPr sz="1350" baseline="-12345" dirty="0">
                <a:latin typeface="Times New Roman"/>
                <a:cs typeface="Times New Roman"/>
              </a:rPr>
              <a:t>i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значение геометрического КЕО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i-й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точке.</a:t>
            </a:r>
            <a:endParaRPr sz="1400">
              <a:latin typeface="Times New Roman"/>
              <a:cs typeface="Times New Roman"/>
            </a:endParaRPr>
          </a:p>
          <a:p>
            <a:pPr marL="50800" marR="45085" indent="324485">
              <a:lnSpc>
                <a:spcPts val="1610"/>
              </a:lnSpc>
              <a:spcBef>
                <a:spcPts val="85"/>
              </a:spcBef>
            </a:pPr>
            <a:r>
              <a:rPr sz="1400" spc="-5" dirty="0">
                <a:latin typeface="Times New Roman"/>
                <a:cs typeface="Times New Roman"/>
              </a:rPr>
              <a:t>Поскольку </a:t>
            </a:r>
            <a:r>
              <a:rPr sz="1400" dirty="0">
                <a:latin typeface="Times New Roman"/>
                <a:cs typeface="Times New Roman"/>
              </a:rPr>
              <a:t>расчётная </a:t>
            </a:r>
            <a:r>
              <a:rPr sz="1400" spc="-5" dirty="0">
                <a:latin typeface="Times New Roman"/>
                <a:cs typeface="Times New Roman"/>
              </a:rPr>
              <a:t>точка </a:t>
            </a:r>
            <a:r>
              <a:rPr sz="1400" dirty="0">
                <a:latin typeface="Times New Roman"/>
                <a:cs typeface="Times New Roman"/>
              </a:rPr>
              <a:t>у нас </a:t>
            </a:r>
            <a:r>
              <a:rPr sz="1400" spc="-5" dirty="0">
                <a:latin typeface="Times New Roman"/>
                <a:cs typeface="Times New Roman"/>
              </a:rPr>
              <a:t>одна </a:t>
            </a:r>
            <a:r>
              <a:rPr sz="140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формула 3.30 приобретает  следующий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вид:</a:t>
            </a:r>
            <a:endParaRPr sz="1400">
              <a:latin typeface="Times New Roman"/>
              <a:cs typeface="Times New Roman"/>
            </a:endParaRPr>
          </a:p>
          <a:p>
            <a:pPr marL="37465" algn="ctr">
              <a:lnSpc>
                <a:spcPts val="1680"/>
              </a:lnSpc>
            </a:pPr>
            <a:r>
              <a:rPr sz="1500" spc="95" dirty="0">
                <a:latin typeface="Symbol"/>
                <a:cs typeface="Symbol"/>
              </a:rPr>
              <a:t></a:t>
            </a:r>
            <a:r>
              <a:rPr sz="1425" spc="142" baseline="-23391" dirty="0">
                <a:latin typeface="Times New Roman"/>
                <a:cs typeface="Times New Roman"/>
              </a:rPr>
              <a:t>ср </a:t>
            </a:r>
            <a:r>
              <a:rPr sz="1500" spc="170" dirty="0">
                <a:latin typeface="Symbol"/>
                <a:cs typeface="Symbol"/>
              </a:rPr>
              <a:t></a:t>
            </a:r>
            <a:r>
              <a:rPr sz="1500" spc="170" dirty="0">
                <a:latin typeface="Times New Roman"/>
                <a:cs typeface="Times New Roman"/>
              </a:rPr>
              <a:t> </a:t>
            </a:r>
            <a:r>
              <a:rPr sz="1500" spc="140" dirty="0">
                <a:latin typeface="Symbol"/>
                <a:cs typeface="Symbol"/>
              </a:rPr>
              <a:t></a:t>
            </a:r>
            <a:r>
              <a:rPr sz="1425" spc="209" baseline="-23391" dirty="0">
                <a:latin typeface="Times New Roman"/>
                <a:cs typeface="Times New Roman"/>
              </a:rPr>
              <a:t>в </a:t>
            </a:r>
            <a:r>
              <a:rPr sz="1500" spc="170" dirty="0">
                <a:latin typeface="Symbol"/>
                <a:cs typeface="Symbol"/>
              </a:rPr>
              <a:t></a:t>
            </a:r>
            <a:r>
              <a:rPr sz="1500" spc="170" dirty="0">
                <a:latin typeface="Times New Roman"/>
                <a:cs typeface="Times New Roman"/>
              </a:rPr>
              <a:t> </a:t>
            </a:r>
            <a:r>
              <a:rPr sz="1500" spc="114" dirty="0">
                <a:latin typeface="Times New Roman"/>
                <a:cs typeface="Times New Roman"/>
              </a:rPr>
              <a:t>2,61%</a:t>
            </a:r>
            <a:r>
              <a:rPr sz="1500" spc="-254" dirty="0">
                <a:latin typeface="Times New Roman"/>
                <a:cs typeface="Times New Roman"/>
              </a:rPr>
              <a:t> </a:t>
            </a:r>
            <a:r>
              <a:rPr sz="2100" baseline="-33730" dirty="0">
                <a:latin typeface="Times New Roman"/>
                <a:cs typeface="Times New Roman"/>
              </a:rPr>
              <a:t>.</a:t>
            </a:r>
            <a:endParaRPr sz="2100" baseline="-33730">
              <a:latin typeface="Times New Roman"/>
              <a:cs typeface="Times New Roman"/>
            </a:endParaRPr>
          </a:p>
          <a:p>
            <a:pPr marL="50800" marR="43180" indent="324485">
              <a:lnSpc>
                <a:spcPts val="1610"/>
              </a:lnSpc>
              <a:spcBef>
                <a:spcPts val="869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отношение высоты помещения, принимаемой </a:t>
            </a:r>
            <a:r>
              <a:rPr sz="1400" dirty="0">
                <a:latin typeface="Times New Roman"/>
                <a:cs typeface="Times New Roman"/>
              </a:rPr>
              <a:t>от условной </a:t>
            </a:r>
            <a:r>
              <a:rPr sz="1400" spc="15" dirty="0">
                <a:latin typeface="Times New Roman"/>
                <a:cs typeface="Times New Roman"/>
              </a:rPr>
              <a:t>ра-  </a:t>
            </a:r>
            <a:r>
              <a:rPr sz="1400" dirty="0">
                <a:latin typeface="Times New Roman"/>
                <a:cs typeface="Times New Roman"/>
              </a:rPr>
              <a:t>бочей </a:t>
            </a:r>
            <a:r>
              <a:rPr sz="1400" spc="-5" dirty="0">
                <a:latin typeface="Times New Roman"/>
                <a:cs typeface="Times New Roman"/>
              </a:rPr>
              <a:t>поверхности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остекления </a:t>
            </a:r>
            <a:r>
              <a:rPr sz="1400" spc="5" dirty="0">
                <a:latin typeface="Times New Roman"/>
                <a:cs typeface="Times New Roman"/>
              </a:rPr>
              <a:t>H</a:t>
            </a:r>
            <a:r>
              <a:rPr sz="1350" spc="7" baseline="-12345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, </a:t>
            </a:r>
            <a:r>
              <a:rPr sz="1400" dirty="0">
                <a:latin typeface="Times New Roman"/>
                <a:cs typeface="Times New Roman"/>
              </a:rPr>
              <a:t>к ширине </a:t>
            </a:r>
            <a:r>
              <a:rPr sz="1400" spc="-5" dirty="0">
                <a:latin typeface="Times New Roman"/>
                <a:cs typeface="Times New Roman"/>
              </a:rPr>
              <a:t>пролета l</a:t>
            </a:r>
            <a:r>
              <a:rPr sz="1350" spc="-7" baseline="-12345" dirty="0">
                <a:latin typeface="Times New Roman"/>
                <a:cs typeface="Times New Roman"/>
              </a:rPr>
              <a:t>1</a:t>
            </a:r>
            <a:r>
              <a:rPr sz="1350" spc="112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62205" y="7687011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065" y="0"/>
                </a:lnTo>
              </a:path>
            </a:pathLst>
          </a:custGeom>
          <a:ln w="7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4387" y="7687011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47" y="0"/>
                </a:lnTo>
              </a:path>
            </a:pathLst>
          </a:custGeom>
          <a:ln w="7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23572" y="7529064"/>
            <a:ext cx="1538605" cy="4089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ts val="1495"/>
              </a:lnSpc>
              <a:spcBef>
                <a:spcPts val="125"/>
              </a:spcBef>
            </a:pPr>
            <a:r>
              <a:rPr sz="2250" spc="209" baseline="42592" dirty="0">
                <a:latin typeface="Times New Roman"/>
                <a:cs typeface="Times New Roman"/>
              </a:rPr>
              <a:t>H</a:t>
            </a:r>
            <a:r>
              <a:rPr sz="1125" spc="209" baseline="55555" dirty="0">
                <a:latin typeface="Times New Roman"/>
                <a:cs typeface="Times New Roman"/>
              </a:rPr>
              <a:t>ф </a:t>
            </a:r>
            <a:r>
              <a:rPr sz="1500" spc="90" dirty="0">
                <a:latin typeface="Symbol"/>
                <a:cs typeface="Symbol"/>
              </a:rPr>
              <a:t>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2250" spc="104" baseline="35185" dirty="0">
                <a:latin typeface="Times New Roman"/>
                <a:cs typeface="Times New Roman"/>
              </a:rPr>
              <a:t>10,2 </a:t>
            </a:r>
            <a:r>
              <a:rPr sz="1500" spc="90" dirty="0">
                <a:latin typeface="Symbol"/>
                <a:cs typeface="Symbol"/>
              </a:rPr>
              <a:t>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0,57</a:t>
            </a:r>
            <a:endParaRPr sz="1500">
              <a:latin typeface="Times New Roman"/>
              <a:cs typeface="Times New Roman"/>
            </a:endParaRPr>
          </a:p>
          <a:p>
            <a:pPr marL="115570">
              <a:lnSpc>
                <a:spcPts val="1495"/>
              </a:lnSpc>
              <a:tabLst>
                <a:tab pos="610235" algn="l"/>
              </a:tabLst>
            </a:pPr>
            <a:r>
              <a:rPr sz="1500" spc="40" dirty="0">
                <a:latin typeface="Times New Roman"/>
                <a:cs typeface="Times New Roman"/>
              </a:rPr>
              <a:t>l</a:t>
            </a:r>
            <a:r>
              <a:rPr sz="1125" spc="60" baseline="-29629" dirty="0">
                <a:latin typeface="Times New Roman"/>
                <a:cs typeface="Times New Roman"/>
              </a:rPr>
              <a:t>1	</a:t>
            </a:r>
            <a:r>
              <a:rPr sz="1500" spc="90" dirty="0">
                <a:latin typeface="Times New Roman"/>
                <a:cs typeface="Times New Roman"/>
              </a:rPr>
              <a:t>18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819269" y="7783829"/>
            <a:ext cx="70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2636" y="7989569"/>
            <a:ext cx="5932170" cy="10687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 indent="324485" algn="just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Определяем коэффициент, учитывающий повышение КЕО при верхнем  освещении за </a:t>
            </a:r>
            <a:r>
              <a:rPr sz="1400" dirty="0">
                <a:latin typeface="Times New Roman"/>
                <a:cs typeface="Times New Roman"/>
              </a:rPr>
              <a:t>счёт света, </a:t>
            </a:r>
            <a:r>
              <a:rPr sz="1400" spc="-5" dirty="0">
                <a:latin typeface="Times New Roman"/>
                <a:cs typeface="Times New Roman"/>
              </a:rPr>
              <a:t>отраженного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поверхностей помещения </a:t>
            </a:r>
            <a:r>
              <a:rPr sz="1400" spc="15" dirty="0">
                <a:latin typeface="Times New Roman"/>
                <a:cs typeface="Times New Roman"/>
              </a:rPr>
              <a:t>r</a:t>
            </a:r>
            <a:r>
              <a:rPr sz="1350" spc="22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со-  </a:t>
            </a:r>
            <a:r>
              <a:rPr sz="1400" spc="-5" dirty="0">
                <a:latin typeface="Times New Roman"/>
                <a:cs typeface="Times New Roman"/>
              </a:rPr>
              <a:t>гласно приложению ДБН </a:t>
            </a:r>
            <a:r>
              <a:rPr sz="1400" dirty="0">
                <a:latin typeface="Times New Roman"/>
                <a:cs typeface="Times New Roman"/>
              </a:rPr>
              <a:t>В. 2.5 – 28 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2006:</a:t>
            </a:r>
            <a:endParaRPr sz="1400">
              <a:latin typeface="Times New Roman"/>
              <a:cs typeface="Times New Roman"/>
            </a:endParaRPr>
          </a:p>
          <a:p>
            <a:pPr marL="2559050" algn="just">
              <a:lnSpc>
                <a:spcPts val="1560"/>
              </a:lnSpc>
            </a:pP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1,1.</a:t>
            </a:r>
            <a:endParaRPr sz="1400">
              <a:latin typeface="Times New Roman"/>
              <a:cs typeface="Times New Roman"/>
            </a:endParaRPr>
          </a:p>
          <a:p>
            <a:pPr marL="362585" algn="just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общий коэффициент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светопропускания: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5584" y="9231054"/>
            <a:ext cx="165608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550" spc="-30" dirty="0">
                <a:latin typeface="Symbol"/>
                <a:cs typeface="Symbol"/>
              </a:rPr>
              <a:t></a:t>
            </a:r>
            <a:r>
              <a:rPr sz="1425" spc="-44" baseline="-23391" dirty="0">
                <a:latin typeface="Times New Roman"/>
                <a:cs typeface="Times New Roman"/>
              </a:rPr>
              <a:t>0 </a:t>
            </a:r>
            <a:r>
              <a:rPr sz="1550" spc="-95" dirty="0">
                <a:latin typeface="Symbol"/>
                <a:cs typeface="Symbol"/>
              </a:rPr>
              <a:t>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spc="-70" dirty="0">
                <a:latin typeface="Symbol"/>
                <a:cs typeface="Symbol"/>
              </a:rPr>
              <a:t></a:t>
            </a:r>
            <a:r>
              <a:rPr sz="1425" spc="-104" baseline="-23391" dirty="0">
                <a:latin typeface="Times New Roman"/>
                <a:cs typeface="Times New Roman"/>
              </a:rPr>
              <a:t>1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Symbol"/>
                <a:cs typeface="Symbol"/>
              </a:rPr>
              <a:t></a:t>
            </a:r>
            <a:r>
              <a:rPr sz="1425" spc="-37" baseline="-23391" dirty="0">
                <a:latin typeface="Times New Roman"/>
                <a:cs typeface="Times New Roman"/>
              </a:rPr>
              <a:t>2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Symbol"/>
                <a:cs typeface="Symbol"/>
              </a:rPr>
              <a:t></a:t>
            </a:r>
            <a:r>
              <a:rPr sz="1425" spc="-52" baseline="-23391" dirty="0">
                <a:latin typeface="Times New Roman"/>
                <a:cs typeface="Times New Roman"/>
              </a:rPr>
              <a:t>3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Symbol"/>
                <a:cs typeface="Symbol"/>
              </a:rPr>
              <a:t></a:t>
            </a:r>
            <a:r>
              <a:rPr sz="1425" spc="-37" baseline="-23391" dirty="0">
                <a:latin typeface="Times New Roman"/>
                <a:cs typeface="Times New Roman"/>
              </a:rPr>
              <a:t>4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Symbol"/>
                <a:cs typeface="Symbol"/>
              </a:rPr>
              <a:t></a:t>
            </a:r>
            <a:r>
              <a:rPr sz="1425" spc="-52" baseline="-23391" dirty="0">
                <a:latin typeface="Times New Roman"/>
                <a:cs typeface="Times New Roman"/>
              </a:rPr>
              <a:t>5</a:t>
            </a:r>
            <a:r>
              <a:rPr sz="1425" spc="52" baseline="-23391" dirty="0">
                <a:latin typeface="Times New Roman"/>
                <a:cs typeface="Times New Roman"/>
              </a:rPr>
              <a:t> </a:t>
            </a:r>
            <a:r>
              <a:rPr sz="2100" baseline="-3968" dirty="0">
                <a:latin typeface="Times New Roman"/>
                <a:cs typeface="Times New Roman"/>
              </a:rPr>
              <a:t>,</a:t>
            </a:r>
            <a:endParaRPr sz="2100" baseline="-3968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9205" y="9262364"/>
            <a:ext cx="457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</a:t>
            </a:r>
            <a:r>
              <a:rPr sz="1400" spc="-10" dirty="0">
                <a:latin typeface="Times New Roman"/>
                <a:cs typeface="Times New Roman"/>
              </a:rPr>
              <a:t>3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872" y="702056"/>
            <a:ext cx="6367145" cy="42862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35609" marR="74930" indent="-360045" algn="just">
              <a:lnSpc>
                <a:spcPts val="1620"/>
              </a:lnSpc>
              <a:spcBef>
                <a:spcPts val="204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светопропускания материала </a:t>
            </a:r>
            <a:r>
              <a:rPr sz="1400" dirty="0">
                <a:latin typeface="Times New Roman"/>
                <a:cs typeface="Times New Roman"/>
              </a:rPr>
              <a:t>равный для </a:t>
            </a:r>
            <a:r>
              <a:rPr sz="1400" spc="-5" dirty="0">
                <a:latin typeface="Times New Roman"/>
                <a:cs typeface="Times New Roman"/>
              </a:rPr>
              <a:t>однокамерных  </a:t>
            </a:r>
            <a:r>
              <a:rPr sz="1400" dirty="0">
                <a:latin typeface="Times New Roman"/>
                <a:cs typeface="Times New Roman"/>
              </a:rPr>
              <a:t>стеклопакетов </a:t>
            </a:r>
            <a:r>
              <a:rPr sz="1400" spc="-5" dirty="0">
                <a:latin typeface="Times New Roman"/>
                <a:cs typeface="Times New Roman"/>
              </a:rPr>
              <a:t>0,75 (приложение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2006);</a:t>
            </a:r>
            <a:endParaRPr sz="1400">
              <a:latin typeface="Times New Roman"/>
              <a:cs typeface="Times New Roman"/>
            </a:endParaRPr>
          </a:p>
          <a:p>
            <a:pPr marL="435609" marR="70485" algn="just">
              <a:lnSpc>
                <a:spcPct val="96100"/>
              </a:lnSpc>
              <a:spcBef>
                <a:spcPts val="6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переплетах светопроёма,  равный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стальных одинарных глухих переплётов </a:t>
            </a:r>
            <a:r>
              <a:rPr sz="1400" dirty="0">
                <a:latin typeface="Times New Roman"/>
                <a:cs typeface="Times New Roman"/>
              </a:rPr>
              <a:t>0,9 (см. </a:t>
            </a:r>
            <a:r>
              <a:rPr sz="1400" spc="-5" dirty="0">
                <a:latin typeface="Times New Roman"/>
                <a:cs typeface="Times New Roman"/>
              </a:rPr>
              <a:t>приложении 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2006);</a:t>
            </a:r>
            <a:endParaRPr sz="1400">
              <a:latin typeface="Times New Roman"/>
              <a:cs typeface="Times New Roman"/>
            </a:endParaRPr>
          </a:p>
          <a:p>
            <a:pPr marL="435609" marR="73660">
              <a:lnSpc>
                <a:spcPts val="1620"/>
              </a:lnSpc>
              <a:spcBef>
                <a:spcPts val="13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несущих конструкциях,  равный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стальных ферм 0,9 </a:t>
            </a:r>
            <a:r>
              <a:rPr sz="1400" dirty="0">
                <a:latin typeface="Times New Roman"/>
                <a:cs typeface="Times New Roman"/>
              </a:rPr>
              <a:t>(см. </a:t>
            </a:r>
            <a:r>
              <a:rPr sz="1400" spc="-5" dirty="0">
                <a:latin typeface="Times New Roman"/>
                <a:cs typeface="Times New Roman"/>
              </a:rPr>
              <a:t>приложение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2006);</a:t>
            </a:r>
            <a:endParaRPr sz="1400">
              <a:latin typeface="Times New Roman"/>
              <a:cs typeface="Times New Roman"/>
            </a:endParaRPr>
          </a:p>
          <a:p>
            <a:pPr marL="435609" marR="68580">
              <a:lnSpc>
                <a:spcPts val="1620"/>
              </a:lnSpc>
              <a:spcBef>
                <a:spcPts val="8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солнцезащитных </a:t>
            </a:r>
            <a:r>
              <a:rPr sz="1400" dirty="0">
                <a:latin typeface="Times New Roman"/>
                <a:cs typeface="Times New Roman"/>
              </a:rPr>
              <a:t>устройст-  </a:t>
            </a:r>
            <a:r>
              <a:rPr sz="1400" spc="-5" dirty="0">
                <a:latin typeface="Times New Roman"/>
                <a:cs typeface="Times New Roman"/>
              </a:rPr>
              <a:t>вах, при </a:t>
            </a:r>
            <a:r>
              <a:rPr sz="1400" dirty="0">
                <a:latin typeface="Times New Roman"/>
                <a:cs typeface="Times New Roman"/>
              </a:rPr>
              <a:t>их </a:t>
            </a:r>
            <a:r>
              <a:rPr sz="1400" spc="-5" dirty="0">
                <a:latin typeface="Times New Roman"/>
                <a:cs typeface="Times New Roman"/>
              </a:rPr>
              <a:t>отсутствии принимаем равным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435609" marR="71120">
              <a:lnSpc>
                <a:spcPts val="1620"/>
              </a:lnSpc>
              <a:spcBef>
                <a:spcPts val="8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защитной </a:t>
            </a:r>
            <a:r>
              <a:rPr sz="1400" dirty="0">
                <a:latin typeface="Times New Roman"/>
                <a:cs typeface="Times New Roman"/>
              </a:rPr>
              <a:t>сетке, </a:t>
            </a: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dirty="0">
                <a:latin typeface="Times New Roman"/>
                <a:cs typeface="Times New Roman"/>
              </a:rPr>
              <a:t>её </a:t>
            </a:r>
            <a:r>
              <a:rPr sz="1400" spc="5" dirty="0">
                <a:latin typeface="Times New Roman"/>
                <a:cs typeface="Times New Roman"/>
              </a:rPr>
              <a:t>от-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сутствии принимаем </a:t>
            </a:r>
            <a:r>
              <a:rPr sz="1400" dirty="0">
                <a:latin typeface="Times New Roman"/>
                <a:cs typeface="Times New Roman"/>
              </a:rPr>
              <a:t>равным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760095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Подставляем значения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формулу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0.3: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17170" algn="ctr">
              <a:lnSpc>
                <a:spcPct val="100000"/>
              </a:lnSpc>
            </a:pPr>
            <a:r>
              <a:rPr sz="2325" spc="-37" baseline="1792" dirty="0">
                <a:latin typeface="Symbol"/>
                <a:cs typeface="Symbol"/>
              </a:rPr>
              <a:t></a:t>
            </a:r>
            <a:r>
              <a:rPr sz="1425" spc="-37" baseline="-20467" dirty="0">
                <a:latin typeface="Times New Roman"/>
                <a:cs typeface="Times New Roman"/>
              </a:rPr>
              <a:t>0  </a:t>
            </a:r>
            <a:r>
              <a:rPr sz="2325" spc="-135" baseline="1792" dirty="0">
                <a:latin typeface="Symbol"/>
                <a:cs typeface="Symbol"/>
              </a:rPr>
              <a:t></a:t>
            </a:r>
            <a:r>
              <a:rPr sz="2325" spc="-135" baseline="1792" dirty="0">
                <a:latin typeface="Times New Roman"/>
                <a:cs typeface="Times New Roman"/>
              </a:rPr>
              <a:t> </a:t>
            </a:r>
            <a:r>
              <a:rPr sz="2325" spc="-150" baseline="1792" dirty="0">
                <a:latin typeface="Times New Roman"/>
                <a:cs typeface="Times New Roman"/>
              </a:rPr>
              <a:t>0,75 </a:t>
            </a:r>
            <a:r>
              <a:rPr sz="2325" spc="-300" baseline="1792" dirty="0">
                <a:latin typeface="Symbol"/>
                <a:cs typeface="Symbol"/>
              </a:rPr>
              <a:t></a:t>
            </a:r>
            <a:r>
              <a:rPr sz="2325" spc="-300" baseline="1792" dirty="0">
                <a:latin typeface="Times New Roman"/>
                <a:cs typeface="Times New Roman"/>
              </a:rPr>
              <a:t> </a:t>
            </a:r>
            <a:r>
              <a:rPr sz="2325" spc="-127" baseline="1792" dirty="0">
                <a:latin typeface="Times New Roman"/>
                <a:cs typeface="Times New Roman"/>
              </a:rPr>
              <a:t>0,9 </a:t>
            </a:r>
            <a:r>
              <a:rPr sz="2325" spc="-300" baseline="1792" dirty="0">
                <a:latin typeface="Symbol"/>
                <a:cs typeface="Symbol"/>
              </a:rPr>
              <a:t></a:t>
            </a:r>
            <a:r>
              <a:rPr sz="2325" spc="-300" baseline="1792" dirty="0">
                <a:latin typeface="Times New Roman"/>
                <a:cs typeface="Times New Roman"/>
              </a:rPr>
              <a:t> </a:t>
            </a:r>
            <a:r>
              <a:rPr sz="2325" spc="-127" baseline="1792" dirty="0">
                <a:latin typeface="Times New Roman"/>
                <a:cs typeface="Times New Roman"/>
              </a:rPr>
              <a:t>0,9 </a:t>
            </a:r>
            <a:r>
              <a:rPr sz="2325" spc="-104" baseline="1792" dirty="0">
                <a:latin typeface="Symbol"/>
                <a:cs typeface="Symbol"/>
              </a:rPr>
              <a:t></a:t>
            </a:r>
            <a:r>
              <a:rPr sz="2325" spc="-104" baseline="1792" dirty="0">
                <a:latin typeface="Times New Roman"/>
                <a:cs typeface="Times New Roman"/>
              </a:rPr>
              <a:t>1</a:t>
            </a:r>
            <a:r>
              <a:rPr sz="2325" spc="-104" baseline="1792" dirty="0">
                <a:latin typeface="Symbol"/>
                <a:cs typeface="Symbol"/>
              </a:rPr>
              <a:t></a:t>
            </a:r>
            <a:r>
              <a:rPr sz="2325" spc="-104" baseline="1792" dirty="0">
                <a:latin typeface="Times New Roman"/>
                <a:cs typeface="Times New Roman"/>
              </a:rPr>
              <a:t>1 </a:t>
            </a:r>
            <a:r>
              <a:rPr sz="2325" spc="-135" baseline="1792" dirty="0">
                <a:latin typeface="Symbol"/>
                <a:cs typeface="Symbol"/>
              </a:rPr>
              <a:t></a:t>
            </a:r>
            <a:r>
              <a:rPr sz="2325" spc="-135" baseline="1792" dirty="0">
                <a:latin typeface="Times New Roman"/>
                <a:cs typeface="Times New Roman"/>
              </a:rPr>
              <a:t> </a:t>
            </a:r>
            <a:r>
              <a:rPr sz="2325" spc="-112" baseline="1792" dirty="0">
                <a:latin typeface="Times New Roman"/>
                <a:cs typeface="Times New Roman"/>
              </a:rPr>
              <a:t>0,6</a:t>
            </a:r>
            <a:r>
              <a:rPr sz="2325" spc="-172" baseline="179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435609" marR="70485" indent="324485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2006 определяем k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тип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фонаря:</a:t>
            </a:r>
            <a:endParaRPr sz="1400">
              <a:latin typeface="Times New Roman"/>
              <a:cs typeface="Times New Roman"/>
            </a:endParaRPr>
          </a:p>
          <a:p>
            <a:pPr marL="2956560">
              <a:lnSpc>
                <a:spcPts val="1565"/>
              </a:lnSpc>
            </a:pP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1,1.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76009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КЕО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расчётной точке находится по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8512" y="5464231"/>
            <a:ext cx="1776095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91" y="0"/>
                </a:lnTo>
              </a:path>
            </a:pathLst>
          </a:custGeom>
          <a:ln w="6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28583" y="5456811"/>
            <a:ext cx="11557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45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435505" y="5571614"/>
            <a:ext cx="7112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0" dirty="0">
                <a:latin typeface="Times New Roman"/>
                <a:cs typeface="Times New Roman"/>
              </a:rPr>
              <a:t>з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8133" y="5424480"/>
            <a:ext cx="83185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5" dirty="0">
                <a:latin typeface="Times New Roman"/>
                <a:cs typeface="Times New Roman"/>
              </a:rPr>
              <a:t>р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8836" y="5092239"/>
            <a:ext cx="2096770" cy="6172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42340" marR="5080" indent="-930275">
              <a:lnSpc>
                <a:spcPct val="108000"/>
              </a:lnSpc>
              <a:spcBef>
                <a:spcPts val="175"/>
              </a:spcBef>
            </a:pPr>
            <a:r>
              <a:rPr sz="2000" u="sng" spc="-9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</a:t>
            </a:r>
            <a:r>
              <a:rPr sz="1500" u="sng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2,61 </a:t>
            </a:r>
            <a:r>
              <a:rPr sz="150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5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2,61</a:t>
            </a:r>
            <a:r>
              <a:rPr sz="1500" u="sng" spc="-5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sz="15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-1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1500" u="sng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1,1</a:t>
            </a:r>
            <a:r>
              <a:rPr sz="1500" u="sng" spc="-1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sz="1500" u="sng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1,2 </a:t>
            </a:r>
            <a:r>
              <a:rPr sz="1500" u="sng" spc="-5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u="sng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00" u="sng" spc="-1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2000" u="sng" spc="-1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</a:t>
            </a:r>
            <a:r>
              <a:rPr sz="1500" u="sng" spc="-1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sz="1500" u="sng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0,6 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95" dirty="0">
                <a:latin typeface="Times New Roman"/>
                <a:cs typeface="Times New Roman"/>
              </a:rPr>
              <a:t>1,3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6494" y="5309673"/>
            <a:ext cx="12446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5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797" y="5043788"/>
            <a:ext cx="1821814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00" spc="-484" dirty="0">
                <a:latin typeface="Symbol"/>
                <a:cs typeface="Symbol"/>
              </a:rPr>
              <a:t></a:t>
            </a:r>
            <a:r>
              <a:rPr sz="1500" spc="30" dirty="0">
                <a:latin typeface="Symbol"/>
                <a:cs typeface="Symbol"/>
              </a:rPr>
              <a:t></a:t>
            </a:r>
            <a:r>
              <a:rPr sz="1425" spc="-30" baseline="-20467" dirty="0">
                <a:latin typeface="Times New Roman"/>
                <a:cs typeface="Times New Roman"/>
              </a:rPr>
              <a:t>в</a:t>
            </a:r>
            <a:r>
              <a:rPr sz="1425" baseline="-20467" dirty="0">
                <a:latin typeface="Times New Roman"/>
                <a:cs typeface="Times New Roman"/>
              </a:rPr>
              <a:t> </a:t>
            </a:r>
            <a:r>
              <a:rPr sz="1425" spc="-15" baseline="-20467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Symbol"/>
                <a:cs typeface="Symbol"/>
              </a:rPr>
              <a:t>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Symbol"/>
                <a:cs typeface="Symbol"/>
              </a:rPr>
              <a:t></a:t>
            </a:r>
            <a:r>
              <a:rPr sz="1425" spc="-104" baseline="-20467" dirty="0">
                <a:latin typeface="Times New Roman"/>
                <a:cs typeface="Times New Roman"/>
              </a:rPr>
              <a:t>с</a:t>
            </a:r>
            <a:r>
              <a:rPr sz="1425" spc="-37" baseline="-20467" dirty="0">
                <a:latin typeface="Times New Roman"/>
                <a:cs typeface="Times New Roman"/>
              </a:rPr>
              <a:t>р</a:t>
            </a:r>
            <a:r>
              <a:rPr sz="1425" baseline="-20467" dirty="0">
                <a:latin typeface="Times New Roman"/>
                <a:cs typeface="Times New Roman"/>
              </a:rPr>
              <a:t> </a:t>
            </a:r>
            <a:r>
              <a:rPr sz="1425" spc="-44" baseline="-20467" dirty="0">
                <a:latin typeface="Times New Roman"/>
                <a:cs typeface="Times New Roman"/>
              </a:rPr>
              <a:t> </a:t>
            </a:r>
            <a:r>
              <a:rPr sz="1500" spc="-185" dirty="0">
                <a:latin typeface="Symbol"/>
                <a:cs typeface="Symbol"/>
              </a:rPr>
              <a:t>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2350" spc="-405" dirty="0">
                <a:latin typeface="Symbol"/>
                <a:cs typeface="Symbol"/>
              </a:rPr>
              <a:t></a:t>
            </a:r>
            <a:r>
              <a:rPr sz="1500" spc="-80" dirty="0">
                <a:latin typeface="Times New Roman"/>
                <a:cs typeface="Times New Roman"/>
              </a:rPr>
              <a:t>r</a:t>
            </a:r>
            <a:r>
              <a:rPr sz="1425" spc="-37" baseline="-20467" dirty="0">
                <a:latin typeface="Times New Roman"/>
                <a:cs typeface="Times New Roman"/>
              </a:rPr>
              <a:t>2</a:t>
            </a:r>
            <a:r>
              <a:rPr sz="1425" baseline="-20467" dirty="0">
                <a:latin typeface="Times New Roman"/>
                <a:cs typeface="Times New Roman"/>
              </a:rPr>
              <a:t> </a:t>
            </a:r>
            <a:r>
              <a:rPr sz="1425" spc="-127" baseline="-20467" dirty="0">
                <a:latin typeface="Times New Roman"/>
                <a:cs typeface="Times New Roman"/>
              </a:rPr>
              <a:t> </a:t>
            </a:r>
            <a:r>
              <a:rPr sz="1500" spc="-185" dirty="0">
                <a:latin typeface="Symbol"/>
                <a:cs typeface="Symbol"/>
              </a:rPr>
              <a:t>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k</a:t>
            </a:r>
            <a:r>
              <a:rPr sz="1425" spc="-44" baseline="-20467" dirty="0">
                <a:latin typeface="Times New Roman"/>
                <a:cs typeface="Times New Roman"/>
              </a:rPr>
              <a:t>ф</a:t>
            </a:r>
            <a:r>
              <a:rPr sz="1425" baseline="-20467" dirty="0">
                <a:latin typeface="Times New Roman"/>
                <a:cs typeface="Times New Roman"/>
              </a:rPr>
              <a:t> </a:t>
            </a:r>
            <a:r>
              <a:rPr sz="1425" spc="-15" baseline="-20467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Symbol"/>
                <a:cs typeface="Symbol"/>
              </a:rPr>
              <a:t></a:t>
            </a:r>
            <a:r>
              <a:rPr sz="1500" spc="-229" dirty="0">
                <a:latin typeface="Times New Roman"/>
                <a:cs typeface="Times New Roman"/>
              </a:rPr>
              <a:t> </a:t>
            </a:r>
            <a:r>
              <a:rPr sz="1500" spc="-120" dirty="0">
                <a:latin typeface="Times New Roman"/>
                <a:cs typeface="Times New Roman"/>
              </a:rPr>
              <a:t>1</a:t>
            </a:r>
            <a:r>
              <a:rPr sz="2350" spc="-455" dirty="0">
                <a:latin typeface="Symbol"/>
                <a:cs typeface="Symbol"/>
              </a:rPr>
              <a:t></a:t>
            </a:r>
            <a:r>
              <a:rPr sz="2400" spc="-305" dirty="0">
                <a:latin typeface="Symbol"/>
                <a:cs typeface="Symbol"/>
              </a:rPr>
              <a:t></a:t>
            </a:r>
            <a:r>
              <a:rPr sz="1500" spc="-185" dirty="0">
                <a:latin typeface="Symbol"/>
                <a:cs typeface="Symbol"/>
              </a:rPr>
              <a:t>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Symbol"/>
                <a:cs typeface="Symbol"/>
              </a:rPr>
              <a:t></a:t>
            </a:r>
            <a:r>
              <a:rPr sz="1425" spc="-37" baseline="-20467" dirty="0">
                <a:latin typeface="Times New Roman"/>
                <a:cs typeface="Times New Roman"/>
              </a:rPr>
              <a:t>0</a:t>
            </a:r>
            <a:endParaRPr sz="1425" baseline="-2046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981" y="5309673"/>
            <a:ext cx="38290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latin typeface="Times New Roman"/>
                <a:cs typeface="Times New Roman"/>
              </a:rPr>
              <a:t>e</a:t>
            </a:r>
            <a:r>
              <a:rPr sz="1425" baseline="38011" dirty="0">
                <a:latin typeface="Times New Roman"/>
                <a:cs typeface="Times New Roman"/>
              </a:rPr>
              <a:t>в</a:t>
            </a:r>
            <a:r>
              <a:rPr sz="1425" spc="315" baseline="38011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8715" y="5309673"/>
            <a:ext cx="56261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50" dirty="0">
                <a:latin typeface="Symbol"/>
                <a:cs typeface="Symbol"/>
              </a:rPr>
              <a:t></a:t>
            </a:r>
            <a:r>
              <a:rPr sz="1500" spc="-260" dirty="0">
                <a:latin typeface="Times New Roman"/>
                <a:cs typeface="Times New Roman"/>
              </a:rPr>
              <a:t> </a:t>
            </a:r>
            <a:r>
              <a:rPr sz="1500" spc="-95" dirty="0">
                <a:latin typeface="Times New Roman"/>
                <a:cs typeface="Times New Roman"/>
              </a:rPr>
              <a:t>1,8%</a:t>
            </a:r>
            <a:r>
              <a:rPr sz="1500" spc="-220" dirty="0">
                <a:latin typeface="Times New Roman"/>
                <a:cs typeface="Times New Roman"/>
              </a:rPr>
              <a:t> </a:t>
            </a:r>
            <a:r>
              <a:rPr sz="2100" baseline="-5952" dirty="0">
                <a:latin typeface="Times New Roman"/>
                <a:cs typeface="Times New Roman"/>
              </a:rPr>
              <a:t>.</a:t>
            </a:r>
            <a:endParaRPr sz="2100" baseline="-595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4818" y="5337428"/>
            <a:ext cx="3244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32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8036" y="5715380"/>
            <a:ext cx="5880735" cy="37058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1430" indent="227965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Таким </a:t>
            </a:r>
            <a:r>
              <a:rPr sz="1400" spc="-5" dirty="0">
                <a:latin typeface="Times New Roman"/>
                <a:cs typeface="Times New Roman"/>
              </a:rPr>
              <a:t>образом, КЕО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расчётной </a:t>
            </a:r>
            <a:r>
              <a:rPr sz="1400" spc="-10" dirty="0">
                <a:latin typeface="Times New Roman"/>
                <a:cs typeface="Times New Roman"/>
              </a:rPr>
              <a:t>точке </a:t>
            </a:r>
            <a:r>
              <a:rPr sz="1400" spc="-5" dirty="0">
                <a:latin typeface="Times New Roman"/>
                <a:cs typeface="Times New Roman"/>
              </a:rPr>
              <a:t>составляет </a:t>
            </a:r>
            <a:r>
              <a:rPr sz="1400" dirty="0">
                <a:latin typeface="Times New Roman"/>
                <a:cs typeface="Times New Roman"/>
              </a:rPr>
              <a:t>1,8 </a:t>
            </a:r>
            <a:r>
              <a:rPr sz="1400" spc="-5" dirty="0">
                <a:latin typeface="Times New Roman"/>
                <a:cs typeface="Times New Roman"/>
              </a:rPr>
              <a:t>%, </a:t>
            </a:r>
            <a:r>
              <a:rPr sz="1400" dirty="0">
                <a:latin typeface="Times New Roman"/>
                <a:cs typeface="Times New Roman"/>
              </a:rPr>
              <a:t>что </a:t>
            </a:r>
            <a:r>
              <a:rPr sz="1400" spc="-5" dirty="0">
                <a:latin typeface="Times New Roman"/>
                <a:cs typeface="Times New Roman"/>
              </a:rPr>
              <a:t>меньше  нормативного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значения.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6. </a:t>
            </a:r>
            <a:r>
              <a:rPr sz="1400" b="1" i="1" spc="-5" dirty="0">
                <a:latin typeface="Times New Roman"/>
                <a:cs typeface="Times New Roman"/>
              </a:rPr>
              <a:t>Контрольные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вопросы</a:t>
            </a:r>
            <a:endParaRPr sz="1400">
              <a:latin typeface="Times New Roman"/>
              <a:cs typeface="Times New Roman"/>
            </a:endParaRPr>
          </a:p>
          <a:p>
            <a:pPr marL="12700" marR="10795" indent="359410">
              <a:lnSpc>
                <a:spcPts val="1850"/>
              </a:lnSpc>
              <a:spcBef>
                <a:spcPts val="50"/>
              </a:spcBef>
              <a:buAutoNum type="arabicPeriod"/>
              <a:tabLst>
                <a:tab pos="550545" algn="l"/>
              </a:tabLst>
            </a:pPr>
            <a:r>
              <a:rPr sz="1400" dirty="0">
                <a:latin typeface="Times New Roman"/>
                <a:cs typeface="Times New Roman"/>
              </a:rPr>
              <a:t>Каким </a:t>
            </a:r>
            <a:r>
              <a:rPr sz="1400" spc="-5" dirty="0">
                <a:latin typeface="Times New Roman"/>
                <a:cs typeface="Times New Roman"/>
              </a:rPr>
              <a:t>нормативным показателем оценивается уровень естественного  освещения?</a:t>
            </a:r>
            <a:endParaRPr sz="1400">
              <a:latin typeface="Times New Roman"/>
              <a:cs typeface="Times New Roman"/>
            </a:endParaRPr>
          </a:p>
          <a:p>
            <a:pPr marL="549910" indent="-17843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550545" algn="l"/>
              </a:tabLst>
            </a:pPr>
            <a:r>
              <a:rPr sz="1400" dirty="0">
                <a:latin typeface="Times New Roman"/>
                <a:cs typeface="Times New Roman"/>
              </a:rPr>
              <a:t>Каким </a:t>
            </a:r>
            <a:r>
              <a:rPr sz="1400" spc="-5" dirty="0">
                <a:latin typeface="Times New Roman"/>
                <a:cs typeface="Times New Roman"/>
              </a:rPr>
              <a:t>показателем нормируется верхнее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совмещённое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освещение?</a:t>
            </a:r>
            <a:endParaRPr sz="1400">
              <a:latin typeface="Times New Roman"/>
              <a:cs typeface="Times New Roman"/>
            </a:endParaRPr>
          </a:p>
          <a:p>
            <a:pPr marL="12700" marR="8890" indent="359410">
              <a:lnSpc>
                <a:spcPct val="110000"/>
              </a:lnSpc>
              <a:spcBef>
                <a:spcPts val="15"/>
              </a:spcBef>
              <a:buAutoNum type="arabicPeriod"/>
              <a:tabLst>
                <a:tab pos="561340" algn="l"/>
              </a:tabLst>
            </a:pPr>
            <a:r>
              <a:rPr sz="1400" dirty="0">
                <a:latin typeface="Times New Roman"/>
                <a:cs typeface="Times New Roman"/>
              </a:rPr>
              <a:t>Каким </a:t>
            </a:r>
            <a:r>
              <a:rPr sz="1400" spc="-5" dirty="0">
                <a:latin typeface="Times New Roman"/>
                <a:cs typeface="Times New Roman"/>
              </a:rPr>
              <a:t>нормативным документом руководствуются при определении  КЕО?</a:t>
            </a:r>
            <a:endParaRPr sz="1400">
              <a:latin typeface="Times New Roman"/>
              <a:cs typeface="Times New Roman"/>
            </a:endParaRPr>
          </a:p>
          <a:p>
            <a:pPr marL="12700" marR="5080" indent="359410">
              <a:lnSpc>
                <a:spcPct val="110000"/>
              </a:lnSpc>
              <a:buAutoNum type="arabicPeriod"/>
              <a:tabLst>
                <a:tab pos="556895" algn="l"/>
              </a:tabLst>
            </a:pPr>
            <a:r>
              <a:rPr sz="1400" spc="-5" dirty="0">
                <a:latin typeface="Times New Roman"/>
                <a:cs typeface="Times New Roman"/>
              </a:rPr>
              <a:t>Как определяется количество лучей, проходящих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небосвода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10" dirty="0">
                <a:latin typeface="Times New Roman"/>
                <a:cs typeface="Times New Roman"/>
              </a:rPr>
              <a:t>рас-  </a:t>
            </a:r>
            <a:r>
              <a:rPr sz="1400" spc="-5" dirty="0">
                <a:latin typeface="Times New Roman"/>
                <a:cs typeface="Times New Roman"/>
              </a:rPr>
              <a:t>чётную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точку?</a:t>
            </a:r>
            <a:endParaRPr sz="1400">
              <a:latin typeface="Times New Roman"/>
              <a:cs typeface="Times New Roman"/>
            </a:endParaRPr>
          </a:p>
          <a:p>
            <a:pPr marL="549910" indent="-17843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550545" algn="l"/>
              </a:tabLst>
            </a:pPr>
            <a:r>
              <a:rPr sz="1400" dirty="0">
                <a:latin typeface="Times New Roman"/>
                <a:cs typeface="Times New Roman"/>
              </a:rPr>
              <a:t>Что </a:t>
            </a:r>
            <a:r>
              <a:rPr sz="1400" spc="-5" dirty="0">
                <a:latin typeface="Times New Roman"/>
                <a:cs typeface="Times New Roman"/>
              </a:rPr>
              <a:t>такое зенитные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фонари?</a:t>
            </a:r>
            <a:endParaRPr sz="1400">
              <a:latin typeface="Times New Roman"/>
              <a:cs typeface="Times New Roman"/>
            </a:endParaRPr>
          </a:p>
          <a:p>
            <a:pPr marL="12700" marR="7620" indent="359410">
              <a:lnSpc>
                <a:spcPct val="110000"/>
              </a:lnSpc>
              <a:buAutoNum type="arabicPeriod"/>
              <a:tabLst>
                <a:tab pos="582930" algn="l"/>
              </a:tabLst>
            </a:pPr>
            <a:r>
              <a:rPr sz="1400" spc="-5" dirty="0">
                <a:latin typeface="Times New Roman"/>
                <a:cs typeface="Times New Roman"/>
              </a:rPr>
              <a:t>Какой принцип положен </a:t>
            </a:r>
            <a:r>
              <a:rPr sz="1400" dirty="0">
                <a:latin typeface="Times New Roman"/>
                <a:cs typeface="Times New Roman"/>
              </a:rPr>
              <a:t>в основу </a:t>
            </a:r>
            <a:r>
              <a:rPr sz="1400" spc="-5" dirty="0">
                <a:latin typeface="Times New Roman"/>
                <a:cs typeface="Times New Roman"/>
              </a:rPr>
              <a:t>определения площади зенитных  </a:t>
            </a:r>
            <a:r>
              <a:rPr sz="1400" dirty="0">
                <a:latin typeface="Times New Roman"/>
                <a:cs typeface="Times New Roman"/>
              </a:rPr>
              <a:t>фонарей для </a:t>
            </a:r>
            <a:r>
              <a:rPr sz="1400" spc="-5" dirty="0">
                <a:latin typeface="Times New Roman"/>
                <a:cs typeface="Times New Roman"/>
              </a:rPr>
              <a:t>естественного освещения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помещения?</a:t>
            </a:r>
            <a:endParaRPr sz="1400">
              <a:latin typeface="Times New Roman"/>
              <a:cs typeface="Times New Roman"/>
            </a:endParaRPr>
          </a:p>
          <a:p>
            <a:pPr marL="12700" marR="17145" indent="359410">
              <a:lnSpc>
                <a:spcPct val="110000"/>
              </a:lnSpc>
              <a:spcBef>
                <a:spcPts val="10"/>
              </a:spcBef>
              <a:buAutoNum type="arabicPeriod"/>
              <a:tabLst>
                <a:tab pos="582295" algn="l"/>
              </a:tabLst>
            </a:pPr>
            <a:r>
              <a:rPr sz="1400" dirty="0">
                <a:latin typeface="Times New Roman"/>
                <a:cs typeface="Times New Roman"/>
              </a:rPr>
              <a:t>Какой </a:t>
            </a:r>
            <a:r>
              <a:rPr sz="1400" spc="-5" dirty="0">
                <a:latin typeface="Times New Roman"/>
                <a:cs typeface="Times New Roman"/>
              </a:rPr>
              <a:t>принцип положен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основу определения площади окон при  боковом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освещении?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43736" y="667359"/>
            <a:ext cx="6107430" cy="902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19380">
              <a:lnSpc>
                <a:spcPct val="1108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личие </a:t>
            </a:r>
            <a:r>
              <a:rPr sz="1400" spc="-5" dirty="0">
                <a:latin typeface="Times New Roman"/>
                <a:cs typeface="Times New Roman"/>
              </a:rPr>
              <a:t>предметов, закрывающих окно </a:t>
            </a:r>
            <a:r>
              <a:rPr sz="1400" dirty="0">
                <a:latin typeface="Times New Roman"/>
                <a:cs typeface="Times New Roman"/>
              </a:rPr>
              <a:t>как </a:t>
            </a:r>
            <a:r>
              <a:rPr sz="1400" spc="-5" dirty="0">
                <a:latin typeface="Times New Roman"/>
                <a:cs typeface="Times New Roman"/>
              </a:rPr>
              <a:t>изнутри, так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снаружи </a:t>
            </a:r>
            <a:r>
              <a:rPr sz="1400" dirty="0">
                <a:latin typeface="Times New Roman"/>
                <a:cs typeface="Times New Roman"/>
              </a:rPr>
              <a:t>помеще-  ния.</a:t>
            </a:r>
            <a:endParaRPr sz="1400">
              <a:latin typeface="Times New Roman"/>
              <a:cs typeface="Times New Roman"/>
            </a:endParaRPr>
          </a:p>
          <a:p>
            <a:pPr marL="127000" marR="120014" indent="359410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Естественное освещение оценивается </a:t>
            </a:r>
            <a:r>
              <a:rPr sz="1400" dirty="0">
                <a:latin typeface="Times New Roman"/>
                <a:cs typeface="Times New Roman"/>
              </a:rPr>
              <a:t>коэффициентом </a:t>
            </a:r>
            <a:r>
              <a:rPr sz="1400" i="1" dirty="0">
                <a:latin typeface="Times New Roman"/>
                <a:cs typeface="Times New Roman"/>
              </a:rPr>
              <a:t>е </a:t>
            </a:r>
            <a:r>
              <a:rPr sz="1400" spc="-5" dirty="0">
                <a:latin typeface="Times New Roman"/>
                <a:cs typeface="Times New Roman"/>
              </a:rPr>
              <a:t>естественной  освещенности (КЕО):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58775" algn="ctr">
              <a:lnSpc>
                <a:spcPct val="100000"/>
              </a:lnSpc>
              <a:tabLst>
                <a:tab pos="3518535" algn="l"/>
              </a:tabLst>
            </a:pPr>
            <a:r>
              <a:rPr sz="1400" dirty="0">
                <a:latin typeface="Times New Roman"/>
                <a:cs typeface="Times New Roman"/>
              </a:rPr>
              <a:t>е =  </a:t>
            </a:r>
            <a:r>
              <a:rPr sz="1400" spc="-5" dirty="0">
                <a:latin typeface="Times New Roman"/>
                <a:cs typeface="Times New Roman"/>
              </a:rPr>
              <a:t>(Е</a:t>
            </a:r>
            <a:r>
              <a:rPr sz="1350" spc="-7" baseline="-12345" dirty="0">
                <a:latin typeface="Times New Roman"/>
                <a:cs typeface="Times New Roman"/>
              </a:rPr>
              <a:t>вн  </a:t>
            </a:r>
            <a:r>
              <a:rPr sz="1400" dirty="0">
                <a:latin typeface="Times New Roman"/>
                <a:cs typeface="Times New Roman"/>
              </a:rPr>
              <a:t>/ Е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350" spc="-7" baseline="-12345" dirty="0">
                <a:latin typeface="Times New Roman"/>
                <a:cs typeface="Times New Roman"/>
              </a:rPr>
              <a:t>нар</a:t>
            </a:r>
            <a:r>
              <a:rPr sz="1400" spc="-5" dirty="0">
                <a:latin typeface="Times New Roman"/>
                <a:cs typeface="Times New Roman"/>
              </a:rPr>
              <a:t>)*100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(3.1)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0" marR="119380" indent="535940">
              <a:lnSpc>
                <a:spcPct val="1107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вн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освещенность, создаваемая внутри помещения, </a:t>
            </a:r>
            <a:r>
              <a:rPr sz="1400" dirty="0">
                <a:latin typeface="Times New Roman"/>
                <a:cs typeface="Times New Roman"/>
              </a:rPr>
              <a:t>лк; Е</a:t>
            </a:r>
            <a:r>
              <a:rPr sz="1350" baseline="-12345" dirty="0">
                <a:latin typeface="Times New Roman"/>
                <a:cs typeface="Times New Roman"/>
              </a:rPr>
              <a:t>нар </a:t>
            </a:r>
            <a:r>
              <a:rPr sz="1400" dirty="0">
                <a:latin typeface="Times New Roman"/>
                <a:cs typeface="Times New Roman"/>
              </a:rPr>
              <a:t>- ос-  </a:t>
            </a:r>
            <a:r>
              <a:rPr sz="1400" spc="-5" dirty="0">
                <a:latin typeface="Times New Roman"/>
                <a:cs typeface="Times New Roman"/>
              </a:rPr>
              <a:t>вещенность земной поверхности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небосвода,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лк.</a:t>
            </a:r>
            <a:endParaRPr sz="1400">
              <a:latin typeface="Times New Roman"/>
              <a:cs typeface="Times New Roman"/>
            </a:endParaRPr>
          </a:p>
          <a:p>
            <a:pPr marL="127000" marR="119380" indent="448945">
              <a:lnSpc>
                <a:spcPct val="110000"/>
              </a:lnSpc>
              <a:tabLst>
                <a:tab pos="3474085" algn="l"/>
              </a:tabLst>
            </a:pPr>
            <a:r>
              <a:rPr sz="1400" spc="-5" dirty="0">
                <a:latin typeface="Times New Roman"/>
                <a:cs typeface="Times New Roman"/>
              </a:rPr>
              <a:t>Нормированное  значение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н   </a:t>
            </a:r>
            <a:r>
              <a:rPr sz="1350" spc="75" baseline="-12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(КЕО)	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помещений, которые </a:t>
            </a:r>
            <a:r>
              <a:rPr sz="1400" dirty="0">
                <a:latin typeface="Times New Roman"/>
                <a:cs typeface="Times New Roman"/>
              </a:rPr>
              <a:t>разме-  </a:t>
            </a:r>
            <a:r>
              <a:rPr sz="1400" spc="-5" dirty="0">
                <a:latin typeface="Times New Roman"/>
                <a:cs typeface="Times New Roman"/>
              </a:rPr>
              <a:t>щены </a:t>
            </a:r>
            <a:r>
              <a:rPr sz="1400" dirty="0">
                <a:latin typeface="Times New Roman"/>
                <a:cs typeface="Times New Roman"/>
              </a:rPr>
              <a:t>в I, II, </a:t>
            </a:r>
            <a:r>
              <a:rPr sz="1400" spc="-5" dirty="0">
                <a:latin typeface="Times New Roman"/>
                <a:cs typeface="Times New Roman"/>
              </a:rPr>
              <a:t>IV,V </a:t>
            </a:r>
            <a:r>
              <a:rPr sz="1400" dirty="0">
                <a:latin typeface="Times New Roman"/>
                <a:cs typeface="Times New Roman"/>
              </a:rPr>
              <a:t>поясах </a:t>
            </a:r>
            <a:r>
              <a:rPr sz="1400" spc="-5" dirty="0">
                <a:latin typeface="Times New Roman"/>
                <a:cs typeface="Times New Roman"/>
              </a:rPr>
              <a:t>светового климата, определяется по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847850">
              <a:lnSpc>
                <a:spcPct val="100000"/>
              </a:lnSpc>
              <a:tabLst>
                <a:tab pos="4718050" algn="l"/>
              </a:tabLst>
            </a:pP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н 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i="1" dirty="0">
                <a:latin typeface="Times New Roman"/>
                <a:cs typeface="Times New Roman"/>
              </a:rPr>
              <a:t>е</a:t>
            </a:r>
            <a:r>
              <a:rPr sz="1350" i="1" baseline="-12345" dirty="0">
                <a:latin typeface="Times New Roman"/>
                <a:cs typeface="Times New Roman"/>
              </a:rPr>
              <a:t>н </a:t>
            </a:r>
            <a:r>
              <a:rPr sz="1350" baseline="40123" dirty="0">
                <a:latin typeface="Times New Roman"/>
                <a:cs typeface="Times New Roman"/>
              </a:rPr>
              <a:t>III</a:t>
            </a:r>
            <a:r>
              <a:rPr sz="1350" spc="22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*m*c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(3.2)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486409" marR="120014">
              <a:lnSpc>
                <a:spcPct val="110700"/>
              </a:lnSpc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i="1" dirty="0">
                <a:latin typeface="Times New Roman"/>
                <a:cs typeface="Times New Roman"/>
              </a:rPr>
              <a:t>е</a:t>
            </a:r>
            <a:r>
              <a:rPr sz="1350" i="1" baseline="-12345" dirty="0">
                <a:latin typeface="Times New Roman"/>
                <a:cs typeface="Times New Roman"/>
              </a:rPr>
              <a:t>н </a:t>
            </a:r>
            <a:r>
              <a:rPr sz="1350" spc="-7" baseline="40123" dirty="0">
                <a:latin typeface="Times New Roman"/>
                <a:cs typeface="Times New Roman"/>
              </a:rPr>
              <a:t>III</a:t>
            </a:r>
            <a:r>
              <a:rPr sz="1400" spc="-5" dirty="0">
                <a:latin typeface="Times New Roman"/>
                <a:cs typeface="Times New Roman"/>
              </a:rPr>
              <a:t>– нормированное значение КЕО согласно СНиП ІІ-4-79 </a:t>
            </a:r>
            <a:r>
              <a:rPr sz="1400" spc="-10" dirty="0">
                <a:latin typeface="Times New Roman"/>
                <a:cs typeface="Times New Roman"/>
              </a:rPr>
              <a:t>«Нор  </a:t>
            </a:r>
            <a:r>
              <a:rPr sz="1400" dirty="0">
                <a:latin typeface="Times New Roman"/>
                <a:cs typeface="Times New Roman"/>
              </a:rPr>
              <a:t>мы </a:t>
            </a:r>
            <a:r>
              <a:rPr sz="1400" spc="-5" dirty="0">
                <a:latin typeface="Times New Roman"/>
                <a:cs typeface="Times New Roman"/>
              </a:rPr>
              <a:t>проектирования. </a:t>
            </a:r>
            <a:r>
              <a:rPr sz="1400" dirty="0">
                <a:latin typeface="Times New Roman"/>
                <a:cs typeface="Times New Roman"/>
              </a:rPr>
              <a:t>Естественное и </a:t>
            </a:r>
            <a:r>
              <a:rPr sz="1400" spc="-5" dirty="0">
                <a:latin typeface="Times New Roman"/>
                <a:cs typeface="Times New Roman"/>
              </a:rPr>
              <a:t>искусственное </a:t>
            </a:r>
            <a:r>
              <a:rPr sz="1400" dirty="0">
                <a:latin typeface="Times New Roman"/>
                <a:cs typeface="Times New Roman"/>
              </a:rPr>
              <a:t>освещение» в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III</a:t>
            </a:r>
            <a:endParaRPr sz="14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световом </a:t>
            </a:r>
            <a:r>
              <a:rPr sz="1400" spc="-5" dirty="0">
                <a:latin typeface="Times New Roman"/>
                <a:cs typeface="Times New Roman"/>
              </a:rPr>
              <a:t>поясе Украины.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486409" marR="2672715">
              <a:lnSpc>
                <a:spcPts val="186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m 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светового климата;  </a:t>
            </a:r>
            <a:r>
              <a:rPr sz="1400" dirty="0">
                <a:latin typeface="Times New Roman"/>
                <a:cs typeface="Times New Roman"/>
              </a:rPr>
              <a:t>с – </a:t>
            </a:r>
            <a:r>
              <a:rPr sz="1400" spc="-5" dirty="0">
                <a:latin typeface="Times New Roman"/>
                <a:cs typeface="Times New Roman"/>
              </a:rPr>
              <a:t>коэффициент солнечности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климата</a:t>
            </a:r>
            <a:endParaRPr sz="1400">
              <a:latin typeface="Times New Roman"/>
              <a:cs typeface="Times New Roman"/>
            </a:endParaRPr>
          </a:p>
          <a:p>
            <a:pPr marL="486409">
              <a:lnSpc>
                <a:spcPct val="10000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В охране </a:t>
            </a:r>
            <a:r>
              <a:rPr sz="1400" spc="-5" dirty="0">
                <a:latin typeface="Times New Roman"/>
                <a:cs typeface="Times New Roman"/>
              </a:rPr>
              <a:t>труда нормируется </a:t>
            </a:r>
            <a:r>
              <a:rPr sz="1400" i="1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min </a:t>
            </a:r>
            <a:r>
              <a:rPr sz="1400" spc="-5" dirty="0">
                <a:latin typeface="Times New Roman"/>
                <a:cs typeface="Times New Roman"/>
              </a:rPr>
              <a:t>зависимости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следующих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факторов:</a:t>
            </a:r>
            <a:endParaRPr sz="1400">
              <a:latin typeface="Times New Roman"/>
              <a:cs typeface="Times New Roman"/>
            </a:endParaRPr>
          </a:p>
          <a:p>
            <a:pPr marL="575945" indent="-90170">
              <a:lnSpc>
                <a:spcPct val="100000"/>
              </a:lnSpc>
              <a:spcBef>
                <a:spcPts val="265"/>
              </a:spcBef>
              <a:buSzPct val="92857"/>
              <a:buFont typeface="Symbol"/>
              <a:buChar char=""/>
              <a:tabLst>
                <a:tab pos="576580" algn="l"/>
              </a:tabLst>
            </a:pPr>
            <a:r>
              <a:rPr sz="1400" dirty="0">
                <a:latin typeface="Times New Roman"/>
                <a:cs typeface="Times New Roman"/>
              </a:rPr>
              <a:t>вида </a:t>
            </a:r>
            <a:r>
              <a:rPr sz="1400" spc="-5" dirty="0">
                <a:latin typeface="Times New Roman"/>
                <a:cs typeface="Times New Roman"/>
              </a:rPr>
              <a:t>выполняемой работы (помещения);</a:t>
            </a:r>
            <a:endParaRPr sz="1400">
              <a:latin typeface="Times New Roman"/>
              <a:cs typeface="Times New Roman"/>
            </a:endParaRPr>
          </a:p>
          <a:p>
            <a:pPr marL="575945" indent="-90170">
              <a:lnSpc>
                <a:spcPct val="100000"/>
              </a:lnSpc>
              <a:spcBef>
                <a:spcPts val="275"/>
              </a:spcBef>
              <a:buSzPct val="92857"/>
              <a:buFont typeface="Symbol"/>
              <a:buChar char=""/>
              <a:tabLst>
                <a:tab pos="576580" algn="l"/>
              </a:tabLst>
            </a:pPr>
            <a:r>
              <a:rPr sz="1400" spc="-5" dirty="0">
                <a:latin typeface="Times New Roman"/>
                <a:cs typeface="Times New Roman"/>
              </a:rPr>
              <a:t>расположения световых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проемов;</a:t>
            </a:r>
            <a:endParaRPr sz="1400">
              <a:latin typeface="Times New Roman"/>
              <a:cs typeface="Times New Roman"/>
            </a:endParaRPr>
          </a:p>
          <a:p>
            <a:pPr marL="127000" marR="125730" indent="359410">
              <a:lnSpc>
                <a:spcPct val="110700"/>
              </a:lnSpc>
              <a:spcBef>
                <a:spcPts val="85"/>
              </a:spcBef>
              <a:buSzPct val="92857"/>
              <a:buFont typeface="Symbol"/>
              <a:buChar char=""/>
              <a:tabLst>
                <a:tab pos="576580" algn="l"/>
              </a:tabLst>
            </a:pPr>
            <a:r>
              <a:rPr sz="1400" spc="-5" dirty="0">
                <a:latin typeface="Times New Roman"/>
                <a:cs typeface="Times New Roman"/>
              </a:rPr>
              <a:t>конструктивных особенностей </a:t>
            </a:r>
            <a:r>
              <a:rPr sz="1400" dirty="0">
                <a:latin typeface="Times New Roman"/>
                <a:cs typeface="Times New Roman"/>
              </a:rPr>
              <a:t>световых </a:t>
            </a:r>
            <a:r>
              <a:rPr sz="1400" spc="-5" dirty="0">
                <a:latin typeface="Times New Roman"/>
                <a:cs typeface="Times New Roman"/>
              </a:rPr>
              <a:t>проемов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расположенных  </a:t>
            </a:r>
            <a:r>
              <a:rPr sz="1400" dirty="0">
                <a:latin typeface="Times New Roman"/>
                <a:cs typeface="Times New Roman"/>
              </a:rPr>
              <a:t>рядом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строений.</a:t>
            </a:r>
            <a:endParaRPr sz="1400">
              <a:latin typeface="Times New Roman"/>
              <a:cs typeface="Times New Roman"/>
            </a:endParaRPr>
          </a:p>
          <a:p>
            <a:pPr marL="127000" marR="117475" indent="448945">
              <a:lnSpc>
                <a:spcPts val="186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i="1" spc="-5" dirty="0">
                <a:latin typeface="Times New Roman"/>
                <a:cs typeface="Times New Roman"/>
              </a:rPr>
              <a:t>боковом </a:t>
            </a:r>
            <a:r>
              <a:rPr sz="1400" spc="-5" dirty="0">
                <a:latin typeface="Times New Roman"/>
                <a:cs typeface="Times New Roman"/>
              </a:rPr>
              <a:t>естественном освещении минимальное значение </a:t>
            </a:r>
            <a:r>
              <a:rPr sz="1400" dirty="0">
                <a:latin typeface="Times New Roman"/>
                <a:cs typeface="Times New Roman"/>
              </a:rPr>
              <a:t>коэф-  </a:t>
            </a:r>
            <a:r>
              <a:rPr sz="1400" spc="-5" dirty="0">
                <a:latin typeface="Times New Roman"/>
                <a:cs typeface="Times New Roman"/>
              </a:rPr>
              <a:t>фициента естественной освещенности (</a:t>
            </a:r>
            <a:r>
              <a:rPr sz="1400" i="1" spc="-5" dirty="0">
                <a:latin typeface="Times New Roman"/>
                <a:cs typeface="Times New Roman"/>
              </a:rPr>
              <a:t>е</a:t>
            </a:r>
            <a:r>
              <a:rPr sz="1350" spc="-7" baseline="-12345" dirty="0">
                <a:latin typeface="Times New Roman"/>
                <a:cs typeface="Times New Roman"/>
              </a:rPr>
              <a:t>min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нормируется:</a:t>
            </a:r>
            <a:endParaRPr sz="1400">
              <a:latin typeface="Times New Roman"/>
              <a:cs typeface="Times New Roman"/>
            </a:endParaRPr>
          </a:p>
          <a:p>
            <a:pPr marL="127000" marR="122555" indent="359410">
              <a:lnSpc>
                <a:spcPts val="1860"/>
              </a:lnSpc>
              <a:spcBef>
                <a:spcPts val="90"/>
              </a:spcBef>
              <a:buSzPct val="92857"/>
              <a:buFont typeface="Symbol"/>
              <a:buChar char=""/>
              <a:tabLst>
                <a:tab pos="943610" algn="l"/>
                <a:tab pos="944244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одностороннем </a:t>
            </a:r>
            <a:r>
              <a:rPr sz="1400" dirty="0">
                <a:latin typeface="Times New Roman"/>
                <a:cs typeface="Times New Roman"/>
              </a:rPr>
              <a:t>- в </a:t>
            </a:r>
            <a:r>
              <a:rPr sz="1400" spc="-5" dirty="0">
                <a:latin typeface="Times New Roman"/>
                <a:cs typeface="Times New Roman"/>
              </a:rPr>
              <a:t>точке, расположенной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расстоянии 1м 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стены, наиболее удаленной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световых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проемов;</a:t>
            </a:r>
            <a:endParaRPr sz="1400">
              <a:latin typeface="Times New Roman"/>
              <a:cs typeface="Times New Roman"/>
            </a:endParaRPr>
          </a:p>
          <a:p>
            <a:pPr marL="127000" marR="119380" indent="359410">
              <a:lnSpc>
                <a:spcPct val="110000"/>
              </a:lnSpc>
              <a:buSzPct val="92857"/>
              <a:buFont typeface="Symbol"/>
              <a:buChar char=""/>
              <a:tabLst>
                <a:tab pos="943610" algn="l"/>
                <a:tab pos="944244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при двустороннем </a:t>
            </a:r>
            <a:r>
              <a:rPr sz="1400" dirty="0">
                <a:latin typeface="Times New Roman"/>
                <a:cs typeface="Times New Roman"/>
              </a:rPr>
              <a:t>- в точке </a:t>
            </a:r>
            <a:r>
              <a:rPr sz="1400" spc="-5" dirty="0">
                <a:latin typeface="Times New Roman"/>
                <a:cs typeface="Times New Roman"/>
              </a:rPr>
              <a:t>посередине помещения </a:t>
            </a:r>
            <a:r>
              <a:rPr sz="1400" dirty="0">
                <a:latin typeface="Times New Roman"/>
                <a:cs typeface="Times New Roman"/>
              </a:rPr>
              <a:t>на пересече-  </a:t>
            </a:r>
            <a:r>
              <a:rPr sz="1400" spc="-5" dirty="0">
                <a:latin typeface="Times New Roman"/>
                <a:cs typeface="Times New Roman"/>
              </a:rPr>
              <a:t>нии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вертикальной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плоскости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характерного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разреза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условной</a:t>
            </a:r>
            <a:endParaRPr sz="14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рабочей поверхности </a:t>
            </a:r>
            <a:r>
              <a:rPr sz="1400" dirty="0">
                <a:latin typeface="Times New Roman"/>
                <a:cs typeface="Times New Roman"/>
              </a:rPr>
              <a:t>(или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пола);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0" marR="121920" indent="359410">
              <a:lnSpc>
                <a:spcPct val="110700"/>
              </a:lnSpc>
            </a:pPr>
            <a:r>
              <a:rPr sz="1400" spc="-5" dirty="0">
                <a:latin typeface="Times New Roman"/>
                <a:cs typeface="Times New Roman"/>
              </a:rPr>
              <a:t>При </a:t>
            </a:r>
            <a:r>
              <a:rPr sz="1400" i="1" spc="-5" dirty="0">
                <a:latin typeface="Times New Roman"/>
                <a:cs typeface="Times New Roman"/>
              </a:rPr>
              <a:t>верхнем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i="1" spc="-5" dirty="0">
                <a:latin typeface="Times New Roman"/>
                <a:cs typeface="Times New Roman"/>
              </a:rPr>
              <a:t>совмещенном </a:t>
            </a:r>
            <a:r>
              <a:rPr sz="1400" spc="-5" dirty="0">
                <a:latin typeface="Times New Roman"/>
                <a:cs typeface="Times New Roman"/>
              </a:rPr>
              <a:t>освещении нормируется среднее значение  КЕО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i="1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ср</a:t>
            </a:r>
            <a:r>
              <a:rPr sz="1400" dirty="0"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  <a:p>
            <a:pPr marL="357505" algn="ctr">
              <a:lnSpc>
                <a:spcPct val="100000"/>
              </a:lnSpc>
              <a:spcBef>
                <a:spcPts val="170"/>
              </a:spcBef>
              <a:tabLst>
                <a:tab pos="3850640" algn="l"/>
              </a:tabLst>
            </a:pP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350" spc="-7" baseline="-12345" dirty="0">
                <a:latin typeface="Times New Roman"/>
                <a:cs typeface="Times New Roman"/>
              </a:rPr>
              <a:t>ср  </a:t>
            </a:r>
            <a:r>
              <a:rPr sz="1400" dirty="0">
                <a:latin typeface="Times New Roman"/>
                <a:cs typeface="Times New Roman"/>
              </a:rPr>
              <a:t>=  1 / N </a:t>
            </a:r>
            <a:r>
              <a:rPr sz="1400" spc="-5" dirty="0">
                <a:latin typeface="Times New Roman"/>
                <a:cs typeface="Times New Roman"/>
              </a:rPr>
              <a:t>(e</a:t>
            </a:r>
            <a:r>
              <a:rPr sz="1350" spc="-7" baseline="-1234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Times New Roman"/>
                <a:cs typeface="Times New Roman"/>
              </a:rPr>
              <a:t>/2 </a:t>
            </a:r>
            <a:r>
              <a:rPr sz="1400" dirty="0">
                <a:latin typeface="Times New Roman"/>
                <a:cs typeface="Times New Roman"/>
              </a:rPr>
              <a:t>+ e</a:t>
            </a:r>
            <a:r>
              <a:rPr sz="1350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+ e</a:t>
            </a:r>
            <a:r>
              <a:rPr sz="1350" baseline="-12345" dirty="0">
                <a:latin typeface="Times New Roman"/>
                <a:cs typeface="Times New Roman"/>
              </a:rPr>
              <a:t>3  </a:t>
            </a:r>
            <a:r>
              <a:rPr sz="1400" dirty="0">
                <a:latin typeface="Times New Roman"/>
                <a:cs typeface="Times New Roman"/>
              </a:rPr>
              <a:t>+ …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350" spc="-7" baseline="-12345" dirty="0">
                <a:latin typeface="Times New Roman"/>
                <a:cs typeface="Times New Roman"/>
              </a:rPr>
              <a:t>n</a:t>
            </a:r>
            <a:r>
              <a:rPr sz="1400" spc="-5" dirty="0">
                <a:latin typeface="Times New Roman"/>
                <a:cs typeface="Times New Roman"/>
              </a:rPr>
              <a:t>/2),	</a:t>
            </a:r>
            <a:r>
              <a:rPr sz="1400" dirty="0">
                <a:latin typeface="Times New Roman"/>
                <a:cs typeface="Times New Roman"/>
              </a:rPr>
              <a:t>(3.3)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0" marR="119380" indent="359410">
              <a:lnSpc>
                <a:spcPct val="110700"/>
              </a:lnSpc>
            </a:pPr>
            <a:r>
              <a:rPr sz="1400" dirty="0">
                <a:latin typeface="Times New Roman"/>
                <a:cs typeface="Times New Roman"/>
              </a:rPr>
              <a:t>где N - </a:t>
            </a:r>
            <a:r>
              <a:rPr sz="1400" spc="-5" dirty="0">
                <a:latin typeface="Times New Roman"/>
                <a:cs typeface="Times New Roman"/>
              </a:rPr>
              <a:t>число точек определения (первая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последняя </a:t>
            </a:r>
            <a:r>
              <a:rPr sz="1400" dirty="0">
                <a:latin typeface="Times New Roman"/>
                <a:cs typeface="Times New Roman"/>
              </a:rPr>
              <a:t>точки выбирают-  ся на </a:t>
            </a:r>
            <a:r>
              <a:rPr sz="1400" spc="-5" dirty="0">
                <a:latin typeface="Times New Roman"/>
                <a:cs typeface="Times New Roman"/>
              </a:rPr>
              <a:t>расстоянии 1м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поверхности наружных стен или перегородок);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81836" y="667359"/>
            <a:ext cx="6026150" cy="860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0645" indent="359410" algn="just">
              <a:lnSpc>
                <a:spcPct val="1108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350" baseline="-1234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5" dirty="0">
                <a:latin typeface="Times New Roman"/>
                <a:cs typeface="Times New Roman"/>
              </a:rPr>
              <a:t>e</a:t>
            </a:r>
            <a:r>
              <a:rPr sz="1350" spc="-7" baseline="-12345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…e</a:t>
            </a:r>
            <a:r>
              <a:rPr sz="1350" spc="-7" baseline="-12345" dirty="0">
                <a:latin typeface="Times New Roman"/>
                <a:cs typeface="Times New Roman"/>
              </a:rPr>
              <a:t>n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значения КЕО при верхнем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совмещенном освещении </a:t>
            </a:r>
            <a:r>
              <a:rPr sz="1400" dirty="0">
                <a:latin typeface="Times New Roman"/>
                <a:cs typeface="Times New Roman"/>
              </a:rPr>
              <a:t>в  точках </a:t>
            </a:r>
            <a:r>
              <a:rPr sz="1400" spc="-5" dirty="0">
                <a:latin typeface="Times New Roman"/>
                <a:cs typeface="Times New Roman"/>
              </a:rPr>
              <a:t>характерного разреза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помещения.</a:t>
            </a:r>
            <a:endParaRPr sz="1400">
              <a:latin typeface="Times New Roman"/>
              <a:cs typeface="Times New Roman"/>
            </a:endParaRPr>
          </a:p>
          <a:p>
            <a:pPr marL="88900" marR="73660" indent="359410" algn="just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Под условной поверхностью понимается условно принятая </a:t>
            </a:r>
            <a:r>
              <a:rPr sz="1400" dirty="0">
                <a:latin typeface="Times New Roman"/>
                <a:cs typeface="Times New Roman"/>
              </a:rPr>
              <a:t>горизон-  </a:t>
            </a:r>
            <a:r>
              <a:rPr sz="1400" spc="-5" dirty="0">
                <a:latin typeface="Times New Roman"/>
                <a:cs typeface="Times New Roman"/>
              </a:rPr>
              <a:t>тальная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поверхность,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расположенная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высоте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0,8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пола.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экспери-</a:t>
            </a:r>
            <a:endParaRPr sz="1400">
              <a:latin typeface="Times New Roman"/>
              <a:cs typeface="Times New Roman"/>
            </a:endParaRPr>
          </a:p>
          <a:p>
            <a:pPr marL="88900" marR="75565" algn="just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ментальном определении КЕО требуется производить замеры освещенности  внутри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снаружи здания одновременно, когда небо затянуто облаками.  </a:t>
            </a:r>
            <a:r>
              <a:rPr sz="1400" dirty="0">
                <a:latin typeface="Times New Roman"/>
                <a:cs typeface="Times New Roman"/>
              </a:rPr>
              <a:t>Точку для </a:t>
            </a:r>
            <a:r>
              <a:rPr sz="1400" spc="-5" dirty="0">
                <a:latin typeface="Times New Roman"/>
                <a:cs typeface="Times New Roman"/>
              </a:rPr>
              <a:t>измерения наружной освещенности выбирают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открытом </a:t>
            </a:r>
            <a:r>
              <a:rPr sz="1400" spc="5" dirty="0">
                <a:latin typeface="Times New Roman"/>
                <a:cs typeface="Times New Roman"/>
              </a:rPr>
              <a:t>уча-  </a:t>
            </a:r>
            <a:r>
              <a:rPr sz="1400" dirty="0">
                <a:latin typeface="Times New Roman"/>
                <a:cs typeface="Times New Roman"/>
              </a:rPr>
              <a:t>стке </a:t>
            </a:r>
            <a:r>
              <a:rPr sz="1400" spc="-5" dirty="0">
                <a:latin typeface="Times New Roman"/>
                <a:cs typeface="Times New Roman"/>
              </a:rPr>
              <a:t>земной поверхности.</a:t>
            </a:r>
            <a:endParaRPr sz="1400">
              <a:latin typeface="Times New Roman"/>
              <a:cs typeface="Times New Roman"/>
            </a:endParaRPr>
          </a:p>
          <a:p>
            <a:pPr marL="448309" algn="just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Times New Roman"/>
                <a:cs typeface="Times New Roman"/>
              </a:rPr>
              <a:t>При совмещенном освещении КЕО определяют по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R="1190625" algn="r">
              <a:lnSpc>
                <a:spcPct val="100000"/>
              </a:lnSpc>
              <a:tabLst>
                <a:tab pos="2926080" algn="l"/>
              </a:tabLst>
            </a:pP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350" i="1" baseline="-12345" dirty="0">
                <a:latin typeface="Times New Roman"/>
                <a:cs typeface="Times New Roman"/>
              </a:rPr>
              <a:t>i</a:t>
            </a:r>
            <a:r>
              <a:rPr sz="1350" i="1" spc="7" baseline="-123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=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350" i="1" baseline="-12345" dirty="0">
                <a:latin typeface="Times New Roman"/>
                <a:cs typeface="Times New Roman"/>
              </a:rPr>
              <a:t>б</a:t>
            </a:r>
            <a:r>
              <a:rPr sz="1350" i="1" spc="7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350" baseline="-12345" dirty="0">
                <a:latin typeface="Times New Roman"/>
                <a:cs typeface="Times New Roman"/>
              </a:rPr>
              <a:t>в </a:t>
            </a:r>
            <a:r>
              <a:rPr sz="1350" spc="-165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	(3.4)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48309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i="1" dirty="0">
                <a:latin typeface="Times New Roman"/>
                <a:cs typeface="Times New Roman"/>
              </a:rPr>
              <a:t>е</a:t>
            </a:r>
            <a:r>
              <a:rPr sz="1350" i="1" baseline="-12345" dirty="0">
                <a:latin typeface="Times New Roman"/>
                <a:cs typeface="Times New Roman"/>
              </a:rPr>
              <a:t>б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i="1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в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КЕО </a:t>
            </a:r>
            <a:r>
              <a:rPr sz="1400" dirty="0">
                <a:latin typeface="Times New Roman"/>
                <a:cs typeface="Times New Roman"/>
              </a:rPr>
              <a:t>соответственно </a:t>
            </a:r>
            <a:r>
              <a:rPr sz="1400" spc="-5" dirty="0">
                <a:latin typeface="Times New Roman"/>
                <a:cs typeface="Times New Roman"/>
              </a:rPr>
              <a:t>при боковом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верхнем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освещении.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88900" marR="81280" indent="359410" algn="just">
              <a:lnSpc>
                <a:spcPct val="110700"/>
              </a:lnSpc>
            </a:pPr>
            <a:r>
              <a:rPr sz="1400" spc="-5" dirty="0">
                <a:latin typeface="Times New Roman"/>
                <a:cs typeface="Times New Roman"/>
              </a:rPr>
              <a:t>Для обеспечения нормированного значения КЕО площадь световых  проемов при боковом освещении определяется по формуле:</a:t>
            </a:r>
            <a:endParaRPr sz="1400">
              <a:latin typeface="Times New Roman"/>
              <a:cs typeface="Times New Roman"/>
            </a:endParaRPr>
          </a:p>
          <a:p>
            <a:pPr marL="448309" marR="1223010" indent="887094">
              <a:lnSpc>
                <a:spcPts val="3710"/>
              </a:lnSpc>
              <a:spcBef>
                <a:spcPts val="450"/>
              </a:spcBef>
              <a:tabLst>
                <a:tab pos="4452620" algn="l"/>
              </a:tabLst>
            </a:pP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baseline="-12345" dirty="0">
                <a:latin typeface="Times New Roman"/>
                <a:cs typeface="Times New Roman"/>
              </a:rPr>
              <a:t>0 </a:t>
            </a:r>
            <a:r>
              <a:rPr sz="1350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350" baseline="-12345" dirty="0">
                <a:latin typeface="Times New Roman"/>
                <a:cs typeface="Times New Roman"/>
              </a:rPr>
              <a:t>n </a:t>
            </a:r>
            <a:r>
              <a:rPr sz="1350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spc="-5" dirty="0">
                <a:latin typeface="Times New Roman"/>
                <a:cs typeface="Times New Roman"/>
              </a:rPr>
              <a:t>η</a:t>
            </a:r>
            <a:r>
              <a:rPr sz="1350" spc="7" baseline="-12345" dirty="0">
                <a:latin typeface="Times New Roman"/>
                <a:cs typeface="Times New Roman"/>
              </a:rPr>
              <a:t>0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22" baseline="-12345" dirty="0">
                <a:latin typeface="Times New Roman"/>
                <a:cs typeface="Times New Roman"/>
              </a:rPr>
              <a:t>п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350" baseline="-12345" dirty="0">
                <a:latin typeface="Times New Roman"/>
                <a:cs typeface="Times New Roman"/>
              </a:rPr>
              <a:t>з</a:t>
            </a:r>
            <a:r>
              <a:rPr sz="1350" spc="-22" baseline="-1234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* </a:t>
            </a: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baseline="-12345" dirty="0">
                <a:latin typeface="Times New Roman"/>
                <a:cs typeface="Times New Roman"/>
              </a:rPr>
              <a:t>з </a:t>
            </a:r>
            <a:r>
              <a:rPr sz="1350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-10" dirty="0">
                <a:latin typeface="Times New Roman"/>
                <a:cs typeface="Times New Roman"/>
              </a:rPr>
              <a:t> 1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-10" dirty="0">
                <a:latin typeface="Times New Roman"/>
                <a:cs typeface="Times New Roman"/>
              </a:rPr>
              <a:t>0*</a:t>
            </a:r>
            <a:r>
              <a:rPr sz="1400" dirty="0">
                <a:latin typeface="Times New Roman"/>
                <a:cs typeface="Times New Roman"/>
              </a:rPr>
              <a:t>τ</a:t>
            </a:r>
            <a:r>
              <a:rPr sz="1350" spc="7" baseline="-12345" dirty="0">
                <a:latin typeface="Times New Roman"/>
                <a:cs typeface="Times New Roman"/>
              </a:rPr>
              <a:t>0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spc="-15" dirty="0">
                <a:latin typeface="Times New Roman"/>
                <a:cs typeface="Times New Roman"/>
              </a:rPr>
              <a:t>r</a:t>
            </a:r>
            <a:r>
              <a:rPr sz="1350" spc="7" baseline="-1234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	</a:t>
            </a:r>
            <a:r>
              <a:rPr sz="1400" spc="-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5)  </a:t>
            </a:r>
            <a:r>
              <a:rPr sz="1400" spc="-5" dirty="0">
                <a:latin typeface="Times New Roman"/>
                <a:cs typeface="Times New Roman"/>
              </a:rPr>
              <a:t>при верхнем: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R="1140460" algn="r">
              <a:lnSpc>
                <a:spcPct val="100000"/>
              </a:lnSpc>
              <a:tabLst>
                <a:tab pos="3199130" algn="l"/>
              </a:tabLst>
            </a:pP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baseline="-12345" dirty="0">
                <a:latin typeface="Times New Roman"/>
                <a:cs typeface="Times New Roman"/>
              </a:rPr>
              <a:t>ф </a:t>
            </a:r>
            <a:r>
              <a:rPr sz="1350" spc="-150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350" baseline="-12345" dirty="0">
                <a:latin typeface="Times New Roman"/>
                <a:cs typeface="Times New Roman"/>
              </a:rPr>
              <a:t>н </a:t>
            </a:r>
            <a:r>
              <a:rPr sz="1350" spc="-142" baseline="-12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η</a:t>
            </a:r>
            <a:r>
              <a:rPr sz="1350" spc="-15" baseline="-12345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12345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spc="-15" dirty="0">
                <a:latin typeface="Times New Roman"/>
                <a:cs typeface="Times New Roman"/>
              </a:rPr>
              <a:t>К</a:t>
            </a:r>
            <a:r>
              <a:rPr sz="1350" baseline="-1234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10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10" dirty="0">
                <a:latin typeface="Times New Roman"/>
                <a:cs typeface="Times New Roman"/>
              </a:rPr>
              <a:t>*</a:t>
            </a:r>
            <a:r>
              <a:rPr sz="1400" spc="-15" dirty="0">
                <a:latin typeface="Times New Roman"/>
                <a:cs typeface="Times New Roman"/>
              </a:rPr>
              <a:t>τ</a:t>
            </a:r>
            <a:r>
              <a:rPr sz="1350" spc="-15" baseline="-12345" dirty="0">
                <a:latin typeface="Times New Roman"/>
                <a:cs typeface="Times New Roman"/>
              </a:rPr>
              <a:t>0</a:t>
            </a:r>
            <a:r>
              <a:rPr sz="1400" spc="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spc="7" baseline="-1234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,	(</a:t>
            </a:r>
            <a:r>
              <a:rPr sz="1400" spc="5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.6)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9212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350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нормированное значение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КЕО;</a:t>
            </a:r>
            <a:endParaRPr sz="1400">
              <a:latin typeface="Times New Roman"/>
              <a:cs typeface="Times New Roman"/>
            </a:endParaRPr>
          </a:p>
          <a:p>
            <a:pPr marL="492125" marR="1374140">
              <a:lnSpc>
                <a:spcPct val="110000"/>
              </a:lnSpc>
            </a:pP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12345" dirty="0">
                <a:latin typeface="Times New Roman"/>
                <a:cs typeface="Times New Roman"/>
              </a:rPr>
              <a:t>ф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площадь окон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фонарей соответственно, </a:t>
            </a:r>
            <a:r>
              <a:rPr sz="1400" spc="5" dirty="0">
                <a:latin typeface="Times New Roman"/>
                <a:cs typeface="Times New Roman"/>
              </a:rPr>
              <a:t>м</a:t>
            </a:r>
            <a:r>
              <a:rPr sz="1350" spc="7" baseline="40123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; 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350" spc="-7" baseline="-12345" dirty="0">
                <a:latin typeface="Times New Roman"/>
                <a:cs typeface="Times New Roman"/>
              </a:rPr>
              <a:t>n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площадь пола,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350" baseline="40123" dirty="0">
                <a:latin typeface="Times New Roman"/>
                <a:cs typeface="Times New Roman"/>
              </a:rPr>
              <a:t>2</a:t>
            </a:r>
            <a:r>
              <a:rPr sz="1350" spc="-165" baseline="40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459105">
              <a:lnSpc>
                <a:spcPct val="100000"/>
              </a:lnSpc>
              <a:spcBef>
                <a:spcPts val="535"/>
              </a:spcBef>
            </a:pPr>
            <a:r>
              <a:rPr sz="2475" i="1" spc="-262" baseline="8417" dirty="0">
                <a:latin typeface="Symbol"/>
                <a:cs typeface="Symbol"/>
              </a:rPr>
              <a:t></a:t>
            </a:r>
            <a:r>
              <a:rPr sz="2475" i="1" spc="-262" baseline="8417" dirty="0">
                <a:latin typeface="Times New Roman"/>
                <a:cs typeface="Times New Roman"/>
              </a:rPr>
              <a:t> </a:t>
            </a:r>
            <a:r>
              <a:rPr sz="1425" spc="-165" baseline="-8771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общий коэффициент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светопропускания;</a:t>
            </a:r>
            <a:endParaRPr sz="1400">
              <a:latin typeface="Times New Roman"/>
              <a:cs typeface="Times New Roman"/>
            </a:endParaRPr>
          </a:p>
          <a:p>
            <a:pPr marL="88900" marR="74930" indent="403225" algn="just">
              <a:lnSpc>
                <a:spcPct val="110200"/>
              </a:lnSpc>
              <a:spcBef>
                <a:spcPts val="210"/>
              </a:spcBef>
            </a:pP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и r</a:t>
            </a:r>
            <a:r>
              <a:rPr sz="1350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коэффициенты, учитывающие повышение КЕО </a:t>
            </a:r>
            <a:r>
              <a:rPr sz="1400" dirty="0">
                <a:latin typeface="Times New Roman"/>
                <a:cs typeface="Times New Roman"/>
              </a:rPr>
              <a:t>от отраженно-  </a:t>
            </a:r>
            <a:r>
              <a:rPr sz="1400" spc="-5" dirty="0">
                <a:latin typeface="Times New Roman"/>
                <a:cs typeface="Times New Roman"/>
              </a:rPr>
              <a:t>го </a:t>
            </a:r>
            <a:r>
              <a:rPr sz="1400" dirty="0">
                <a:latin typeface="Times New Roman"/>
                <a:cs typeface="Times New Roman"/>
              </a:rPr>
              <a:t>света </a:t>
            </a:r>
            <a:r>
              <a:rPr sz="1400" spc="-5" dirty="0">
                <a:latin typeface="Times New Roman"/>
                <a:cs typeface="Times New Roman"/>
              </a:rPr>
              <a:t>(ориентировочно значение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spc="-5" dirty="0">
                <a:latin typeface="Times New Roman"/>
                <a:cs typeface="Times New Roman"/>
              </a:rPr>
              <a:t>можно принимать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от 1,5 </a:t>
            </a:r>
            <a:r>
              <a:rPr sz="1400" spc="-5" dirty="0">
                <a:latin typeface="Times New Roman"/>
                <a:cs typeface="Times New Roman"/>
              </a:rPr>
              <a:t>до  </a:t>
            </a:r>
            <a:r>
              <a:rPr sz="1400" dirty="0">
                <a:latin typeface="Times New Roman"/>
                <a:cs typeface="Times New Roman"/>
              </a:rPr>
              <a:t>3,0, </a:t>
            </a:r>
            <a:r>
              <a:rPr sz="1400" spc="-5" dirty="0">
                <a:latin typeface="Times New Roman"/>
                <a:cs typeface="Times New Roman"/>
              </a:rPr>
              <a:t>(причем большее значение при боковом одностороннем освещении,  </a:t>
            </a:r>
            <a:r>
              <a:rPr sz="1400" dirty="0">
                <a:latin typeface="Times New Roman"/>
                <a:cs typeface="Times New Roman"/>
              </a:rPr>
              <a:t>меньшее - </a:t>
            </a:r>
            <a:r>
              <a:rPr sz="1400" spc="-5" dirty="0">
                <a:latin typeface="Times New Roman"/>
                <a:cs typeface="Times New Roman"/>
              </a:rPr>
              <a:t>при боковом двустороннем; значение коэффициента </a:t>
            </a:r>
            <a:r>
              <a:rPr sz="1400" spc="-10" dirty="0">
                <a:latin typeface="Times New Roman"/>
                <a:cs typeface="Times New Roman"/>
              </a:rPr>
              <a:t>r</a:t>
            </a:r>
            <a:r>
              <a:rPr sz="1350" spc="-15" baseline="-12345" dirty="0">
                <a:latin typeface="Times New Roman"/>
                <a:cs typeface="Times New Roman"/>
              </a:rPr>
              <a:t>2 </a:t>
            </a:r>
            <a:r>
              <a:rPr sz="1400" spc="-5" dirty="0">
                <a:latin typeface="Times New Roman"/>
                <a:cs typeface="Times New Roman"/>
              </a:rPr>
              <a:t>выбирает-  </a:t>
            </a:r>
            <a:r>
              <a:rPr sz="1400" dirty="0">
                <a:latin typeface="Times New Roman"/>
                <a:cs typeface="Times New Roman"/>
              </a:rPr>
              <a:t>ся 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1,1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1,4);</a:t>
            </a:r>
            <a:endParaRPr sz="1400">
              <a:latin typeface="Times New Roman"/>
              <a:cs typeface="Times New Roman"/>
            </a:endParaRPr>
          </a:p>
          <a:p>
            <a:pPr marL="88900" marR="73660" indent="359410" algn="just">
              <a:lnSpc>
                <a:spcPct val="1100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η</a:t>
            </a:r>
            <a:r>
              <a:rPr sz="1350" spc="-7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η</a:t>
            </a:r>
            <a:r>
              <a:rPr sz="1350" spc="-7" baseline="-12345" dirty="0">
                <a:latin typeface="Times New Roman"/>
                <a:cs typeface="Times New Roman"/>
              </a:rPr>
              <a:t>φ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световая характеристика окна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фонаря (ориентировочно </a:t>
            </a:r>
            <a:r>
              <a:rPr sz="1400" spc="5" dirty="0">
                <a:latin typeface="Times New Roman"/>
                <a:cs typeface="Times New Roman"/>
              </a:rPr>
              <a:t>при-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нимается для </a:t>
            </a:r>
            <a:r>
              <a:rPr sz="1400" spc="-5" dirty="0">
                <a:latin typeface="Times New Roman"/>
                <a:cs typeface="Times New Roman"/>
              </a:rPr>
              <a:t>фонарей </a:t>
            </a:r>
            <a:r>
              <a:rPr sz="1400" dirty="0">
                <a:latin typeface="Times New Roman"/>
                <a:cs typeface="Times New Roman"/>
              </a:rPr>
              <a:t>от 3,0 до </a:t>
            </a:r>
            <a:r>
              <a:rPr sz="1400" spc="-5" dirty="0">
                <a:latin typeface="Times New Roman"/>
                <a:cs typeface="Times New Roman"/>
              </a:rPr>
              <a:t>5,0: для окон </a:t>
            </a:r>
            <a:r>
              <a:rPr sz="1400" dirty="0">
                <a:latin typeface="Times New Roman"/>
                <a:cs typeface="Times New Roman"/>
              </a:rPr>
              <a:t>- от </a:t>
            </a:r>
            <a:r>
              <a:rPr sz="1400" spc="-5" dirty="0">
                <a:latin typeface="Times New Roman"/>
                <a:cs typeface="Times New Roman"/>
              </a:rPr>
              <a:t>8,0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до15);</a:t>
            </a:r>
            <a:endParaRPr sz="1400">
              <a:latin typeface="Times New Roman"/>
              <a:cs typeface="Times New Roman"/>
            </a:endParaRPr>
          </a:p>
          <a:p>
            <a:pPr marL="88900" marR="83820" indent="403225" algn="just">
              <a:lnSpc>
                <a:spcPct val="11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spc="-7" baseline="-12345" dirty="0">
                <a:latin typeface="Times New Roman"/>
                <a:cs typeface="Times New Roman"/>
              </a:rPr>
              <a:t>зд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принимается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пределах </a:t>
            </a:r>
            <a:r>
              <a:rPr sz="1400" dirty="0">
                <a:latin typeface="Times New Roman"/>
                <a:cs typeface="Times New Roman"/>
              </a:rPr>
              <a:t>от 1,0 </a:t>
            </a:r>
            <a:r>
              <a:rPr sz="1400" spc="-5" dirty="0">
                <a:latin typeface="Times New Roman"/>
                <a:cs typeface="Times New Roman"/>
              </a:rPr>
              <a:t>до </a:t>
            </a:r>
            <a:r>
              <a:rPr sz="1400" dirty="0">
                <a:latin typeface="Times New Roman"/>
                <a:cs typeface="Times New Roman"/>
              </a:rPr>
              <a:t>1,5 и </a:t>
            </a:r>
            <a:r>
              <a:rPr sz="1400" spc="-5" dirty="0">
                <a:latin typeface="Times New Roman"/>
                <a:cs typeface="Times New Roman"/>
              </a:rPr>
              <a:t>характеризует затемнение  окна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противостоящих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зданий;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94536" y="667359"/>
            <a:ext cx="6005195" cy="6141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68580" indent="359410" algn="just">
              <a:lnSpc>
                <a:spcPct val="1104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spc="-7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коэффициент запаса, принимается равным 1,5…2,0; причем </a:t>
            </a:r>
            <a:r>
              <a:rPr sz="1400" spc="5" dirty="0">
                <a:latin typeface="Times New Roman"/>
                <a:cs typeface="Times New Roman"/>
              </a:rPr>
              <a:t>мень-  </a:t>
            </a:r>
            <a:r>
              <a:rPr sz="1400" spc="-5" dirty="0">
                <a:latin typeface="Times New Roman"/>
                <a:cs typeface="Times New Roman"/>
              </a:rPr>
              <a:t>шее значение используется при вертикальном расположении светопропус-  </a:t>
            </a:r>
            <a:r>
              <a:rPr sz="1400" dirty="0">
                <a:latin typeface="Times New Roman"/>
                <a:cs typeface="Times New Roman"/>
              </a:rPr>
              <a:t>кающего </a:t>
            </a:r>
            <a:r>
              <a:rPr sz="1400" spc="-5" dirty="0">
                <a:latin typeface="Times New Roman"/>
                <a:cs typeface="Times New Roman"/>
              </a:rPr>
              <a:t>материала.</a:t>
            </a:r>
            <a:endParaRPr sz="1400">
              <a:latin typeface="Times New Roman"/>
              <a:cs typeface="Times New Roman"/>
            </a:endParaRPr>
          </a:p>
          <a:p>
            <a:pPr marL="76200" marR="73660" indent="359410" algn="just">
              <a:lnSpc>
                <a:spcPts val="186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По рассчитанной площади световых проемов определяют их размеры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5" dirty="0">
                <a:latin typeface="Times New Roman"/>
                <a:cs typeface="Times New Roman"/>
              </a:rPr>
              <a:t>количество.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latin typeface="Times New Roman"/>
                <a:cs typeface="Times New Roman"/>
              </a:rPr>
              <a:t>3. </a:t>
            </a:r>
            <a:r>
              <a:rPr sz="1400" b="1" i="1" spc="-5" dirty="0">
                <a:latin typeface="Times New Roman"/>
                <a:cs typeface="Times New Roman"/>
              </a:rPr>
              <a:t>Порядок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расчёта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Расчёт выполняется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следующей последовательности:</a:t>
            </a:r>
            <a:endParaRPr sz="1400">
              <a:latin typeface="Times New Roman"/>
              <a:cs typeface="Times New Roman"/>
            </a:endParaRPr>
          </a:p>
          <a:p>
            <a:pPr marL="76200" indent="448945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определить нормированное значение (КЕО) </a:t>
            </a:r>
            <a:r>
              <a:rPr sz="1400" i="1" dirty="0">
                <a:latin typeface="Times New Roman"/>
                <a:cs typeface="Times New Roman"/>
              </a:rPr>
              <a:t>е</a:t>
            </a:r>
            <a:r>
              <a:rPr sz="1350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помещений,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кото-</a:t>
            </a:r>
            <a:endParaRPr sz="1400">
              <a:latin typeface="Times New Roman"/>
              <a:cs typeface="Times New Roman"/>
            </a:endParaRPr>
          </a:p>
          <a:p>
            <a:pPr marL="76200" marR="67310">
              <a:lnSpc>
                <a:spcPct val="110000"/>
              </a:lnSpc>
              <a:spcBef>
                <a:spcPts val="15"/>
              </a:spcBef>
            </a:pPr>
            <a:r>
              <a:rPr sz="1400" dirty="0">
                <a:latin typeface="Times New Roman"/>
                <a:cs typeface="Times New Roman"/>
              </a:rPr>
              <a:t>рые </a:t>
            </a:r>
            <a:r>
              <a:rPr sz="1400" spc="-5" dirty="0">
                <a:latin typeface="Times New Roman"/>
                <a:cs typeface="Times New Roman"/>
              </a:rPr>
              <a:t>размещены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поясе </a:t>
            </a:r>
            <a:r>
              <a:rPr sz="1400" spc="5" dirty="0">
                <a:latin typeface="Times New Roman"/>
                <a:cs typeface="Times New Roman"/>
              </a:rPr>
              <a:t>(I, </a:t>
            </a:r>
            <a:r>
              <a:rPr sz="1400" dirty="0">
                <a:latin typeface="Times New Roman"/>
                <a:cs typeface="Times New Roman"/>
              </a:rPr>
              <a:t>II, </a:t>
            </a:r>
            <a:r>
              <a:rPr sz="1400" spc="-5" dirty="0">
                <a:latin typeface="Times New Roman"/>
                <a:cs typeface="Times New Roman"/>
              </a:rPr>
              <a:t>IV,V) светового климата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соответствии </a:t>
            </a:r>
            <a:r>
              <a:rPr sz="1400" dirty="0">
                <a:latin typeface="Times New Roman"/>
                <a:cs typeface="Times New Roman"/>
              </a:rPr>
              <a:t>с ус-  </a:t>
            </a:r>
            <a:r>
              <a:rPr sz="1400" spc="-5" dirty="0">
                <a:latin typeface="Times New Roman"/>
                <a:cs typeface="Times New Roman"/>
              </a:rPr>
              <a:t>ловиями задачи;</a:t>
            </a:r>
            <a:endParaRPr sz="1400">
              <a:latin typeface="Times New Roman"/>
              <a:cs typeface="Times New Roman"/>
            </a:endParaRPr>
          </a:p>
          <a:p>
            <a:pPr marL="76200" marR="69215" indent="359410">
              <a:lnSpc>
                <a:spcPct val="110000"/>
              </a:lnSpc>
              <a:buChar char="-"/>
              <a:tabLst>
                <a:tab pos="55499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определить площадь световых проемов при верхнем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совмещённом,  боковом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верхнем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освещении;</a:t>
            </a:r>
            <a:endParaRPr sz="1400">
              <a:latin typeface="Times New Roman"/>
              <a:cs typeface="Times New Roman"/>
            </a:endParaRPr>
          </a:p>
          <a:p>
            <a:pPr marL="583565" indent="-148590">
              <a:lnSpc>
                <a:spcPct val="100000"/>
              </a:lnSpc>
              <a:spcBef>
                <a:spcPts val="180"/>
              </a:spcBef>
              <a:buChar char="-"/>
              <a:tabLst>
                <a:tab pos="584200" algn="l"/>
              </a:tabLst>
            </a:pPr>
            <a:r>
              <a:rPr sz="1400" dirty="0">
                <a:latin typeface="Times New Roman"/>
                <a:cs typeface="Times New Roman"/>
              </a:rPr>
              <a:t>рассчитать </a:t>
            </a:r>
            <a:r>
              <a:rPr sz="1400" spc="-5" dirty="0">
                <a:latin typeface="Times New Roman"/>
                <a:cs typeface="Times New Roman"/>
              </a:rPr>
              <a:t>площади световых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проемов;</a:t>
            </a:r>
            <a:endParaRPr sz="1400">
              <a:latin typeface="Times New Roman"/>
              <a:cs typeface="Times New Roman"/>
            </a:endParaRPr>
          </a:p>
          <a:p>
            <a:pPr marL="583565" indent="-148590">
              <a:lnSpc>
                <a:spcPct val="100000"/>
              </a:lnSpc>
              <a:spcBef>
                <a:spcPts val="165"/>
              </a:spcBef>
              <a:buChar char="-"/>
              <a:tabLst>
                <a:tab pos="58420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определить их размеры световых проёмов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количество;</a:t>
            </a:r>
            <a:endParaRPr sz="1400">
              <a:latin typeface="Times New Roman"/>
              <a:cs typeface="Times New Roman"/>
            </a:endParaRPr>
          </a:p>
          <a:p>
            <a:pPr marL="539115" indent="-104139">
              <a:lnSpc>
                <a:spcPct val="100000"/>
              </a:lnSpc>
              <a:spcBef>
                <a:spcPts val="170"/>
              </a:spcBef>
              <a:buChar char="-"/>
              <a:tabLst>
                <a:tab pos="53975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определить достаточность естественного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освещения;</a:t>
            </a:r>
            <a:endParaRPr sz="1400">
              <a:latin typeface="Times New Roman"/>
              <a:cs typeface="Times New Roman"/>
            </a:endParaRPr>
          </a:p>
          <a:p>
            <a:pPr marL="76200" marR="65405" indent="359410">
              <a:lnSpc>
                <a:spcPct val="110000"/>
              </a:lnSpc>
              <a:spcBef>
                <a:spcPts val="15"/>
              </a:spcBef>
              <a:buChar char="-"/>
              <a:tabLst>
                <a:tab pos="559435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определить необходимую площадь зенитных </a:t>
            </a:r>
            <a:r>
              <a:rPr sz="1400" dirty="0">
                <a:latin typeface="Times New Roman"/>
                <a:cs typeface="Times New Roman"/>
              </a:rPr>
              <a:t>фонарей </a:t>
            </a:r>
            <a:r>
              <a:rPr sz="1400" spc="-5" dirty="0">
                <a:latin typeface="Times New Roman"/>
                <a:cs typeface="Times New Roman"/>
              </a:rPr>
              <a:t>для </a:t>
            </a:r>
            <a:r>
              <a:rPr sz="1400" dirty="0">
                <a:latin typeface="Times New Roman"/>
                <a:cs typeface="Times New Roman"/>
              </a:rPr>
              <a:t>естествен-  </a:t>
            </a:r>
            <a:r>
              <a:rPr sz="1400" spc="-5" dirty="0">
                <a:latin typeface="Times New Roman"/>
                <a:cs typeface="Times New Roman"/>
              </a:rPr>
              <a:t>ного освещения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помещения;</a:t>
            </a:r>
            <a:endParaRPr sz="1400">
              <a:latin typeface="Times New Roman"/>
              <a:cs typeface="Times New Roman"/>
            </a:endParaRPr>
          </a:p>
          <a:p>
            <a:pPr marL="76200" marR="66675" indent="359410">
              <a:lnSpc>
                <a:spcPct val="110000"/>
              </a:lnSpc>
              <a:buChar char="-"/>
              <a:tabLst>
                <a:tab pos="556260" algn="l"/>
              </a:tabLst>
            </a:pPr>
            <a:r>
              <a:rPr sz="1400" spc="-5" dirty="0">
                <a:latin typeface="Times New Roman"/>
                <a:cs typeface="Times New Roman"/>
              </a:rPr>
              <a:t>определить КЕО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точке помещения, расположенной на пересечении  вертикальной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плоскости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характерного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разреза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условной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рабо-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чей </a:t>
            </a:r>
            <a:r>
              <a:rPr sz="1400" spc="-5" dirty="0">
                <a:latin typeface="Times New Roman"/>
                <a:cs typeface="Times New Roman"/>
              </a:rPr>
              <a:t>поверхности.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latin typeface="Times New Roman"/>
                <a:cs typeface="Times New Roman"/>
              </a:rPr>
              <a:t>4. </a:t>
            </a:r>
            <a:r>
              <a:rPr sz="1400" b="1" i="1" spc="-5" dirty="0">
                <a:latin typeface="Times New Roman"/>
                <a:cs typeface="Times New Roman"/>
              </a:rPr>
              <a:t>Варианты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заданий</a:t>
            </a:r>
            <a:endParaRPr sz="14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130"/>
              </a:spcBef>
            </a:pPr>
            <a:r>
              <a:rPr sz="1400" spc="-5" dirty="0">
                <a:latin typeface="Times New Roman"/>
                <a:cs typeface="Times New Roman"/>
              </a:rPr>
              <a:t>Таблица 3.1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Входные данные по задачам </a:t>
            </a:r>
            <a:r>
              <a:rPr sz="1400" dirty="0">
                <a:latin typeface="Times New Roman"/>
                <a:cs typeface="Times New Roman"/>
              </a:rPr>
              <a:t>№ 1 и 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9108" y="6834504"/>
          <a:ext cx="5900419" cy="2408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869">
                <a:tc>
                  <a:txBody>
                    <a:bodyPr/>
                    <a:lstStyle/>
                    <a:p>
                      <a:pPr marL="129539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Вари-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анты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5">
                <a:tc gridSpan="5"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остальные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показатели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№1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п.п.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025">
                        <a:lnSpc>
                          <a:spcPts val="157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157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9275" algn="r">
                        <a:lnSpc>
                          <a:spcPts val="1575"/>
                        </a:lnSpc>
                      </a:pP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350" i="1" baseline="-12345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1234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117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117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569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117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58036" y="689863"/>
            <a:ext cx="2027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Продолжение таблицы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3.1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9108" y="925067"/>
          <a:ext cx="5908675" cy="532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046">
                <a:tc gridSpan="5"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остальные показатели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№2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п.п.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7695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350" baseline="-12345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12345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92">
                <a:tc gridSpan="5"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остальные показатели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№3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п.п.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7695" algn="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mbria Math"/>
                          <a:cs typeface="Cambria Math"/>
                        </a:rPr>
                        <a:t> 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0.45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1270"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0" algn="r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792">
                <a:tc gridSpan="5"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Содержание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остальные показатели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№4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п.п.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sz="14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spc="-7" baseline="7936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045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0.45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0.55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4990" algn="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19936" y="6667880"/>
            <a:ext cx="5957570" cy="299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5. Примеры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расчёта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410209">
              <a:lnSpc>
                <a:spcPct val="100000"/>
              </a:lnSpc>
              <a:spcBef>
                <a:spcPts val="5"/>
              </a:spcBef>
              <a:tabLst>
                <a:tab pos="139954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Задача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1.	Расчёт </a:t>
            </a:r>
            <a:r>
              <a:rPr sz="1400" i="1" spc="-5" dirty="0">
                <a:latin typeface="Times New Roman"/>
                <a:cs typeface="Times New Roman"/>
              </a:rPr>
              <a:t>бокового естественного освещения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помещения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50800" marR="43180" indent="448945" algn="just">
              <a:lnSpc>
                <a:spcPct val="97900"/>
              </a:lnSpc>
            </a:pPr>
            <a:r>
              <a:rPr sz="1400" spc="-5" dirty="0">
                <a:latin typeface="Times New Roman"/>
                <a:cs typeface="Times New Roman"/>
              </a:rPr>
              <a:t>Определить достаточность естественного освещения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лаборатории  механосборочного цеха </a:t>
            </a:r>
            <a:r>
              <a:rPr sz="1400" spc="5" dirty="0">
                <a:latin typeface="Times New Roman"/>
                <a:cs typeface="Times New Roman"/>
              </a:rPr>
              <a:t>(IV </a:t>
            </a:r>
            <a:r>
              <a:rPr sz="1400" dirty="0">
                <a:latin typeface="Times New Roman"/>
                <a:cs typeface="Times New Roman"/>
              </a:rPr>
              <a:t>световой пояс).. </a:t>
            </a:r>
            <a:r>
              <a:rPr sz="1400" spc="-5" dirty="0">
                <a:latin typeface="Times New Roman"/>
                <a:cs typeface="Times New Roman"/>
              </a:rPr>
              <a:t>Ширина помещения составляет  </a:t>
            </a:r>
            <a:r>
              <a:rPr sz="1400" dirty="0">
                <a:latin typeface="Times New Roman"/>
                <a:cs typeface="Times New Roman"/>
              </a:rPr>
              <a:t>B = 4,5 м, </a:t>
            </a:r>
            <a:r>
              <a:rPr sz="1400" spc="-5" dirty="0">
                <a:latin typeface="Times New Roman"/>
                <a:cs typeface="Times New Roman"/>
              </a:rPr>
              <a:t>длина </a:t>
            </a:r>
            <a:r>
              <a:rPr sz="1400" dirty="0">
                <a:latin typeface="Times New Roman"/>
                <a:cs typeface="Times New Roman"/>
              </a:rPr>
              <a:t>L = 9 м. В </a:t>
            </a:r>
            <a:r>
              <a:rPr sz="1400" spc="-5" dirty="0">
                <a:latin typeface="Times New Roman"/>
                <a:cs typeface="Times New Roman"/>
              </a:rPr>
              <a:t>помещении находятся </a:t>
            </a:r>
            <a:r>
              <a:rPr sz="1400" dirty="0">
                <a:latin typeface="Times New Roman"/>
                <a:cs typeface="Times New Roman"/>
              </a:rPr>
              <a:t>n = 3 </a:t>
            </a:r>
            <a:r>
              <a:rPr sz="1400" spc="-5" dirty="0">
                <a:latin typeface="Times New Roman"/>
                <a:cs typeface="Times New Roman"/>
              </a:rPr>
              <a:t>окна ориентирован-  ных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восток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размерами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Symbol"/>
                <a:cs typeface="Symbol"/>
              </a:rPr>
              <a:t></a:t>
            </a:r>
            <a:r>
              <a:rPr sz="1400" dirty="0">
                <a:latin typeface="Times New Roman"/>
                <a:cs typeface="Times New Roman"/>
              </a:rPr>
              <a:t> b = 2,2 </a:t>
            </a:r>
            <a:r>
              <a:rPr sz="1400" dirty="0">
                <a:latin typeface="Symbol"/>
                <a:cs typeface="Symbol"/>
              </a:rPr>
              <a:t></a:t>
            </a:r>
            <a:r>
              <a:rPr sz="1400" dirty="0">
                <a:latin typeface="Times New Roman"/>
                <a:cs typeface="Times New Roman"/>
              </a:rPr>
              <a:t> 1,4 м. Высота от </a:t>
            </a:r>
            <a:r>
              <a:rPr sz="1400" spc="-5" dirty="0">
                <a:latin typeface="Times New Roman"/>
                <a:cs typeface="Times New Roman"/>
              </a:rPr>
              <a:t>уровня рабочей </a:t>
            </a:r>
            <a:r>
              <a:rPr sz="1400" spc="15" dirty="0">
                <a:latin typeface="Times New Roman"/>
                <a:cs typeface="Times New Roman"/>
              </a:rPr>
              <a:t>по-  </a:t>
            </a:r>
            <a:r>
              <a:rPr sz="1400" spc="-5" dirty="0">
                <a:latin typeface="Times New Roman"/>
                <a:cs typeface="Times New Roman"/>
              </a:rPr>
              <a:t>верхности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верха окна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h</a:t>
            </a:r>
            <a:r>
              <a:rPr sz="1350" spc="-7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2 м. </a:t>
            </a:r>
            <a:r>
              <a:rPr sz="1400" spc="-5" dirty="0">
                <a:latin typeface="Times New Roman"/>
                <a:cs typeface="Times New Roman"/>
              </a:rPr>
              <a:t>Расстояние расчётной </a:t>
            </a:r>
            <a:r>
              <a:rPr sz="1400" dirty="0">
                <a:latin typeface="Times New Roman"/>
                <a:cs typeface="Times New Roman"/>
              </a:rPr>
              <a:t>точки от наруж-  </a:t>
            </a:r>
            <a:r>
              <a:rPr sz="1400" spc="-5" dirty="0">
                <a:latin typeface="Times New Roman"/>
                <a:cs typeface="Times New Roman"/>
              </a:rPr>
              <a:t>ной стены </a:t>
            </a:r>
            <a:r>
              <a:rPr sz="1400" dirty="0">
                <a:latin typeface="Times New Roman"/>
                <a:cs typeface="Times New Roman"/>
              </a:rPr>
              <a:t>l = 2,6 м, </a:t>
            </a:r>
            <a:r>
              <a:rPr sz="1400" spc="-5" dirty="0">
                <a:latin typeface="Times New Roman"/>
                <a:cs typeface="Times New Roman"/>
              </a:rPr>
              <a:t>высота рабочей поверхности h</a:t>
            </a:r>
            <a:r>
              <a:rPr sz="1350" spc="-7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dirty="0">
                <a:latin typeface="Times New Roman"/>
                <a:cs typeface="Times New Roman"/>
              </a:rPr>
              <a:t>м. Угловая </a:t>
            </a:r>
            <a:r>
              <a:rPr sz="1400" spc="-5" dirty="0">
                <a:latin typeface="Times New Roman"/>
                <a:cs typeface="Times New Roman"/>
              </a:rPr>
              <a:t>высота  середины </a:t>
            </a:r>
            <a:r>
              <a:rPr sz="1400" dirty="0">
                <a:latin typeface="Times New Roman"/>
                <a:cs typeface="Times New Roman"/>
              </a:rPr>
              <a:t>окна </a:t>
            </a:r>
            <a:r>
              <a:rPr sz="1400" spc="-5" dirty="0">
                <a:latin typeface="Times New Roman"/>
                <a:cs typeface="Times New Roman"/>
              </a:rPr>
              <a:t>над рабочей поверхностью </a:t>
            </a:r>
            <a:r>
              <a:rPr sz="1400" dirty="0">
                <a:latin typeface="Times New Roman"/>
                <a:cs typeface="Times New Roman"/>
              </a:rPr>
              <a:t>составляет </a:t>
            </a:r>
            <a:r>
              <a:rPr sz="1400" spc="5" dirty="0">
                <a:latin typeface="Times New Roman"/>
                <a:cs typeface="Times New Roman"/>
              </a:rPr>
              <a:t>22</a:t>
            </a:r>
            <a:r>
              <a:rPr sz="1400" spc="5" dirty="0">
                <a:latin typeface="Symbol"/>
                <a:cs typeface="Symbol"/>
              </a:rPr>
              <a:t></a:t>
            </a:r>
            <a:r>
              <a:rPr sz="1400" spc="5" dirty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Зрительная </a:t>
            </a:r>
            <a:r>
              <a:rPr sz="1400" dirty="0">
                <a:latin typeface="Times New Roman"/>
                <a:cs typeface="Times New Roman"/>
              </a:rPr>
              <a:t>рабо-  та </a:t>
            </a:r>
            <a:r>
              <a:rPr sz="1400" spc="-5" dirty="0">
                <a:latin typeface="Times New Roman"/>
                <a:cs typeface="Times New Roman"/>
              </a:rPr>
              <a:t>средней точности. </a:t>
            </a:r>
            <a:r>
              <a:rPr sz="1400" dirty="0">
                <a:latin typeface="Times New Roman"/>
                <a:cs typeface="Times New Roman"/>
              </a:rPr>
              <a:t>Окна </a:t>
            </a:r>
            <a:r>
              <a:rPr sz="1400" spc="-5" dirty="0">
                <a:latin typeface="Times New Roman"/>
                <a:cs typeface="Times New Roman"/>
              </a:rPr>
              <a:t>двойные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деревянными рамами, </a:t>
            </a:r>
            <a:r>
              <a:rPr sz="1400" dirty="0">
                <a:latin typeface="Times New Roman"/>
                <a:cs typeface="Times New Roman"/>
              </a:rPr>
              <a:t>стекло </a:t>
            </a:r>
            <a:r>
              <a:rPr sz="1400" spc="-5" dirty="0">
                <a:latin typeface="Times New Roman"/>
                <a:cs typeface="Times New Roman"/>
              </a:rPr>
              <a:t>обычное  листовое. Средневзвешенный коэффициент отражение </a:t>
            </a:r>
            <a:r>
              <a:rPr sz="1400" spc="-10" dirty="0">
                <a:latin typeface="Symbol"/>
                <a:cs typeface="Symbol"/>
              </a:rPr>
              <a:t></a:t>
            </a:r>
            <a:r>
              <a:rPr sz="1350" spc="-15" baseline="-12345" dirty="0">
                <a:latin typeface="Times New Roman"/>
                <a:cs typeface="Times New Roman"/>
              </a:rPr>
              <a:t>ср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0,4. На </a:t>
            </a:r>
            <a:r>
              <a:rPr sz="1400" dirty="0">
                <a:latin typeface="Times New Roman"/>
                <a:cs typeface="Times New Roman"/>
              </a:rPr>
              <a:t>расстоя-  </a:t>
            </a:r>
            <a:r>
              <a:rPr sz="1400" spc="-5" dirty="0">
                <a:latin typeface="Times New Roman"/>
                <a:cs typeface="Times New Roman"/>
              </a:rPr>
              <a:t>нии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 = </a:t>
            </a:r>
            <a:r>
              <a:rPr sz="1400" spc="-5" dirty="0">
                <a:latin typeface="Times New Roman"/>
                <a:cs typeface="Times New Roman"/>
              </a:rPr>
              <a:t>45 </a:t>
            </a:r>
            <a:r>
              <a:rPr sz="1400" dirty="0">
                <a:latin typeface="Times New Roman"/>
                <a:cs typeface="Times New Roman"/>
              </a:rPr>
              <a:t>м от </a:t>
            </a:r>
            <a:r>
              <a:rPr sz="1400" spc="-5" dirty="0">
                <a:latin typeface="Times New Roman"/>
                <a:cs typeface="Times New Roman"/>
              </a:rPr>
              <a:t>окон расположено здание. Длина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высота этого здания </a:t>
            </a:r>
            <a:r>
              <a:rPr sz="1400" spc="10" dirty="0">
                <a:latin typeface="Times New Roman"/>
                <a:cs typeface="Times New Roman"/>
              </a:rPr>
              <a:t>рав-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19936" y="689863"/>
            <a:ext cx="5956935" cy="22853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45085" algn="just">
              <a:lnSpc>
                <a:spcPts val="1620"/>
              </a:lnSpc>
              <a:spcBef>
                <a:spcPts val="204"/>
              </a:spcBef>
            </a:pPr>
            <a:r>
              <a:rPr sz="1400" dirty="0">
                <a:latin typeface="Times New Roman"/>
                <a:cs typeface="Times New Roman"/>
              </a:rPr>
              <a:t>ны </a:t>
            </a:r>
            <a:r>
              <a:rPr sz="1400" spc="-5" dirty="0">
                <a:latin typeface="Times New Roman"/>
                <a:cs typeface="Times New Roman"/>
              </a:rPr>
              <a:t>соответственно H</a:t>
            </a:r>
            <a:r>
              <a:rPr sz="1350" spc="-7" baseline="-12345" dirty="0">
                <a:latin typeface="Times New Roman"/>
                <a:cs typeface="Times New Roman"/>
              </a:rPr>
              <a:t>пр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30 </a:t>
            </a:r>
            <a:r>
              <a:rPr sz="1400" dirty="0">
                <a:latin typeface="Times New Roman"/>
                <a:cs typeface="Times New Roman"/>
              </a:rPr>
              <a:t>м, l</a:t>
            </a:r>
            <a:r>
              <a:rPr sz="1350" baseline="-12345" dirty="0">
                <a:latin typeface="Times New Roman"/>
                <a:cs typeface="Times New Roman"/>
              </a:rPr>
              <a:t>пр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120 </a:t>
            </a:r>
            <a:r>
              <a:rPr sz="1400" dirty="0">
                <a:latin typeface="Times New Roman"/>
                <a:cs typeface="Times New Roman"/>
              </a:rPr>
              <a:t>м. </a:t>
            </a:r>
            <a:r>
              <a:rPr sz="1400" spc="-5" dirty="0">
                <a:latin typeface="Times New Roman"/>
                <a:cs typeface="Times New Roman"/>
              </a:rPr>
              <a:t>Здание отделано светлозеленой  атмосферостойкой фасадной краской 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бетоне.</a:t>
            </a:r>
            <a:endParaRPr sz="1400">
              <a:latin typeface="Times New Roman"/>
              <a:cs typeface="Times New Roman"/>
            </a:endParaRPr>
          </a:p>
          <a:p>
            <a:pPr marL="410209" algn="just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накладывании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плана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здания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графики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Данилюка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(рис.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Л4,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Л5</a:t>
            </a:r>
            <a:endParaRPr sz="14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95900"/>
              </a:lnSpc>
              <a:spcBef>
                <a:spcPts val="35"/>
              </a:spcBef>
            </a:pPr>
            <a:r>
              <a:rPr sz="1400" spc="-5" dirty="0">
                <a:latin typeface="Times New Roman"/>
                <a:cs typeface="Times New Roman"/>
              </a:rPr>
              <a:t>ДБН </a:t>
            </a:r>
            <a:r>
              <a:rPr sz="1400" dirty="0">
                <a:latin typeface="Times New Roman"/>
                <a:cs typeface="Times New Roman"/>
              </a:rPr>
              <a:t>В. </a:t>
            </a:r>
            <a:r>
              <a:rPr sz="1400" spc="-5" dirty="0">
                <a:latin typeface="Times New Roman"/>
                <a:cs typeface="Times New Roman"/>
              </a:rPr>
              <a:t>2.5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2006 «Естественное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искусственное освещение»: n</a:t>
            </a:r>
            <a:r>
              <a:rPr sz="1350" spc="-7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- ко-  </a:t>
            </a:r>
            <a:r>
              <a:rPr sz="1400" spc="-5" dirty="0">
                <a:latin typeface="Times New Roman"/>
                <a:cs typeface="Times New Roman"/>
              </a:rPr>
              <a:t>личество лучей </a:t>
            </a:r>
            <a:r>
              <a:rPr sz="1400" dirty="0">
                <a:latin typeface="Times New Roman"/>
                <a:cs typeface="Times New Roman"/>
              </a:rPr>
              <a:t>по графику I, </a:t>
            </a:r>
            <a:r>
              <a:rPr sz="1400" spc="-5" dirty="0">
                <a:latin typeface="Times New Roman"/>
                <a:cs typeface="Times New Roman"/>
              </a:rPr>
              <a:t>падающих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неба через световые проёмы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5" dirty="0">
                <a:latin typeface="Times New Roman"/>
                <a:cs typeface="Times New Roman"/>
              </a:rPr>
              <a:t>расчётную </a:t>
            </a:r>
            <a:r>
              <a:rPr sz="1400" dirty="0">
                <a:latin typeface="Times New Roman"/>
                <a:cs typeface="Times New Roman"/>
              </a:rPr>
              <a:t>точку на </a:t>
            </a:r>
            <a:r>
              <a:rPr sz="1400" spc="-5" dirty="0">
                <a:latin typeface="Times New Roman"/>
                <a:cs typeface="Times New Roman"/>
              </a:rPr>
              <a:t>поперечном разрезе </a:t>
            </a:r>
            <a:r>
              <a:rPr sz="1400" dirty="0">
                <a:latin typeface="Times New Roman"/>
                <a:cs typeface="Times New Roman"/>
              </a:rPr>
              <a:t>помещения», </a:t>
            </a:r>
            <a:r>
              <a:rPr sz="1400" spc="-5" dirty="0">
                <a:latin typeface="Times New Roman"/>
                <a:cs typeface="Times New Roman"/>
              </a:rPr>
              <a:t>рис. </a:t>
            </a:r>
            <a:r>
              <a:rPr sz="1400" dirty="0">
                <a:latin typeface="Times New Roman"/>
                <a:cs typeface="Times New Roman"/>
              </a:rPr>
              <a:t>Л-4, </a:t>
            </a:r>
            <a:r>
              <a:rPr sz="1400" spc="-5" dirty="0">
                <a:latin typeface="Times New Roman"/>
                <a:cs typeface="Times New Roman"/>
              </a:rPr>
              <a:t>n</a:t>
            </a:r>
            <a:r>
              <a:rPr sz="1350" spc="-7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-5" dirty="0">
                <a:latin typeface="Times New Roman"/>
                <a:cs typeface="Times New Roman"/>
              </a:rPr>
              <a:t>количе-  </a:t>
            </a:r>
            <a:r>
              <a:rPr sz="1400" dirty="0">
                <a:latin typeface="Times New Roman"/>
                <a:cs typeface="Times New Roman"/>
              </a:rPr>
              <a:t>ство </a:t>
            </a:r>
            <a:r>
              <a:rPr sz="1400" spc="-5" dirty="0">
                <a:latin typeface="Times New Roman"/>
                <a:cs typeface="Times New Roman"/>
              </a:rPr>
              <a:t>лучей по графику </a:t>
            </a:r>
            <a:r>
              <a:rPr sz="1400" dirty="0">
                <a:latin typeface="Times New Roman"/>
                <a:cs typeface="Times New Roman"/>
              </a:rPr>
              <a:t>II, </a:t>
            </a:r>
            <a:r>
              <a:rPr sz="1400" spc="-5" dirty="0">
                <a:latin typeface="Times New Roman"/>
                <a:cs typeface="Times New Roman"/>
              </a:rPr>
              <a:t>падающих от неба через </a:t>
            </a:r>
            <a:r>
              <a:rPr sz="1400" dirty="0">
                <a:latin typeface="Times New Roman"/>
                <a:cs typeface="Times New Roman"/>
              </a:rPr>
              <a:t>световые </a:t>
            </a:r>
            <a:r>
              <a:rPr sz="1400" spc="-5" dirty="0">
                <a:latin typeface="Times New Roman"/>
                <a:cs typeface="Times New Roman"/>
              </a:rPr>
              <a:t>проёмы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10" dirty="0">
                <a:latin typeface="Times New Roman"/>
                <a:cs typeface="Times New Roman"/>
              </a:rPr>
              <a:t>рас-  </a:t>
            </a:r>
            <a:r>
              <a:rPr sz="1400" spc="-5" dirty="0">
                <a:latin typeface="Times New Roman"/>
                <a:cs typeface="Times New Roman"/>
              </a:rPr>
              <a:t>чётную </a:t>
            </a:r>
            <a:r>
              <a:rPr sz="1400" dirty="0">
                <a:latin typeface="Times New Roman"/>
                <a:cs typeface="Times New Roman"/>
              </a:rPr>
              <a:t>точку на </a:t>
            </a:r>
            <a:r>
              <a:rPr sz="1400" spc="-5" dirty="0">
                <a:latin typeface="Times New Roman"/>
                <a:cs typeface="Times New Roman"/>
              </a:rPr>
              <a:t>поперечном разрезе помещения», рис. </a:t>
            </a:r>
            <a:r>
              <a:rPr sz="1400" spc="10" dirty="0">
                <a:latin typeface="Times New Roman"/>
                <a:cs typeface="Times New Roman"/>
              </a:rPr>
              <a:t>Л-5) </a:t>
            </a:r>
            <a:r>
              <a:rPr sz="1400" spc="-5" dirty="0">
                <a:latin typeface="Times New Roman"/>
                <a:cs typeface="Times New Roman"/>
              </a:rPr>
              <a:t>были найдены  значения, указанные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таблице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3.2.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405765" algn="just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Таблица </a:t>
            </a:r>
            <a:r>
              <a:rPr sz="1400" dirty="0">
                <a:latin typeface="Times New Roman"/>
                <a:cs typeface="Times New Roman"/>
              </a:rPr>
              <a:t>3.2 – </a:t>
            </a:r>
            <a:r>
              <a:rPr sz="1400" spc="-5" dirty="0">
                <a:latin typeface="Times New Roman"/>
                <a:cs typeface="Times New Roman"/>
              </a:rPr>
              <a:t>Количество лучей, падающий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расчётную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точку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83105" y="2969005"/>
          <a:ext cx="5222874" cy="2890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649"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Количество лучей по графику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проходящих</a:t>
                      </a:r>
                      <a:r>
                        <a:rPr sz="14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62865">
                        <a:lnSpc>
                          <a:spcPts val="1610"/>
                        </a:lnSpc>
                        <a:spcBef>
                          <a:spcPts val="8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неба через световые проёмы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расчётную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точку  на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разрезе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помещения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baseline="-12345" dirty="0">
                          <a:latin typeface="Times New Roman"/>
                          <a:cs typeface="Times New Roman"/>
                        </a:rPr>
                        <a:t>1</a:t>
                      </a:r>
                      <a:endParaRPr sz="1350" baseline="-12345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83">
                <a:tc>
                  <a:txBody>
                    <a:bodyPr/>
                    <a:lstStyle/>
                    <a:p>
                      <a:pPr marL="67945" marR="59055" algn="just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Количество лучей по графику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проходящих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противостоящего здания через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световые про-  ёмы 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расчётную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точку на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поперечном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разрезе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помещения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baseline="-1234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98">
                <a:tc>
                  <a:txBody>
                    <a:bodyPr/>
                    <a:lstStyle/>
                    <a:p>
                      <a:pPr marL="67945" marR="641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Количество лучей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графику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II,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проходящих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неба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через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световые проёмы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расчётную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точку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 плане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помещения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baseline="-12345" dirty="0">
                          <a:latin typeface="Times New Roman"/>
                          <a:cs typeface="Times New Roman"/>
                        </a:rPr>
                        <a:t>2</a:t>
                      </a:r>
                      <a:endParaRPr sz="1350" baseline="-12345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83">
                <a:tc>
                  <a:txBody>
                    <a:bodyPr/>
                    <a:lstStyle/>
                    <a:p>
                      <a:pPr marL="67945" algn="just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Количество лучей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графику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II,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проходящих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59690" algn="just">
                        <a:lnSpc>
                          <a:spcPts val="161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противостоящего здания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через световые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проёмы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расчётную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точку на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плане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помеще-  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50" baseline="-1234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’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07566" y="6038468"/>
            <a:ext cx="5424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Times New Roman"/>
                <a:cs typeface="Times New Roman"/>
              </a:rPr>
              <a:t>Решение.</a:t>
            </a:r>
            <a:r>
              <a:rPr sz="1400" i="1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как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относится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зрительной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7680" y="6334124"/>
            <a:ext cx="86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н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636" y="6244208"/>
            <a:ext cx="59296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средней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точности,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то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выполняемые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работы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относятся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IV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разряду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где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350" spc="-7" baseline="40123" dirty="0">
                <a:latin typeface="Times New Roman"/>
                <a:cs typeface="Times New Roman"/>
              </a:rPr>
              <a:t>III</a:t>
            </a:r>
            <a:endParaRPr sz="1350" baseline="4012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8036" y="6448424"/>
            <a:ext cx="5877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– значение </a:t>
            </a:r>
            <a:r>
              <a:rPr sz="1400" spc="-5" dirty="0">
                <a:latin typeface="Times New Roman"/>
                <a:cs typeface="Times New Roman"/>
              </a:rPr>
              <a:t>КЕО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ДБН </a:t>
            </a:r>
            <a:r>
              <a:rPr sz="1400" dirty="0">
                <a:latin typeface="Times New Roman"/>
                <a:cs typeface="Times New Roman"/>
              </a:rPr>
              <a:t>В. 2.5 – 28 – </a:t>
            </a:r>
            <a:r>
              <a:rPr sz="1400" spc="-5" dirty="0">
                <a:latin typeface="Times New Roman"/>
                <a:cs typeface="Times New Roman"/>
              </a:rPr>
              <a:t>2006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III светового пояса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(принима-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3453" y="6742556"/>
            <a:ext cx="86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н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636" y="6652641"/>
            <a:ext cx="1187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ем е </a:t>
            </a:r>
            <a:r>
              <a:rPr sz="1350" baseline="40123" dirty="0">
                <a:latin typeface="Times New Roman"/>
                <a:cs typeface="Times New Roman"/>
              </a:rPr>
              <a:t>III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1,5%)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9936" y="6857238"/>
            <a:ext cx="592455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0800" marR="17780" indent="448945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Определяем нормированное </a:t>
            </a:r>
            <a:r>
              <a:rPr sz="1400" dirty="0">
                <a:latin typeface="Times New Roman"/>
                <a:cs typeface="Times New Roman"/>
              </a:rPr>
              <a:t>значение </a:t>
            </a:r>
            <a:r>
              <a:rPr sz="1400" spc="-5" dirty="0">
                <a:latin typeface="Times New Roman"/>
                <a:cs typeface="Times New Roman"/>
              </a:rPr>
              <a:t>коэффициента естественного  освещения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КЕО (е</a:t>
            </a:r>
            <a:r>
              <a:rPr sz="1350" spc="-7" baseline="-12345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7883" y="7291733"/>
            <a:ext cx="128270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15" dirty="0">
                <a:latin typeface="Times New Roman"/>
                <a:cs typeface="Times New Roman"/>
              </a:rPr>
              <a:t>III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0195" y="7427313"/>
            <a:ext cx="413384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8615" algn="l"/>
              </a:tabLst>
            </a:pPr>
            <a:r>
              <a:rPr sz="750" spc="5" dirty="0">
                <a:latin typeface="Times New Roman"/>
                <a:cs typeface="Times New Roman"/>
              </a:rPr>
              <a:t>н	н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2161" y="7281671"/>
            <a:ext cx="985519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40" dirty="0">
                <a:latin typeface="Times New Roman"/>
                <a:cs typeface="Times New Roman"/>
              </a:rPr>
              <a:t>КЕО </a:t>
            </a:r>
            <a:r>
              <a:rPr sz="1500" spc="10" dirty="0">
                <a:latin typeface="Symbol"/>
                <a:cs typeface="Symbol"/>
              </a:rPr>
              <a:t></a:t>
            </a:r>
            <a:r>
              <a:rPr sz="1500" spc="10" dirty="0">
                <a:latin typeface="Times New Roman"/>
                <a:cs typeface="Times New Roman"/>
              </a:rPr>
              <a:t> e </a:t>
            </a:r>
            <a:r>
              <a:rPr sz="1500" spc="10" dirty="0">
                <a:latin typeface="Symbol"/>
                <a:cs typeface="Symbol"/>
              </a:rPr>
              <a:t></a:t>
            </a:r>
            <a:r>
              <a:rPr sz="1500" spc="-310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7719" y="7283422"/>
            <a:ext cx="54419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900" indent="-76835">
              <a:lnSpc>
                <a:spcPct val="100000"/>
              </a:lnSpc>
              <a:spcBef>
                <a:spcPts val="125"/>
              </a:spcBef>
              <a:buFont typeface="Symbol"/>
              <a:buChar char=""/>
              <a:tabLst>
                <a:tab pos="89535" algn="l"/>
              </a:tabLst>
            </a:pPr>
            <a:r>
              <a:rPr sz="1500" spc="10" dirty="0">
                <a:latin typeface="Times New Roman"/>
                <a:cs typeface="Times New Roman"/>
              </a:rPr>
              <a:t>m</a:t>
            </a:r>
            <a:r>
              <a:rPr sz="1500" spc="10" dirty="0">
                <a:latin typeface="Symbol"/>
                <a:cs typeface="Symbol"/>
              </a:rPr>
              <a:t></a:t>
            </a:r>
            <a:r>
              <a:rPr sz="1500" spc="10" dirty="0">
                <a:latin typeface="Times New Roman"/>
                <a:cs typeface="Times New Roman"/>
              </a:rPr>
              <a:t> c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5341" y="7299197"/>
            <a:ext cx="368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(3.7)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8036" y="7571993"/>
            <a:ext cx="269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де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3594" y="7700020"/>
            <a:ext cx="8509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60" dirty="0">
                <a:latin typeface="Times New Roman"/>
                <a:cs typeface="Times New Roman"/>
              </a:rPr>
              <a:t>н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4899" y="7467782"/>
            <a:ext cx="298450" cy="257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250" spc="120" baseline="-25925" dirty="0">
                <a:latin typeface="Times New Roman"/>
                <a:cs typeface="Times New Roman"/>
              </a:rPr>
              <a:t>e</a:t>
            </a:r>
            <a:r>
              <a:rPr sz="750" spc="80" dirty="0">
                <a:latin typeface="Times New Roman"/>
                <a:cs typeface="Times New Roman"/>
              </a:rPr>
              <a:t>III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91029" y="7571993"/>
            <a:ext cx="5141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естественного освещения </a:t>
            </a:r>
            <a:r>
              <a:rPr sz="1400" dirty="0">
                <a:latin typeface="Times New Roman"/>
                <a:cs typeface="Times New Roman"/>
              </a:rPr>
              <a:t>для Ш </a:t>
            </a:r>
            <a:r>
              <a:rPr sz="1400" spc="-5" dirty="0">
                <a:latin typeface="Times New Roman"/>
                <a:cs typeface="Times New Roman"/>
              </a:rPr>
              <a:t>пояса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светового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8036" y="7809738"/>
            <a:ext cx="4948555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климата, </a:t>
            </a:r>
            <a:r>
              <a:rPr sz="1400" spc="-5" dirty="0">
                <a:latin typeface="Times New Roman"/>
                <a:cs typeface="Times New Roman"/>
              </a:rPr>
              <a:t>определяемого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учетом характера зрительной работы </a:t>
            </a:r>
            <a:r>
              <a:rPr sz="1400" dirty="0">
                <a:latin typeface="Times New Roman"/>
                <a:cs typeface="Times New Roman"/>
              </a:rPr>
              <a:t>;  m 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светового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климата;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400" dirty="0">
                <a:latin typeface="Times New Roman"/>
                <a:cs typeface="Times New Roman"/>
              </a:rPr>
              <a:t>с 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светового климата.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8036" y="8575306"/>
            <a:ext cx="5878830" cy="955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12140" algn="ctr">
              <a:lnSpc>
                <a:spcPts val="819"/>
              </a:lnSpc>
              <a:spcBef>
                <a:spcPts val="114"/>
              </a:spcBef>
            </a:pPr>
            <a:r>
              <a:rPr sz="700" spc="15" dirty="0">
                <a:latin typeface="Times New Roman"/>
                <a:cs typeface="Times New Roman"/>
              </a:rPr>
              <a:t>н</a:t>
            </a:r>
            <a:endParaRPr sz="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50"/>
              </a:spcBef>
            </a:pPr>
            <a:r>
              <a:rPr sz="1400" dirty="0">
                <a:latin typeface="Times New Roman"/>
                <a:cs typeface="Times New Roman"/>
              </a:rPr>
              <a:t>деляем. </a:t>
            </a:r>
            <a:r>
              <a:rPr sz="1400" spc="-5" dirty="0">
                <a:latin typeface="Times New Roman"/>
                <a:cs typeface="Times New Roman"/>
              </a:rPr>
              <a:t>Объект относился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четвертому </a:t>
            </a:r>
            <a:r>
              <a:rPr sz="1400" dirty="0">
                <a:latin typeface="Times New Roman"/>
                <a:cs typeface="Times New Roman"/>
              </a:rPr>
              <a:t>поясу светового климата, </a:t>
            </a:r>
            <a:r>
              <a:rPr sz="1400" spc="-5" dirty="0">
                <a:latin typeface="Times New Roman"/>
                <a:cs typeface="Times New Roman"/>
              </a:rPr>
              <a:t>поэтому  значение «m» принимаем равным </a:t>
            </a:r>
            <a:r>
              <a:rPr sz="1400" dirty="0">
                <a:latin typeface="Times New Roman"/>
                <a:cs typeface="Times New Roman"/>
              </a:rPr>
              <a:t>0,9. </a:t>
            </a:r>
            <a:r>
              <a:rPr sz="1400" spc="-5" dirty="0">
                <a:latin typeface="Times New Roman"/>
                <a:cs typeface="Times New Roman"/>
              </a:rPr>
              <a:t>Так </a:t>
            </a:r>
            <a:r>
              <a:rPr sz="1400" dirty="0">
                <a:latin typeface="Times New Roman"/>
                <a:cs typeface="Times New Roman"/>
              </a:rPr>
              <a:t>как </a:t>
            </a:r>
            <a:r>
              <a:rPr sz="1400" spc="-5" dirty="0">
                <a:latin typeface="Times New Roman"/>
                <a:cs typeface="Times New Roman"/>
              </a:rPr>
              <a:t>окна ориентированы </a:t>
            </a:r>
            <a:r>
              <a:rPr sz="1400" dirty="0">
                <a:latin typeface="Times New Roman"/>
                <a:cs typeface="Times New Roman"/>
              </a:rPr>
              <a:t>на вос-  ток, </a:t>
            </a:r>
            <a:r>
              <a:rPr sz="1400" spc="-1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значение «c» принимаем равным </a:t>
            </a:r>
            <a:r>
              <a:rPr sz="1400" dirty="0">
                <a:latin typeface="Times New Roman"/>
                <a:cs typeface="Times New Roman"/>
              </a:rPr>
              <a:t>с = </a:t>
            </a:r>
            <a:r>
              <a:rPr sz="1400" spc="-5" dirty="0">
                <a:latin typeface="Times New Roman"/>
                <a:cs typeface="Times New Roman"/>
              </a:rPr>
              <a:t>0,75. Подставляем полученные  значения </a:t>
            </a:r>
            <a:r>
              <a:rPr sz="1400" dirty="0">
                <a:latin typeface="Times New Roman"/>
                <a:cs typeface="Times New Roman"/>
              </a:rPr>
              <a:t>в формулу и </a:t>
            </a:r>
            <a:r>
              <a:rPr sz="1400" spc="-5" dirty="0">
                <a:latin typeface="Times New Roman"/>
                <a:cs typeface="Times New Roman"/>
              </a:rPr>
              <a:t>округляем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десятых: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2250" y="8438509"/>
            <a:ext cx="55702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Для</a:t>
            </a:r>
            <a:r>
              <a:rPr sz="2100" spc="135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IV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разряда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зрительной</a:t>
            </a:r>
            <a:r>
              <a:rPr sz="2100" spc="14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работы</a:t>
            </a:r>
            <a:r>
              <a:rPr sz="2100" spc="382" baseline="1984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e</a:t>
            </a:r>
            <a:r>
              <a:rPr sz="1050" spc="52" baseline="51587" dirty="0">
                <a:latin typeface="Times New Roman"/>
                <a:cs typeface="Times New Roman"/>
              </a:rPr>
              <a:t>III</a:t>
            </a:r>
            <a:r>
              <a:rPr sz="1050" spc="359" baseline="5158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принимаем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равным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1,5%.</a:t>
            </a:r>
            <a:r>
              <a:rPr sz="2100" spc="157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Опре-</a:t>
            </a:r>
            <a:endParaRPr sz="2100" baseline="198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979" y="837872"/>
            <a:ext cx="8953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45" dirty="0">
                <a:latin typeface="Times New Roman"/>
                <a:cs typeface="Times New Roman"/>
              </a:rPr>
              <a:t>н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5702" y="727641"/>
            <a:ext cx="3261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35" dirty="0">
                <a:latin typeface="Times New Roman"/>
                <a:cs typeface="Times New Roman"/>
              </a:rPr>
              <a:t>КЕО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e</a:t>
            </a:r>
            <a:r>
              <a:rPr sz="1275" spc="97" baseline="-22875" dirty="0">
                <a:latin typeface="Times New Roman"/>
                <a:cs typeface="Times New Roman"/>
              </a:rPr>
              <a:t>н</a:t>
            </a:r>
            <a:r>
              <a:rPr sz="1275" spc="345" baseline="-2287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e</a:t>
            </a:r>
            <a:r>
              <a:rPr sz="1275" spc="30" baseline="39215" dirty="0">
                <a:latin typeface="Times New Roman"/>
                <a:cs typeface="Times New Roman"/>
              </a:rPr>
              <a:t>III</a:t>
            </a:r>
            <a:r>
              <a:rPr sz="1275" spc="300" baseline="39215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20" dirty="0">
                <a:latin typeface="Times New Roman"/>
                <a:cs typeface="Times New Roman"/>
              </a:rPr>
              <a:t> </a:t>
            </a:r>
            <a:r>
              <a:rPr sz="1350" spc="85" dirty="0">
                <a:latin typeface="Times New Roman"/>
                <a:cs typeface="Times New Roman"/>
              </a:rPr>
              <a:t>m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c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</a:t>
            </a:r>
            <a:r>
              <a:rPr sz="1350" spc="25" dirty="0">
                <a:latin typeface="Times New Roman"/>
                <a:cs typeface="Times New Roman"/>
              </a:rPr>
              <a:t>1,5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0,75</a:t>
            </a:r>
            <a:r>
              <a:rPr sz="1350" spc="-185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0,9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0,9</a:t>
            </a:r>
            <a:r>
              <a:rPr sz="1350" spc="-16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%.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2636" y="975106"/>
            <a:ext cx="4112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0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общий коэффициент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светопропускания</a:t>
            </a:r>
            <a:endParaRPr sz="1400">
              <a:latin typeface="Times New Roman"/>
              <a:cs typeface="Times New Roman"/>
            </a:endParaRPr>
          </a:p>
          <a:p>
            <a:pPr marL="2221230">
              <a:lnSpc>
                <a:spcPct val="100000"/>
              </a:lnSpc>
              <a:spcBef>
                <a:spcPts val="55"/>
              </a:spcBef>
            </a:pPr>
            <a:r>
              <a:rPr sz="2325" spc="-44" baseline="3584" dirty="0">
                <a:latin typeface="Symbol"/>
                <a:cs typeface="Symbol"/>
              </a:rPr>
              <a:t></a:t>
            </a:r>
            <a:r>
              <a:rPr sz="1425" spc="-44" baseline="-17543" dirty="0">
                <a:latin typeface="Times New Roman"/>
                <a:cs typeface="Times New Roman"/>
              </a:rPr>
              <a:t>0 </a:t>
            </a:r>
            <a:r>
              <a:rPr sz="2325" spc="-142" baseline="3584" dirty="0">
                <a:latin typeface="Symbol"/>
                <a:cs typeface="Symbol"/>
              </a:rPr>
              <a:t></a:t>
            </a:r>
            <a:r>
              <a:rPr sz="2325" spc="-142" baseline="3584" dirty="0">
                <a:latin typeface="Times New Roman"/>
                <a:cs typeface="Times New Roman"/>
              </a:rPr>
              <a:t> </a:t>
            </a:r>
            <a:r>
              <a:rPr sz="2325" spc="-104" baseline="3584" dirty="0">
                <a:latin typeface="Symbol"/>
                <a:cs typeface="Symbol"/>
              </a:rPr>
              <a:t></a:t>
            </a:r>
            <a:r>
              <a:rPr sz="1425" spc="-104" baseline="-17543" dirty="0">
                <a:latin typeface="Times New Roman"/>
                <a:cs typeface="Times New Roman"/>
              </a:rPr>
              <a:t>1 </a:t>
            </a:r>
            <a:r>
              <a:rPr sz="2325" spc="-300" baseline="3584" dirty="0">
                <a:latin typeface="Symbol"/>
                <a:cs typeface="Symbol"/>
              </a:rPr>
              <a:t></a:t>
            </a:r>
            <a:r>
              <a:rPr sz="2325" spc="-300" baseline="3584" dirty="0">
                <a:latin typeface="Times New Roman"/>
                <a:cs typeface="Times New Roman"/>
              </a:rPr>
              <a:t> </a:t>
            </a:r>
            <a:r>
              <a:rPr sz="2325" spc="-37" baseline="3584" dirty="0">
                <a:latin typeface="Symbol"/>
                <a:cs typeface="Symbol"/>
              </a:rPr>
              <a:t></a:t>
            </a:r>
            <a:r>
              <a:rPr sz="1425" spc="-37" baseline="-17543" dirty="0">
                <a:latin typeface="Times New Roman"/>
                <a:cs typeface="Times New Roman"/>
              </a:rPr>
              <a:t>2 </a:t>
            </a:r>
            <a:r>
              <a:rPr sz="2325" spc="-300" baseline="3584" dirty="0">
                <a:latin typeface="Symbol"/>
                <a:cs typeface="Symbol"/>
              </a:rPr>
              <a:t></a:t>
            </a:r>
            <a:r>
              <a:rPr sz="2325" spc="-300" baseline="3584" dirty="0">
                <a:latin typeface="Times New Roman"/>
                <a:cs typeface="Times New Roman"/>
              </a:rPr>
              <a:t> </a:t>
            </a:r>
            <a:r>
              <a:rPr sz="2325" spc="-52" baseline="3584" dirty="0">
                <a:latin typeface="Symbol"/>
                <a:cs typeface="Symbol"/>
              </a:rPr>
              <a:t></a:t>
            </a:r>
            <a:r>
              <a:rPr sz="1425" spc="-52" baseline="-17543" dirty="0">
                <a:latin typeface="Times New Roman"/>
                <a:cs typeface="Times New Roman"/>
              </a:rPr>
              <a:t>3 </a:t>
            </a:r>
            <a:r>
              <a:rPr sz="2325" spc="-300" baseline="3584" dirty="0">
                <a:latin typeface="Symbol"/>
                <a:cs typeface="Symbol"/>
              </a:rPr>
              <a:t></a:t>
            </a:r>
            <a:r>
              <a:rPr sz="2325" spc="-300" baseline="3584" dirty="0">
                <a:latin typeface="Times New Roman"/>
                <a:cs typeface="Times New Roman"/>
              </a:rPr>
              <a:t> </a:t>
            </a:r>
            <a:r>
              <a:rPr sz="2325" spc="-37" baseline="3584" dirty="0">
                <a:latin typeface="Symbol"/>
                <a:cs typeface="Symbol"/>
              </a:rPr>
              <a:t></a:t>
            </a:r>
            <a:r>
              <a:rPr sz="1425" spc="-37" baseline="-17543" dirty="0">
                <a:latin typeface="Times New Roman"/>
                <a:cs typeface="Times New Roman"/>
              </a:rPr>
              <a:t>4 </a:t>
            </a:r>
            <a:r>
              <a:rPr sz="2325" spc="-300" baseline="3584" dirty="0">
                <a:latin typeface="Symbol"/>
                <a:cs typeface="Symbol"/>
              </a:rPr>
              <a:t></a:t>
            </a:r>
            <a:r>
              <a:rPr sz="2325" spc="-300" baseline="3584" dirty="0">
                <a:latin typeface="Times New Roman"/>
                <a:cs typeface="Times New Roman"/>
              </a:rPr>
              <a:t> </a:t>
            </a:r>
            <a:r>
              <a:rPr sz="2325" spc="-52" baseline="3584" dirty="0">
                <a:latin typeface="Symbol"/>
                <a:cs typeface="Symbol"/>
              </a:rPr>
              <a:t></a:t>
            </a:r>
            <a:r>
              <a:rPr sz="1425" spc="-52" baseline="-17543" dirty="0">
                <a:latin typeface="Times New Roman"/>
                <a:cs typeface="Times New Roman"/>
              </a:rPr>
              <a:t>5</a:t>
            </a:r>
            <a:r>
              <a:rPr sz="1425" baseline="-175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6950" y="1214373"/>
            <a:ext cx="368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(3.8)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9936" y="1464309"/>
            <a:ext cx="5955665" cy="426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светопропускания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материала;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учитывает 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оконной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раме;</a:t>
            </a:r>
            <a:endParaRPr sz="1400">
              <a:latin typeface="Times New Roman"/>
              <a:cs typeface="Times New Roman"/>
            </a:endParaRPr>
          </a:p>
          <a:p>
            <a:pPr marL="50800" marR="43180">
              <a:lnSpc>
                <a:spcPts val="1620"/>
              </a:lnSpc>
              <a:spcBef>
                <a:spcPts val="14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</a:t>
            </a:r>
            <a:r>
              <a:rPr sz="1400" dirty="0">
                <a:latin typeface="Times New Roman"/>
                <a:cs typeface="Times New Roman"/>
              </a:rPr>
              <a:t>учитывает </a:t>
            </a:r>
            <a:r>
              <a:rPr sz="1400" spc="-5" dirty="0">
                <a:latin typeface="Times New Roman"/>
                <a:cs typeface="Times New Roman"/>
              </a:rPr>
              <a:t>потери </a:t>
            </a:r>
            <a:r>
              <a:rPr sz="1400" dirty="0">
                <a:latin typeface="Times New Roman"/>
                <a:cs typeface="Times New Roman"/>
              </a:rPr>
              <a:t>света в </a:t>
            </a:r>
            <a:r>
              <a:rPr sz="1400" spc="-5" dirty="0">
                <a:latin typeface="Times New Roman"/>
                <a:cs typeface="Times New Roman"/>
              </a:rPr>
              <a:t>несущих </a:t>
            </a:r>
            <a:r>
              <a:rPr sz="1400" dirty="0">
                <a:latin typeface="Times New Roman"/>
                <a:cs typeface="Times New Roman"/>
              </a:rPr>
              <a:t>конструкци-  ях;</a:t>
            </a:r>
            <a:endParaRPr sz="1400">
              <a:latin typeface="Times New Roman"/>
              <a:cs typeface="Times New Roman"/>
            </a:endParaRPr>
          </a:p>
          <a:p>
            <a:pPr marL="50800" marR="43815">
              <a:lnSpc>
                <a:spcPts val="1620"/>
              </a:lnSpc>
              <a:spcBef>
                <a:spcPts val="8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</a:t>
            </a:r>
            <a:r>
              <a:rPr sz="1400" dirty="0">
                <a:latin typeface="Times New Roman"/>
                <a:cs typeface="Times New Roman"/>
              </a:rPr>
              <a:t>учитывает </a:t>
            </a:r>
            <a:r>
              <a:rPr sz="1400" spc="-5" dirty="0">
                <a:latin typeface="Times New Roman"/>
                <a:cs typeface="Times New Roman"/>
              </a:rPr>
              <a:t>потери света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солнцезащитных </a:t>
            </a:r>
            <a:r>
              <a:rPr sz="1400" dirty="0">
                <a:latin typeface="Times New Roman"/>
                <a:cs typeface="Times New Roman"/>
              </a:rPr>
              <a:t>уст-  </a:t>
            </a:r>
            <a:r>
              <a:rPr sz="1400" spc="-5" dirty="0">
                <a:latin typeface="Times New Roman"/>
                <a:cs typeface="Times New Roman"/>
              </a:rPr>
              <a:t>ройствах;</a:t>
            </a:r>
            <a:endParaRPr sz="1400">
              <a:latin typeface="Times New Roman"/>
              <a:cs typeface="Times New Roman"/>
            </a:endParaRPr>
          </a:p>
          <a:p>
            <a:pPr marL="50800" marR="48895">
              <a:lnSpc>
                <a:spcPts val="1720"/>
              </a:lnSpc>
              <a:spcBef>
                <a:spcPts val="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учитывает потери света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светозащитной сетке,  которая устанавливается под фонарями </a:t>
            </a:r>
            <a:r>
              <a:rPr sz="1400" dirty="0">
                <a:latin typeface="Times New Roman"/>
                <a:cs typeface="Times New Roman"/>
              </a:rPr>
              <a:t>(для </a:t>
            </a:r>
            <a:r>
              <a:rPr sz="1400" spc="-5" dirty="0">
                <a:latin typeface="Times New Roman"/>
                <a:cs typeface="Times New Roman"/>
              </a:rPr>
              <a:t>бокового освещения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5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1).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520"/>
              </a:lnSpc>
            </a:pPr>
            <a:r>
              <a:rPr sz="1400" spc="-5" dirty="0">
                <a:latin typeface="Times New Roman"/>
                <a:cs typeface="Times New Roman"/>
              </a:rPr>
              <a:t>Указанные коэффициенты определяются по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2006.</a:t>
            </a:r>
            <a:endParaRPr sz="1400">
              <a:latin typeface="Times New Roman"/>
              <a:cs typeface="Times New Roman"/>
            </a:endParaRPr>
          </a:p>
          <a:p>
            <a:pPr marL="50800" marR="50165" indent="359410">
              <a:lnSpc>
                <a:spcPts val="17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Поскольку </a:t>
            </a:r>
            <a:r>
              <a:rPr sz="1400" dirty="0">
                <a:latin typeface="Times New Roman"/>
                <a:cs typeface="Times New Roman"/>
              </a:rPr>
              <a:t>окна </a:t>
            </a:r>
            <a:r>
              <a:rPr sz="1400" spc="-5" dirty="0">
                <a:latin typeface="Times New Roman"/>
                <a:cs typeface="Times New Roman"/>
              </a:rPr>
              <a:t>изготовлены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двойных деревянных </a:t>
            </a:r>
            <a:r>
              <a:rPr sz="1400" spc="-10" dirty="0">
                <a:latin typeface="Times New Roman"/>
                <a:cs typeface="Times New Roman"/>
              </a:rPr>
              <a:t>рам,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которые  вставлено листовое </a:t>
            </a:r>
            <a:r>
              <a:rPr sz="1400" dirty="0">
                <a:latin typeface="Times New Roman"/>
                <a:cs typeface="Times New Roman"/>
              </a:rPr>
              <a:t>стекло, </a:t>
            </a:r>
            <a:r>
              <a:rPr sz="1400" spc="-10" dirty="0">
                <a:latin typeface="Times New Roman"/>
                <a:cs typeface="Times New Roman"/>
              </a:rPr>
              <a:t>то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0,8.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30"/>
              </a:lnSpc>
            </a:pPr>
            <a:r>
              <a:rPr sz="1400" spc="-5" dirty="0">
                <a:latin typeface="Times New Roman"/>
                <a:cs typeface="Times New Roman"/>
              </a:rPr>
              <a:t>Для двойных раздельных деревянных </a:t>
            </a:r>
            <a:r>
              <a:rPr sz="1400" spc="-10" dirty="0">
                <a:latin typeface="Times New Roman"/>
                <a:cs typeface="Times New Roman"/>
              </a:rPr>
              <a:t>рам </a:t>
            </a:r>
            <a:r>
              <a:rPr sz="1400" spc="-5" dirty="0">
                <a:latin typeface="Times New Roman"/>
                <a:cs typeface="Times New Roman"/>
              </a:rPr>
              <a:t>по приложению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0,6.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Поскольку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условию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нас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потерь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света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несущих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конструкциях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410209" marR="1044575">
              <a:lnSpc>
                <a:spcPts val="1620"/>
              </a:lnSpc>
              <a:spcBef>
                <a:spcPts val="140"/>
              </a:spcBef>
            </a:pPr>
            <a:r>
              <a:rPr sz="1400" spc="-5" dirty="0">
                <a:latin typeface="Times New Roman"/>
                <a:cs typeface="Times New Roman"/>
              </a:rPr>
              <a:t>Поскольку </a:t>
            </a:r>
            <a:r>
              <a:rPr sz="1400" dirty="0">
                <a:latin typeface="Times New Roman"/>
                <a:cs typeface="Times New Roman"/>
              </a:rPr>
              <a:t>окна </a:t>
            </a:r>
            <a:r>
              <a:rPr sz="1400" spc="-5" dirty="0">
                <a:latin typeface="Times New Roman"/>
                <a:cs typeface="Times New Roman"/>
              </a:rPr>
              <a:t>не </a:t>
            </a:r>
            <a:r>
              <a:rPr sz="1400" dirty="0">
                <a:latin typeface="Times New Roman"/>
                <a:cs typeface="Times New Roman"/>
              </a:rPr>
              <a:t>имеют </a:t>
            </a:r>
            <a:r>
              <a:rPr sz="1400" spc="-5" dirty="0">
                <a:latin typeface="Times New Roman"/>
                <a:cs typeface="Times New Roman"/>
              </a:rPr>
              <a:t>светозащитных устройств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4 </a:t>
            </a:r>
            <a:r>
              <a:rPr sz="1400" dirty="0">
                <a:latin typeface="Times New Roman"/>
                <a:cs typeface="Times New Roman"/>
              </a:rPr>
              <a:t>= 1.  </a:t>
            </a:r>
            <a:r>
              <a:rPr sz="1400" spc="-5" dirty="0">
                <a:latin typeface="Times New Roman"/>
                <a:cs typeface="Times New Roman"/>
              </a:rPr>
              <a:t>Подставляем значения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формулу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1.2:</a:t>
            </a:r>
            <a:endParaRPr sz="1400">
              <a:latin typeface="Times New Roman"/>
              <a:cs typeface="Times New Roman"/>
            </a:endParaRPr>
          </a:p>
          <a:p>
            <a:pPr marL="2211705">
              <a:lnSpc>
                <a:spcPts val="1630"/>
              </a:lnSpc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о </a:t>
            </a:r>
            <a:r>
              <a:rPr sz="1400" dirty="0">
                <a:latin typeface="Times New Roman"/>
                <a:cs typeface="Times New Roman"/>
              </a:rPr>
              <a:t>= 0,8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0,6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</a:t>
            </a:r>
            <a:r>
              <a:rPr sz="1400" spc="-16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 =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0,48.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14"/>
              </a:lnSpc>
            </a:pPr>
            <a:r>
              <a:rPr sz="1400" spc="-5" dirty="0">
                <a:latin typeface="Times New Roman"/>
                <a:cs typeface="Times New Roman"/>
              </a:rPr>
              <a:t>Находим высоту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уровня пола до </a:t>
            </a:r>
            <a:r>
              <a:rPr sz="1400" spc="-10" dirty="0">
                <a:latin typeface="Times New Roman"/>
                <a:cs typeface="Times New Roman"/>
              </a:rPr>
              <a:t>верха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окна:</a:t>
            </a:r>
            <a:endParaRPr sz="1400">
              <a:latin typeface="Times New Roman"/>
              <a:cs typeface="Times New Roman"/>
            </a:endParaRPr>
          </a:p>
          <a:p>
            <a:pPr marL="2211705">
              <a:lnSpc>
                <a:spcPts val="1614"/>
              </a:lnSpc>
              <a:tabLst>
                <a:tab pos="5091430" algn="l"/>
              </a:tabLst>
            </a:pP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1  </a:t>
            </a:r>
            <a:r>
              <a:rPr sz="1400" dirty="0">
                <a:latin typeface="Times New Roman"/>
                <a:cs typeface="Times New Roman"/>
              </a:rPr>
              <a:t>= h</a:t>
            </a:r>
            <a:r>
              <a:rPr sz="1350" baseline="-12345" dirty="0">
                <a:latin typeface="Times New Roman"/>
                <a:cs typeface="Times New Roman"/>
              </a:rPr>
              <a:t>р  </a:t>
            </a:r>
            <a:r>
              <a:rPr sz="1400" dirty="0">
                <a:latin typeface="Times New Roman"/>
                <a:cs typeface="Times New Roman"/>
              </a:rPr>
              <a:t>+ h = </a:t>
            </a:r>
            <a:r>
              <a:rPr sz="1400" spc="-5" dirty="0">
                <a:latin typeface="Times New Roman"/>
                <a:cs typeface="Times New Roman"/>
              </a:rPr>
              <a:t>0,8 </a:t>
            </a:r>
            <a:r>
              <a:rPr sz="1400" dirty="0">
                <a:latin typeface="Times New Roman"/>
                <a:cs typeface="Times New Roman"/>
              </a:rPr>
              <a:t>+ 2 =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2,8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м.	(3.9)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650"/>
              </a:lnSpc>
            </a:pPr>
            <a:r>
              <a:rPr sz="1400" spc="-5" dirty="0">
                <a:latin typeface="Times New Roman"/>
                <a:cs typeface="Times New Roman"/>
              </a:rPr>
              <a:t>Находим индекс противостоящего здания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плане: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1398" y="6003757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1151" y="0"/>
                </a:lnTo>
              </a:path>
            </a:pathLst>
          </a:custGeom>
          <a:ln w="6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90209" y="5963447"/>
            <a:ext cx="8382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2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9888" y="5723397"/>
            <a:ext cx="173736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86715" algn="l"/>
                <a:tab pos="1204595" algn="l"/>
              </a:tabLst>
            </a:pPr>
            <a:r>
              <a:rPr sz="2250" spc="-67" baseline="-35185" dirty="0">
                <a:latin typeface="Symbol"/>
                <a:cs typeface="Symbol"/>
              </a:rPr>
              <a:t></a:t>
            </a:r>
            <a:r>
              <a:rPr sz="1500" u="sng" spc="-4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120</a:t>
            </a:r>
            <a:r>
              <a:rPr sz="1500" u="sng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18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sz="1500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2,6	</a:t>
            </a:r>
            <a:r>
              <a:rPr sz="2250" spc="-67" baseline="-35185" dirty="0">
                <a:latin typeface="Symbol"/>
                <a:cs typeface="Symbol"/>
              </a:rPr>
              <a:t></a:t>
            </a:r>
            <a:r>
              <a:rPr sz="2250" spc="-172" baseline="-35185" dirty="0">
                <a:latin typeface="Times New Roman"/>
                <a:cs typeface="Times New Roman"/>
              </a:rPr>
              <a:t> </a:t>
            </a:r>
            <a:r>
              <a:rPr sz="2250" spc="-75" baseline="-35185" dirty="0">
                <a:latin typeface="Times New Roman"/>
                <a:cs typeface="Times New Roman"/>
              </a:rPr>
              <a:t>2,98</a:t>
            </a:r>
            <a:endParaRPr sz="2250" baseline="-3518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5281" y="5938863"/>
            <a:ext cx="186880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39469" algn="l"/>
              </a:tabLst>
            </a:pPr>
            <a:r>
              <a:rPr sz="1950" spc="-125" dirty="0">
                <a:latin typeface="Symbol"/>
                <a:cs typeface="Symbol"/>
              </a:rPr>
              <a:t></a:t>
            </a:r>
            <a:r>
              <a:rPr sz="1500" spc="-125" dirty="0">
                <a:latin typeface="Times New Roman"/>
                <a:cs typeface="Times New Roman"/>
              </a:rPr>
              <a:t>P </a:t>
            </a:r>
            <a:r>
              <a:rPr sz="1500" spc="-45" dirty="0">
                <a:latin typeface="Symbol"/>
                <a:cs typeface="Symbol"/>
              </a:rPr>
              <a:t>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70" dirty="0">
                <a:latin typeface="Times New Roman"/>
                <a:cs typeface="Times New Roman"/>
              </a:rPr>
              <a:t>l</a:t>
            </a:r>
            <a:r>
              <a:rPr sz="1950" spc="-70" dirty="0">
                <a:latin typeface="Symbol"/>
                <a:cs typeface="Symbol"/>
              </a:rPr>
              <a:t></a:t>
            </a:r>
            <a:r>
              <a:rPr sz="1500" spc="-70" dirty="0">
                <a:latin typeface="Symbol"/>
                <a:cs typeface="Symbol"/>
              </a:rPr>
              <a:t>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a	</a:t>
            </a:r>
            <a:r>
              <a:rPr sz="1950" spc="-95" dirty="0">
                <a:latin typeface="Symbol"/>
                <a:cs typeface="Symbol"/>
              </a:rPr>
              <a:t></a:t>
            </a:r>
            <a:r>
              <a:rPr sz="1500" spc="-95" dirty="0">
                <a:latin typeface="Times New Roman"/>
                <a:cs typeface="Times New Roman"/>
              </a:rPr>
              <a:t>45 </a:t>
            </a:r>
            <a:r>
              <a:rPr sz="1500" spc="-45" dirty="0">
                <a:latin typeface="Symbol"/>
                <a:cs typeface="Symbol"/>
              </a:rPr>
              <a:t>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2,6</a:t>
            </a:r>
            <a:r>
              <a:rPr sz="1950" spc="-65" dirty="0">
                <a:latin typeface="Symbol"/>
                <a:cs typeface="Symbol"/>
              </a:rPr>
              <a:t></a:t>
            </a:r>
            <a:r>
              <a:rPr sz="1500" spc="-65" dirty="0">
                <a:latin typeface="Symbol"/>
                <a:cs typeface="Symbol"/>
              </a:rPr>
              <a:t></a:t>
            </a:r>
            <a:r>
              <a:rPr sz="1500" spc="-225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2,2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9013" y="5694445"/>
            <a:ext cx="429259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00" spc="-20" dirty="0">
                <a:latin typeface="Times New Roman"/>
                <a:cs typeface="Times New Roman"/>
              </a:rPr>
              <a:t>l</a:t>
            </a:r>
            <a:r>
              <a:rPr sz="1425" spc="-30" baseline="-23391" dirty="0">
                <a:latin typeface="Times New Roman"/>
                <a:cs typeface="Times New Roman"/>
              </a:rPr>
              <a:t>пр </a:t>
            </a:r>
            <a:r>
              <a:rPr sz="1500" spc="-185" dirty="0">
                <a:latin typeface="Symbol"/>
                <a:cs typeface="Symbol"/>
              </a:rPr>
              <a:t></a:t>
            </a:r>
            <a:r>
              <a:rPr sz="1500" spc="-19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4287" y="5844940"/>
            <a:ext cx="33909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50" dirty="0">
                <a:latin typeface="Times New Roman"/>
                <a:cs typeface="Times New Roman"/>
              </a:rPr>
              <a:t>Z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spc="-45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9478" y="5947028"/>
            <a:ext cx="53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8202" y="5883020"/>
            <a:ext cx="455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-20" dirty="0">
                <a:latin typeface="Times New Roman"/>
                <a:cs typeface="Times New Roman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7650" y="6247256"/>
            <a:ext cx="3978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индекс противостоящего здания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разрезе: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13538" y="6758048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513" y="0"/>
                </a:lnTo>
              </a:path>
            </a:pathLst>
          </a:custGeom>
          <a:ln w="6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45822" y="6865293"/>
            <a:ext cx="8382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742965" y="6718328"/>
            <a:ext cx="8382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0" dirty="0"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7157" y="6694605"/>
            <a:ext cx="194119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18844" algn="l"/>
              </a:tabLst>
            </a:pPr>
            <a:r>
              <a:rPr sz="1900" spc="-105" dirty="0">
                <a:latin typeface="Symbol"/>
                <a:cs typeface="Symbol"/>
              </a:rPr>
              <a:t></a:t>
            </a:r>
            <a:r>
              <a:rPr sz="1450" spc="-105" dirty="0">
                <a:latin typeface="Times New Roman"/>
                <a:cs typeface="Times New Roman"/>
              </a:rPr>
              <a:t>P </a:t>
            </a:r>
            <a:r>
              <a:rPr sz="1450" spc="-15" dirty="0">
                <a:latin typeface="Symbol"/>
                <a:cs typeface="Symbol"/>
              </a:rPr>
              <a:t>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Times New Roman"/>
                <a:cs typeface="Times New Roman"/>
              </a:rPr>
              <a:t>l</a:t>
            </a:r>
            <a:r>
              <a:rPr sz="1900" spc="-55" dirty="0">
                <a:latin typeface="Symbol"/>
                <a:cs typeface="Symbol"/>
              </a:rPr>
              <a:t></a:t>
            </a:r>
            <a:r>
              <a:rPr sz="1450" spc="-55" dirty="0">
                <a:latin typeface="Symbol"/>
                <a:cs typeface="Symbol"/>
              </a:rPr>
              <a:t></a:t>
            </a:r>
            <a:r>
              <a:rPr sz="1450" spc="-12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h	</a:t>
            </a:r>
            <a:r>
              <a:rPr sz="1900" spc="-70" dirty="0">
                <a:latin typeface="Symbol"/>
                <a:cs typeface="Symbol"/>
              </a:rPr>
              <a:t></a:t>
            </a:r>
            <a:r>
              <a:rPr sz="1450" spc="-70" dirty="0">
                <a:latin typeface="Times New Roman"/>
                <a:cs typeface="Times New Roman"/>
              </a:rPr>
              <a:t>45 </a:t>
            </a:r>
            <a:r>
              <a:rPr sz="1450" spc="-15" dirty="0">
                <a:latin typeface="Symbol"/>
                <a:cs typeface="Symbol"/>
              </a:rPr>
              <a:t>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-45" dirty="0">
                <a:latin typeface="Times New Roman"/>
                <a:cs typeface="Times New Roman"/>
              </a:rPr>
              <a:t>2,6</a:t>
            </a:r>
            <a:r>
              <a:rPr sz="1900" spc="-45" dirty="0">
                <a:latin typeface="Symbol"/>
                <a:cs typeface="Symbol"/>
              </a:rPr>
              <a:t></a:t>
            </a:r>
            <a:r>
              <a:rPr sz="1450" spc="-45" dirty="0">
                <a:latin typeface="Symbol"/>
                <a:cs typeface="Symbol"/>
              </a:rPr>
              <a:t></a:t>
            </a:r>
            <a:r>
              <a:rPr sz="1450" spc="-245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Times New Roman"/>
                <a:cs typeface="Times New Roman"/>
              </a:rPr>
              <a:t>2,8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19535" y="6457029"/>
            <a:ext cx="513715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450" spc="-5" dirty="0">
                <a:latin typeface="Times New Roman"/>
                <a:cs typeface="Times New Roman"/>
              </a:rPr>
              <a:t>H</a:t>
            </a:r>
            <a:r>
              <a:rPr sz="1425" spc="-7" baseline="-20467" dirty="0">
                <a:latin typeface="Times New Roman"/>
                <a:cs typeface="Times New Roman"/>
              </a:rPr>
              <a:t>пр </a:t>
            </a:r>
            <a:r>
              <a:rPr sz="1450" spc="-170" dirty="0">
                <a:latin typeface="Symbol"/>
                <a:cs typeface="Symbol"/>
              </a:rPr>
              <a:t></a:t>
            </a:r>
            <a:r>
              <a:rPr sz="1450" spc="-225" dirty="0">
                <a:latin typeface="Times New Roman"/>
                <a:cs typeface="Times New Roman"/>
              </a:rPr>
              <a:t> </a:t>
            </a:r>
            <a:r>
              <a:rPr sz="1450" spc="-10" dirty="0">
                <a:latin typeface="Times New Roman"/>
                <a:cs typeface="Times New Roman"/>
              </a:rPr>
              <a:t>l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4144" y="6603652"/>
            <a:ext cx="361315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spc="-15" dirty="0">
                <a:latin typeface="Times New Roman"/>
                <a:cs typeface="Times New Roman"/>
              </a:rPr>
              <a:t>Z</a:t>
            </a:r>
            <a:r>
              <a:rPr sz="1450" spc="185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Symbol"/>
                <a:cs typeface="Symbol"/>
              </a:rPr>
              <a:t>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1146" y="6485365"/>
            <a:ext cx="1821180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433070" algn="l"/>
                <a:tab pos="1194435" algn="l"/>
              </a:tabLst>
            </a:pPr>
            <a:r>
              <a:rPr sz="2175" spc="-22" baseline="-36398" dirty="0">
                <a:latin typeface="Symbol"/>
                <a:cs typeface="Symbol"/>
              </a:rPr>
              <a:t></a:t>
            </a:r>
            <a:r>
              <a:rPr sz="1450" u="sng" spc="-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45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sz="1450" u="sng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sng" spc="-1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sz="1450" u="sng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2,6	</a:t>
            </a:r>
            <a:r>
              <a:rPr sz="2175" spc="-22" baseline="-36398" dirty="0">
                <a:latin typeface="Symbol"/>
                <a:cs typeface="Symbol"/>
              </a:rPr>
              <a:t></a:t>
            </a:r>
            <a:r>
              <a:rPr sz="2175" spc="-22" baseline="-36398" dirty="0">
                <a:latin typeface="Times New Roman"/>
                <a:cs typeface="Times New Roman"/>
              </a:rPr>
              <a:t> </a:t>
            </a:r>
            <a:r>
              <a:rPr sz="2175" spc="-37" baseline="-36398" dirty="0">
                <a:latin typeface="Times New Roman"/>
                <a:cs typeface="Times New Roman"/>
              </a:rPr>
              <a:t>0,59</a:t>
            </a:r>
            <a:r>
              <a:rPr sz="2175" spc="7" baseline="-36398" dirty="0">
                <a:latin typeface="Times New Roman"/>
                <a:cs typeface="Times New Roman"/>
              </a:rPr>
              <a:t> </a:t>
            </a:r>
            <a:r>
              <a:rPr sz="1500" spc="-7" baseline="-58333" dirty="0">
                <a:latin typeface="Times New Roman"/>
                <a:cs typeface="Times New Roman"/>
              </a:rPr>
              <a:t>.</a:t>
            </a:r>
            <a:endParaRPr sz="1500" baseline="-5833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8870" y="6631304"/>
            <a:ext cx="457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(3.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9936" y="7009638"/>
            <a:ext cx="5956300" cy="2487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0800" marR="45085" indent="359410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по </a:t>
            </a:r>
            <a:r>
              <a:rPr sz="1400" dirty="0">
                <a:latin typeface="Times New Roman"/>
                <a:cs typeface="Times New Roman"/>
              </a:rPr>
              <a:t>(ДБН В. 2.5 – 28 – </a:t>
            </a:r>
            <a:r>
              <a:rPr sz="1400" spc="-5" dirty="0">
                <a:latin typeface="Times New Roman"/>
                <a:cs typeface="Times New Roman"/>
              </a:rPr>
              <a:t>2006) значение коэффициента R, кото-  рый учитывает относительную </a:t>
            </a:r>
            <a:r>
              <a:rPr sz="1400" dirty="0">
                <a:latin typeface="Times New Roman"/>
                <a:cs typeface="Times New Roman"/>
              </a:rPr>
              <a:t>яркость </a:t>
            </a:r>
            <a:r>
              <a:rPr sz="1400" spc="-5" dirty="0">
                <a:latin typeface="Times New Roman"/>
                <a:cs typeface="Times New Roman"/>
              </a:rPr>
              <a:t>противостоящего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здания:</a:t>
            </a:r>
            <a:endParaRPr sz="1400">
              <a:latin typeface="Times New Roman"/>
              <a:cs typeface="Times New Roman"/>
            </a:endParaRPr>
          </a:p>
          <a:p>
            <a:pPr marL="2931160"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R 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0,3.</a:t>
            </a:r>
            <a:endParaRPr sz="1400">
              <a:latin typeface="Times New Roman"/>
              <a:cs typeface="Times New Roman"/>
            </a:endParaRPr>
          </a:p>
          <a:p>
            <a:pPr marL="50800" marR="43180" indent="35941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также </a:t>
            </a:r>
            <a:r>
              <a:rPr sz="1400" dirty="0">
                <a:latin typeface="Times New Roman"/>
                <a:cs typeface="Times New Roman"/>
              </a:rPr>
              <a:t>значение </a:t>
            </a:r>
            <a:r>
              <a:rPr sz="1400" spc="-5" dirty="0">
                <a:latin typeface="Times New Roman"/>
                <a:cs typeface="Times New Roman"/>
              </a:rPr>
              <a:t>коэффициента </a:t>
            </a:r>
            <a:r>
              <a:rPr sz="1400" dirty="0">
                <a:latin typeface="Times New Roman"/>
                <a:cs typeface="Times New Roman"/>
              </a:rPr>
              <a:t>q, </a:t>
            </a:r>
            <a:r>
              <a:rPr sz="1400" spc="-5" dirty="0">
                <a:latin typeface="Times New Roman"/>
                <a:cs typeface="Times New Roman"/>
              </a:rPr>
              <a:t>который учитывает </a:t>
            </a:r>
            <a:r>
              <a:rPr sz="1400" dirty="0">
                <a:latin typeface="Times New Roman"/>
                <a:cs typeface="Times New Roman"/>
              </a:rPr>
              <a:t>нерав-  </a:t>
            </a:r>
            <a:r>
              <a:rPr sz="1400" spc="-5" dirty="0">
                <a:latin typeface="Times New Roman"/>
                <a:cs typeface="Times New Roman"/>
              </a:rPr>
              <a:t>номерную </a:t>
            </a:r>
            <a:r>
              <a:rPr sz="1400" dirty="0">
                <a:latin typeface="Times New Roman"/>
                <a:cs typeface="Times New Roman"/>
              </a:rPr>
              <a:t>яркость </a:t>
            </a:r>
            <a:r>
              <a:rPr sz="1400" spc="-5" dirty="0">
                <a:latin typeface="Times New Roman"/>
                <a:cs typeface="Times New Roman"/>
              </a:rPr>
              <a:t>облачного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неба:</a:t>
            </a:r>
            <a:endParaRPr sz="1400">
              <a:latin typeface="Times New Roman"/>
              <a:cs typeface="Times New Roman"/>
            </a:endParaRPr>
          </a:p>
          <a:p>
            <a:pPr marL="2931160">
              <a:lnSpc>
                <a:spcPts val="1540"/>
              </a:lnSpc>
            </a:pPr>
            <a:r>
              <a:rPr sz="1400" dirty="0">
                <a:latin typeface="Times New Roman"/>
                <a:cs typeface="Times New Roman"/>
              </a:rPr>
              <a:t>q =</a:t>
            </a:r>
            <a:r>
              <a:rPr sz="1400" spc="-5" dirty="0">
                <a:latin typeface="Times New Roman"/>
                <a:cs typeface="Times New Roman"/>
              </a:rPr>
              <a:t> 0,75.</a:t>
            </a:r>
            <a:endParaRPr sz="1400">
              <a:latin typeface="Times New Roman"/>
              <a:cs typeface="Times New Roman"/>
            </a:endParaRPr>
          </a:p>
          <a:p>
            <a:pPr marL="50800" marR="46990" indent="35941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Принимаем коэффициент </a:t>
            </a:r>
            <a:r>
              <a:rPr sz="1400" dirty="0">
                <a:latin typeface="Times New Roman"/>
                <a:cs typeface="Times New Roman"/>
              </a:rPr>
              <a:t>запаса 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350" spc="-7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1,3 (при количестве чисток окон </a:t>
            </a:r>
            <a:r>
              <a:rPr sz="1400" dirty="0">
                <a:latin typeface="Times New Roman"/>
                <a:cs typeface="Times New Roman"/>
              </a:rPr>
              <a:t>2  раза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год).</a:t>
            </a:r>
            <a:endParaRPr sz="1400">
              <a:latin typeface="Times New Roman"/>
              <a:cs typeface="Times New Roman"/>
            </a:endParaRPr>
          </a:p>
          <a:p>
            <a:pPr marL="410209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Отношение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расстояния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расчётной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точки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наружной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стены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глуби-</a:t>
            </a:r>
            <a:endParaRPr sz="1400">
              <a:latin typeface="Times New Roman"/>
              <a:cs typeface="Times New Roman"/>
            </a:endParaRPr>
          </a:p>
          <a:p>
            <a:pPr marL="50800">
              <a:lnSpc>
                <a:spcPts val="1645"/>
              </a:lnSpc>
            </a:pPr>
            <a:r>
              <a:rPr sz="1400" dirty="0">
                <a:latin typeface="Times New Roman"/>
                <a:cs typeface="Times New Roman"/>
              </a:rPr>
              <a:t>не </a:t>
            </a:r>
            <a:r>
              <a:rPr sz="1400" spc="-5" dirty="0">
                <a:latin typeface="Times New Roman"/>
                <a:cs typeface="Times New Roman"/>
              </a:rPr>
              <a:t>помещения B: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015489">
              <a:lnSpc>
                <a:spcPct val="100000"/>
              </a:lnSpc>
              <a:spcBef>
                <a:spcPts val="5"/>
              </a:spcBef>
              <a:tabLst>
                <a:tab pos="5106670" algn="l"/>
              </a:tabLst>
            </a:pPr>
            <a:r>
              <a:rPr sz="1400" dirty="0">
                <a:latin typeface="Times New Roman"/>
                <a:cs typeface="Times New Roman"/>
              </a:rPr>
              <a:t>l / B = </a:t>
            </a:r>
            <a:r>
              <a:rPr sz="1400" spc="-5" dirty="0">
                <a:latin typeface="Times New Roman"/>
                <a:cs typeface="Times New Roman"/>
              </a:rPr>
              <a:t>2.6 </a:t>
            </a:r>
            <a:r>
              <a:rPr sz="1400" dirty="0">
                <a:latin typeface="Times New Roman"/>
                <a:cs typeface="Times New Roman"/>
              </a:rPr>
              <a:t>/ 4.5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0.58.	(3.12)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636" y="689863"/>
            <a:ext cx="5923280" cy="4457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 marR="30480" indent="359410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отношение глубины помещения </a:t>
            </a:r>
            <a:r>
              <a:rPr sz="1400" dirty="0">
                <a:latin typeface="Times New Roman"/>
                <a:cs typeface="Times New Roman"/>
              </a:rPr>
              <a:t>B к </a:t>
            </a:r>
            <a:r>
              <a:rPr sz="1400" spc="-5" dirty="0">
                <a:latin typeface="Times New Roman"/>
                <a:cs typeface="Times New Roman"/>
              </a:rPr>
              <a:t>высоте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уровня рабочей  поверхности до верха </a:t>
            </a:r>
            <a:r>
              <a:rPr sz="1400" dirty="0">
                <a:latin typeface="Times New Roman"/>
                <a:cs typeface="Times New Roman"/>
              </a:rPr>
              <a:t>окна h</a:t>
            </a:r>
            <a:r>
              <a:rPr sz="1350" baseline="-1234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8057" y="1346536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2816" y="0"/>
                </a:lnTo>
              </a:path>
            </a:pathLst>
          </a:custGeom>
          <a:ln w="5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9447" y="1346536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243" y="0"/>
                </a:lnTo>
              </a:path>
            </a:pathLst>
          </a:custGeom>
          <a:ln w="5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35446" y="1179321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(3.1</a:t>
            </a:r>
            <a:r>
              <a:rPr sz="1400" spc="1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250" y="1196737"/>
            <a:ext cx="3512820" cy="60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7680">
              <a:lnSpc>
                <a:spcPts val="1390"/>
              </a:lnSpc>
              <a:spcBef>
                <a:spcPts val="100"/>
              </a:spcBef>
            </a:pPr>
            <a:r>
              <a:rPr sz="1950" spc="82" baseline="34188" dirty="0">
                <a:latin typeface="Times New Roman"/>
                <a:cs typeface="Times New Roman"/>
              </a:rPr>
              <a:t>B </a:t>
            </a:r>
            <a:r>
              <a:rPr sz="1300" spc="45" dirty="0">
                <a:latin typeface="Symbol"/>
                <a:cs typeface="Symbol"/>
              </a:rPr>
              <a:t>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950" spc="15" baseline="34188" dirty="0">
                <a:latin typeface="Times New Roman"/>
                <a:cs typeface="Times New Roman"/>
              </a:rPr>
              <a:t>4,5 </a:t>
            </a:r>
            <a:r>
              <a:rPr sz="1300" spc="45" dirty="0">
                <a:latin typeface="Symbol"/>
                <a:cs typeface="Symbol"/>
              </a:rPr>
              <a:t>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2,25</a:t>
            </a:r>
            <a:r>
              <a:rPr sz="1300" spc="-110" dirty="0">
                <a:latin typeface="Times New Roman"/>
                <a:cs typeface="Times New Roman"/>
              </a:rPr>
              <a:t> </a:t>
            </a:r>
            <a:r>
              <a:rPr sz="2100" baseline="5952" dirty="0">
                <a:latin typeface="Times New Roman"/>
                <a:cs typeface="Times New Roman"/>
              </a:rPr>
              <a:t>.</a:t>
            </a:r>
            <a:endParaRPr sz="2100" baseline="5952">
              <a:latin typeface="Times New Roman"/>
              <a:cs typeface="Times New Roman"/>
            </a:endParaRPr>
          </a:p>
          <a:p>
            <a:pPr marL="1735455">
              <a:lnSpc>
                <a:spcPts val="1270"/>
              </a:lnSpc>
              <a:tabLst>
                <a:tab pos="2146935" algn="l"/>
              </a:tabLst>
            </a:pPr>
            <a:r>
              <a:rPr sz="1300" spc="50" dirty="0">
                <a:latin typeface="Times New Roman"/>
                <a:cs typeface="Times New Roman"/>
              </a:rPr>
              <a:t>h</a:t>
            </a:r>
            <a:r>
              <a:rPr sz="1200" spc="75" baseline="-20833" dirty="0">
                <a:latin typeface="Times New Roman"/>
                <a:cs typeface="Times New Roman"/>
              </a:rPr>
              <a:t>1	</a:t>
            </a:r>
            <a:r>
              <a:rPr sz="1300" spc="40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400" spc="-5" dirty="0">
                <a:latin typeface="Times New Roman"/>
                <a:cs typeface="Times New Roman"/>
              </a:rPr>
              <a:t>Отношение длины помещения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его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глубине: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62093" y="2014864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3989" y="0"/>
                </a:lnTo>
              </a:path>
            </a:pathLst>
          </a:custGeom>
          <a:ln w="6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0606" y="201486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323" y="0"/>
                </a:lnTo>
              </a:path>
            </a:pathLst>
          </a:custGeom>
          <a:ln w="6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58685" y="2006496"/>
            <a:ext cx="5308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11150" algn="l"/>
              </a:tabLst>
            </a:pPr>
            <a:r>
              <a:rPr sz="1300" spc="25" dirty="0">
                <a:latin typeface="Times New Roman"/>
                <a:cs typeface="Times New Roman"/>
              </a:rPr>
              <a:t>B	</a:t>
            </a:r>
            <a:r>
              <a:rPr sz="1300" spc="-15" dirty="0">
                <a:latin typeface="Times New Roman"/>
                <a:cs typeface="Times New Roman"/>
              </a:rPr>
              <a:t>4,</a:t>
            </a:r>
            <a:r>
              <a:rPr sz="1300" spc="15" dirty="0"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5898" y="1769527"/>
            <a:ext cx="5143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latin typeface="Times New Roman"/>
                <a:cs typeface="Times New Roman"/>
              </a:rPr>
              <a:t>L </a:t>
            </a:r>
            <a:r>
              <a:rPr sz="1950" spc="30" baseline="-36324" dirty="0">
                <a:latin typeface="Symbol"/>
                <a:cs typeface="Symbol"/>
              </a:rPr>
              <a:t></a:t>
            </a:r>
            <a:r>
              <a:rPr sz="1950" spc="195" baseline="-36324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6914" y="1865991"/>
            <a:ext cx="2958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2695" algn="l"/>
              </a:tabLst>
            </a:pPr>
            <a:r>
              <a:rPr sz="1300" spc="20" dirty="0">
                <a:latin typeface="Symbol"/>
                <a:cs typeface="Symbol"/>
              </a:rPr>
              <a:t>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2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55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.	(3.1</a:t>
            </a:r>
            <a:r>
              <a:rPr sz="2100" spc="15" baseline="3968" dirty="0">
                <a:latin typeface="Times New Roman"/>
                <a:cs typeface="Times New Roman"/>
              </a:rPr>
              <a:t>4</a:t>
            </a:r>
            <a:r>
              <a:rPr sz="2100" baseline="3968" dirty="0">
                <a:latin typeface="Times New Roman"/>
                <a:cs typeface="Times New Roman"/>
              </a:rPr>
              <a:t>)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2636" y="2218689"/>
            <a:ext cx="5928995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Определяем коэффициент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1,2.</a:t>
            </a:r>
            <a:endParaRPr sz="1400">
              <a:latin typeface="Times New Roman"/>
              <a:cs typeface="Times New Roman"/>
            </a:endParaRPr>
          </a:p>
          <a:p>
            <a:pPr marL="38100" marR="30480" indent="359410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геометрический коэффициент естественной освещённости, 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прямой свет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неба: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2966" y="2817041"/>
            <a:ext cx="3211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50" spc="-15" dirty="0">
                <a:latin typeface="Symbol"/>
                <a:cs typeface="Symbol"/>
              </a:rPr>
              <a:t></a:t>
            </a:r>
            <a:r>
              <a:rPr sz="1425" spc="-22" baseline="-23391" dirty="0">
                <a:latin typeface="Times New Roman"/>
                <a:cs typeface="Times New Roman"/>
              </a:rPr>
              <a:t>б </a:t>
            </a:r>
            <a:r>
              <a:rPr sz="1550" spc="-90" dirty="0">
                <a:latin typeface="Symbol"/>
                <a:cs typeface="Symbol"/>
              </a:rPr>
              <a:t>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100" dirty="0">
                <a:latin typeface="Times New Roman"/>
                <a:cs typeface="Times New Roman"/>
              </a:rPr>
              <a:t>0,01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(n</a:t>
            </a:r>
            <a:r>
              <a:rPr sz="1425" spc="-52" baseline="-23391" dirty="0">
                <a:latin typeface="Times New Roman"/>
                <a:cs typeface="Times New Roman"/>
              </a:rPr>
              <a:t>1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n</a:t>
            </a:r>
            <a:r>
              <a:rPr sz="1425" spc="15" baseline="-23391" dirty="0">
                <a:latin typeface="Times New Roman"/>
                <a:cs typeface="Times New Roman"/>
              </a:rPr>
              <a:t>2 </a:t>
            </a:r>
            <a:r>
              <a:rPr sz="1550" spc="-55" dirty="0">
                <a:latin typeface="Times New Roman"/>
                <a:cs typeface="Times New Roman"/>
              </a:rPr>
              <a:t>) </a:t>
            </a:r>
            <a:r>
              <a:rPr sz="1550" spc="-90" dirty="0">
                <a:latin typeface="Symbol"/>
                <a:cs typeface="Symbol"/>
              </a:rPr>
              <a:t>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100" dirty="0">
                <a:latin typeface="Times New Roman"/>
                <a:cs typeface="Times New Roman"/>
              </a:rPr>
              <a:t>0,01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140" dirty="0">
                <a:latin typeface="Times New Roman"/>
                <a:cs typeface="Times New Roman"/>
              </a:rPr>
              <a:t>(12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20) </a:t>
            </a:r>
            <a:r>
              <a:rPr sz="1550" spc="-90" dirty="0">
                <a:latin typeface="Symbol"/>
                <a:cs typeface="Symbol"/>
              </a:rPr>
              <a:t>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85" dirty="0">
                <a:latin typeface="Times New Roman"/>
                <a:cs typeface="Times New Roman"/>
              </a:rPr>
              <a:t>2,4%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3300" spc="-7" baseline="-2525" dirty="0">
                <a:latin typeface="Times New Roman"/>
                <a:cs typeface="Times New Roman"/>
              </a:rPr>
              <a:t>.</a:t>
            </a:r>
            <a:endParaRPr sz="3300" baseline="-252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8034" y="2930779"/>
            <a:ext cx="455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</a:t>
            </a:r>
            <a:r>
              <a:rPr sz="1400" spc="-20" dirty="0">
                <a:latin typeface="Times New Roman"/>
                <a:cs typeface="Times New Roman"/>
              </a:rPr>
              <a:t>.</a:t>
            </a:r>
            <a:r>
              <a:rPr sz="1400" spc="-10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8036" y="3168522"/>
            <a:ext cx="587502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359410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Times New Roman"/>
                <a:cs typeface="Times New Roman"/>
              </a:rPr>
              <a:t>Находим геометрический коэффициент естественной освещённости,  </a:t>
            </a:r>
            <a:r>
              <a:rPr sz="1400" dirty="0">
                <a:latin typeface="Times New Roman"/>
                <a:cs typeface="Times New Roman"/>
              </a:rPr>
              <a:t>учитывающий </a:t>
            </a:r>
            <a:r>
              <a:rPr sz="1400" spc="-5" dirty="0">
                <a:latin typeface="Times New Roman"/>
                <a:cs typeface="Times New Roman"/>
              </a:rPr>
              <a:t>свет, отражённый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противостоящего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здания: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93274" y="3788255"/>
            <a:ext cx="321500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500" spc="15" dirty="0">
                <a:latin typeface="Symbol"/>
                <a:cs typeface="Symbol"/>
              </a:rPr>
              <a:t></a:t>
            </a:r>
            <a:r>
              <a:rPr sz="1425" spc="22" baseline="-20467" dirty="0">
                <a:latin typeface="Times New Roman"/>
                <a:cs typeface="Times New Roman"/>
              </a:rPr>
              <a:t>зд</a:t>
            </a:r>
            <a:r>
              <a:rPr sz="1425" spc="284" baseline="-20467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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0,01</a:t>
            </a:r>
            <a:r>
              <a:rPr sz="1500" spc="-50" dirty="0">
                <a:latin typeface="Symbol"/>
                <a:cs typeface="Symbol"/>
              </a:rPr>
              <a:t></a:t>
            </a:r>
            <a:r>
              <a:rPr sz="1500" spc="-180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(n</a:t>
            </a:r>
            <a:r>
              <a:rPr sz="1425" spc="-30" baseline="-20467" dirty="0">
                <a:latin typeface="Times New Roman"/>
                <a:cs typeface="Times New Roman"/>
              </a:rPr>
              <a:t>1</a:t>
            </a:r>
            <a:r>
              <a:rPr sz="1500" spc="-20" dirty="0">
                <a:latin typeface="Times New Roman"/>
                <a:cs typeface="Times New Roman"/>
              </a:rPr>
              <a:t>'</a:t>
            </a:r>
            <a:r>
              <a:rPr sz="1500" spc="-20" dirty="0">
                <a:latin typeface="Symbol"/>
                <a:cs typeface="Symbol"/>
              </a:rPr>
              <a:t></a:t>
            </a:r>
            <a:r>
              <a:rPr sz="1500" spc="-20" dirty="0">
                <a:latin typeface="Times New Roman"/>
                <a:cs typeface="Times New Roman"/>
              </a:rPr>
              <a:t>n</a:t>
            </a:r>
            <a:r>
              <a:rPr sz="1425" spc="-30" baseline="-20467" dirty="0">
                <a:latin typeface="Times New Roman"/>
                <a:cs typeface="Times New Roman"/>
              </a:rPr>
              <a:t>2</a:t>
            </a:r>
            <a:r>
              <a:rPr sz="1425" spc="-165" baseline="-20467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')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</a:t>
            </a:r>
            <a:r>
              <a:rPr sz="1500" spc="-16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0,01</a:t>
            </a:r>
            <a:r>
              <a:rPr sz="1500" spc="-50" dirty="0">
                <a:latin typeface="Symbol"/>
                <a:cs typeface="Symbol"/>
              </a:rPr>
              <a:t></a:t>
            </a:r>
            <a:r>
              <a:rPr sz="1500" spc="-180" dirty="0">
                <a:latin typeface="Times New Roman"/>
                <a:cs typeface="Times New Roman"/>
              </a:rPr>
              <a:t> </a:t>
            </a:r>
            <a:r>
              <a:rPr sz="1500" spc="-60" dirty="0">
                <a:latin typeface="Times New Roman"/>
                <a:cs typeface="Times New Roman"/>
              </a:rPr>
              <a:t>(10</a:t>
            </a:r>
            <a:r>
              <a:rPr sz="1500" spc="-225" dirty="0">
                <a:latin typeface="Times New Roman"/>
                <a:cs typeface="Times New Roman"/>
              </a:rPr>
              <a:t> </a:t>
            </a:r>
            <a:r>
              <a:rPr sz="1500" spc="-170" dirty="0">
                <a:latin typeface="Symbol"/>
                <a:cs typeface="Symbol"/>
              </a:rPr>
              <a:t></a:t>
            </a:r>
            <a:r>
              <a:rPr sz="1500" spc="-16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22)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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2,2%</a:t>
            </a:r>
            <a:r>
              <a:rPr sz="1400" spc="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2897" y="3804030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(3.1</a:t>
            </a:r>
            <a:r>
              <a:rPr sz="1400" spc="10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7650" y="4053966"/>
            <a:ext cx="2719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Найдём значение </a:t>
            </a:r>
            <a:r>
              <a:rPr sz="1400" spc="-10" dirty="0">
                <a:latin typeface="Times New Roman"/>
                <a:cs typeface="Times New Roman"/>
              </a:rPr>
              <a:t>КЕО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4324" y="4504391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293" y="0"/>
                </a:lnTo>
              </a:path>
            </a:pathLst>
          </a:custGeom>
          <a:ln w="5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94492" y="4496210"/>
            <a:ext cx="245872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39010" algn="l"/>
              </a:tabLst>
            </a:pPr>
            <a:r>
              <a:rPr sz="1300" spc="65" dirty="0">
                <a:latin typeface="Times New Roman"/>
                <a:cs typeface="Times New Roman"/>
              </a:rPr>
              <a:t>k	</a:t>
            </a:r>
            <a:r>
              <a:rPr sz="1300" spc="-85" dirty="0">
                <a:latin typeface="Times New Roman"/>
                <a:cs typeface="Times New Roman"/>
              </a:rPr>
              <a:t>1</a:t>
            </a:r>
            <a:r>
              <a:rPr sz="1300" dirty="0">
                <a:latin typeface="Times New Roman"/>
                <a:cs typeface="Times New Roman"/>
              </a:rPr>
              <a:t>,</a:t>
            </a:r>
            <a:r>
              <a:rPr sz="1300" spc="65" dirty="0"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301373" y="4595834"/>
            <a:ext cx="717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45" dirty="0">
                <a:latin typeface="Times New Roman"/>
                <a:cs typeface="Times New Roman"/>
              </a:rPr>
              <a:t>з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8750" y="4468273"/>
            <a:ext cx="106299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2590" algn="l"/>
                <a:tab pos="946150" algn="l"/>
              </a:tabLst>
            </a:pPr>
            <a:r>
              <a:rPr sz="800" spc="60" dirty="0">
                <a:latin typeface="Times New Roman"/>
                <a:cs typeface="Times New Roman"/>
              </a:rPr>
              <a:t>р	б	</a:t>
            </a:r>
            <a:r>
              <a:rPr sz="800" spc="45" dirty="0">
                <a:latin typeface="Times New Roman"/>
                <a:cs typeface="Times New Roman"/>
              </a:rPr>
              <a:t>зд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3073" y="4296964"/>
            <a:ext cx="541845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46379" algn="l"/>
                <a:tab pos="1217930" algn="l"/>
              </a:tabLst>
            </a:pPr>
            <a:r>
              <a:rPr sz="1300" spc="60" dirty="0">
                <a:latin typeface="Times New Roman"/>
                <a:cs typeface="Times New Roman"/>
              </a:rPr>
              <a:t>e	</a:t>
            </a:r>
            <a:r>
              <a:rPr sz="1300" spc="70" dirty="0">
                <a:latin typeface="Symbol"/>
                <a:cs typeface="Symbol"/>
              </a:rPr>
              <a:t>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Symbol"/>
                <a:cs typeface="Symbol"/>
              </a:rPr>
              <a:t></a:t>
            </a:r>
            <a:r>
              <a:rPr sz="1300" spc="-85" dirty="0">
                <a:latin typeface="Symbol"/>
                <a:cs typeface="Symbol"/>
              </a:rPr>
              <a:t></a:t>
            </a:r>
            <a:r>
              <a:rPr sz="1300" spc="-85" dirty="0">
                <a:latin typeface="Times New Roman"/>
                <a:cs typeface="Times New Roman"/>
              </a:rPr>
              <a:t>    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13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q</a:t>
            </a:r>
            <a:r>
              <a:rPr sz="1300" spc="-130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Symbol"/>
                <a:cs typeface="Symbol"/>
              </a:rPr>
              <a:t>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Symbol"/>
                <a:cs typeface="Symbol"/>
              </a:rPr>
              <a:t></a:t>
            </a:r>
            <a:r>
              <a:rPr sz="1300" spc="55" dirty="0">
                <a:latin typeface="Times New Roman"/>
                <a:cs typeface="Times New Roman"/>
              </a:rPr>
              <a:t>	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9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R</a:t>
            </a:r>
            <a:r>
              <a:rPr sz="1850" spc="5" dirty="0">
                <a:latin typeface="Symbol"/>
                <a:cs typeface="Symbol"/>
              </a:rPr>
              <a:t></a:t>
            </a:r>
            <a:r>
              <a:rPr sz="1300" spc="5" dirty="0">
                <a:latin typeface="Symbol"/>
                <a:cs typeface="Symbol"/>
              </a:rPr>
              <a:t>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950" spc="-44" baseline="36324" dirty="0">
                <a:latin typeface="Times New Roman"/>
                <a:cs typeface="Times New Roman"/>
              </a:rPr>
              <a:t>r</a:t>
            </a:r>
            <a:r>
              <a:rPr sz="1200" spc="-44" baseline="34722" dirty="0">
                <a:latin typeface="Times New Roman"/>
                <a:cs typeface="Times New Roman"/>
              </a:rPr>
              <a:t>1</a:t>
            </a:r>
            <a:r>
              <a:rPr sz="1200" spc="165" baseline="34722" dirty="0">
                <a:latin typeface="Times New Roman"/>
                <a:cs typeface="Times New Roman"/>
              </a:rPr>
              <a:t> </a:t>
            </a:r>
            <a:r>
              <a:rPr sz="1950" spc="-195" baseline="36324" dirty="0">
                <a:latin typeface="Symbol"/>
                <a:cs typeface="Symbol"/>
              </a:rPr>
              <a:t></a:t>
            </a:r>
            <a:r>
              <a:rPr sz="1950" spc="-135" baseline="36324" dirty="0">
                <a:latin typeface="Times New Roman"/>
                <a:cs typeface="Times New Roman"/>
              </a:rPr>
              <a:t> </a:t>
            </a:r>
            <a:r>
              <a:rPr sz="1950" spc="120" baseline="36324" dirty="0">
                <a:latin typeface="Symbol"/>
                <a:cs typeface="Symbol"/>
              </a:rPr>
              <a:t></a:t>
            </a:r>
            <a:r>
              <a:rPr sz="1200" spc="120" baseline="34722" dirty="0">
                <a:latin typeface="Times New Roman"/>
                <a:cs typeface="Times New Roman"/>
              </a:rPr>
              <a:t>0</a:t>
            </a:r>
            <a:r>
              <a:rPr sz="1200" spc="525" baseline="34722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Symbol"/>
                <a:cs typeface="Symbol"/>
              </a:rPr>
              <a:t>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</a:t>
            </a:r>
            <a:r>
              <a:rPr sz="1300" spc="10" dirty="0">
                <a:latin typeface="Times New Roman"/>
                <a:cs typeface="Times New Roman"/>
              </a:rPr>
              <a:t>2,4</a:t>
            </a:r>
            <a:r>
              <a:rPr sz="1300" spc="-120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11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0,75</a:t>
            </a:r>
            <a:r>
              <a:rPr sz="1300" spc="-85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Symbol"/>
                <a:cs typeface="Symbol"/>
              </a:rPr>
              <a:t>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2,2</a:t>
            </a:r>
            <a:r>
              <a:rPr sz="1300" spc="-120" dirty="0">
                <a:latin typeface="Times New Roman"/>
                <a:cs typeface="Times New Roman"/>
              </a:rPr>
              <a:t> </a:t>
            </a:r>
            <a:r>
              <a:rPr sz="1300" spc="-130" dirty="0">
                <a:latin typeface="Symbol"/>
                <a:cs typeface="Symbol"/>
              </a:rPr>
              <a:t></a:t>
            </a:r>
            <a:r>
              <a:rPr sz="1300" spc="-1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0,3</a:t>
            </a:r>
            <a:r>
              <a:rPr sz="1650" dirty="0">
                <a:latin typeface="Symbol"/>
                <a:cs typeface="Symbol"/>
              </a:rPr>
              <a:t></a:t>
            </a:r>
            <a:r>
              <a:rPr sz="1300" dirty="0">
                <a:latin typeface="Symbol"/>
                <a:cs typeface="Symbol"/>
              </a:rPr>
              <a:t>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950" u="sng" spc="15" baseline="341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1,2</a:t>
            </a:r>
            <a:r>
              <a:rPr sz="1950" u="sng" spc="-179" baseline="341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-195" baseline="34188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sz="1950" u="sng" spc="-165" baseline="341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75" baseline="3418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0,48</a:t>
            </a:r>
            <a:r>
              <a:rPr sz="1950" spc="30" baseline="34188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Symbol"/>
                <a:cs typeface="Symbol"/>
              </a:rPr>
              <a:t>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1,1%</a:t>
            </a:r>
            <a:r>
              <a:rPr sz="1300" spc="-170" dirty="0">
                <a:latin typeface="Times New Roman"/>
                <a:cs typeface="Times New Roman"/>
              </a:rPr>
              <a:t> </a:t>
            </a:r>
            <a:r>
              <a:rPr sz="2100" baseline="5952" dirty="0">
                <a:latin typeface="Times New Roman"/>
                <a:cs typeface="Times New Roman"/>
              </a:rPr>
              <a:t>.</a:t>
            </a:r>
            <a:r>
              <a:rPr sz="2100" spc="-7" baseline="5952" dirty="0">
                <a:latin typeface="Times New Roman"/>
                <a:cs typeface="Times New Roman"/>
              </a:rPr>
              <a:t> </a:t>
            </a:r>
            <a:r>
              <a:rPr sz="2100" baseline="5952" dirty="0">
                <a:latin typeface="Times New Roman"/>
                <a:cs typeface="Times New Roman"/>
              </a:rPr>
              <a:t>(3.17)</a:t>
            </a:r>
            <a:endParaRPr sz="2100" baseline="595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4536" y="4715382"/>
            <a:ext cx="6004560" cy="4600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5609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Сравниваем расчётное значение КЕО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нормированным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значением:</a:t>
            </a:r>
            <a:endParaRPr sz="1400">
              <a:latin typeface="Times New Roman"/>
              <a:cs typeface="Times New Roman"/>
            </a:endParaRPr>
          </a:p>
          <a:p>
            <a:pPr marL="1875789" marR="3147060" indent="220979" algn="just">
              <a:lnSpc>
                <a:spcPct val="1014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350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Symbol"/>
                <a:cs typeface="Symbol"/>
              </a:rPr>
              <a:t></a:t>
            </a:r>
            <a:r>
              <a:rPr sz="1400" dirty="0">
                <a:latin typeface="Times New Roman"/>
                <a:cs typeface="Times New Roman"/>
              </a:rPr>
              <a:t> e</a:t>
            </a:r>
            <a:r>
              <a:rPr sz="1350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,  1,1% </a:t>
            </a:r>
            <a:r>
              <a:rPr sz="1400" dirty="0">
                <a:latin typeface="Symbol"/>
                <a:cs typeface="Symbol"/>
              </a:rPr>
              <a:t>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0,9%.</a:t>
            </a:r>
            <a:endParaRPr sz="1400">
              <a:latin typeface="Times New Roman"/>
              <a:cs typeface="Times New Roman"/>
            </a:endParaRPr>
          </a:p>
          <a:p>
            <a:pPr marL="76200" marR="68580" indent="359410" algn="just">
              <a:lnSpc>
                <a:spcPct val="961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Поскольку расчётное значение КЕО </a:t>
            </a:r>
            <a:r>
              <a:rPr sz="1400" dirty="0">
                <a:latin typeface="Times New Roman"/>
                <a:cs typeface="Times New Roman"/>
              </a:rPr>
              <a:t>превышает </a:t>
            </a:r>
            <a:r>
              <a:rPr sz="1400" spc="-5" dirty="0">
                <a:latin typeface="Times New Roman"/>
                <a:cs typeface="Times New Roman"/>
              </a:rPr>
              <a:t>нормированное </a:t>
            </a:r>
            <a:r>
              <a:rPr sz="1400" dirty="0">
                <a:latin typeface="Times New Roman"/>
                <a:cs typeface="Times New Roman"/>
              </a:rPr>
              <a:t>значе-  ние, </a:t>
            </a:r>
            <a:r>
              <a:rPr sz="1400" spc="-10" dirty="0">
                <a:latin typeface="Times New Roman"/>
                <a:cs typeface="Times New Roman"/>
              </a:rPr>
              <a:t>то </a:t>
            </a:r>
            <a:r>
              <a:rPr sz="1400" spc="-5" dirty="0">
                <a:latin typeface="Times New Roman"/>
                <a:cs typeface="Times New Roman"/>
              </a:rPr>
              <a:t>делаем вывод </a:t>
            </a:r>
            <a:r>
              <a:rPr sz="1400" dirty="0">
                <a:latin typeface="Times New Roman"/>
                <a:cs typeface="Times New Roman"/>
              </a:rPr>
              <a:t>о том, </a:t>
            </a:r>
            <a:r>
              <a:rPr sz="1400" spc="-5" dirty="0">
                <a:latin typeface="Times New Roman"/>
                <a:cs typeface="Times New Roman"/>
              </a:rPr>
              <a:t>что уровень естественной освещённости </a:t>
            </a:r>
            <a:r>
              <a:rPr sz="1400" dirty="0">
                <a:latin typeface="Times New Roman"/>
                <a:cs typeface="Times New Roman"/>
              </a:rPr>
              <a:t>у нас  </a:t>
            </a:r>
            <a:r>
              <a:rPr sz="1400" spc="-5" dirty="0">
                <a:latin typeface="Times New Roman"/>
                <a:cs typeface="Times New Roman"/>
              </a:rPr>
              <a:t>достаточный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нормальной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работы.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435609" algn="just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Задача </a:t>
            </a:r>
            <a:r>
              <a:rPr sz="1400" i="1" dirty="0">
                <a:latin typeface="Times New Roman"/>
                <a:cs typeface="Times New Roman"/>
              </a:rPr>
              <a:t>2. </a:t>
            </a:r>
            <a:r>
              <a:rPr sz="1400" i="1" spc="-5" dirty="0">
                <a:latin typeface="Times New Roman"/>
                <a:cs typeface="Times New Roman"/>
              </a:rPr>
              <a:t>Расчёт необходимой площади окон для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бокового</a:t>
            </a:r>
            <a:endParaRPr sz="1400">
              <a:latin typeface="Times New Roman"/>
              <a:cs typeface="Times New Roman"/>
            </a:endParaRPr>
          </a:p>
          <a:p>
            <a:pPr marL="358775" algn="ctr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естественного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освещения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76200" marR="66675" indent="359410" algn="just">
              <a:lnSpc>
                <a:spcPct val="98100"/>
              </a:lnSpc>
            </a:pPr>
            <a:r>
              <a:rPr sz="1400" spc="-5" dirty="0">
                <a:latin typeface="Times New Roman"/>
                <a:cs typeface="Times New Roman"/>
              </a:rPr>
              <a:t>Рассчитать необходимую площадь окон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бокового одностороннего  естественного освещения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5" dirty="0">
                <a:latin typeface="Times New Roman"/>
                <a:cs typeface="Times New Roman"/>
              </a:rPr>
              <a:t>производственного участка размерами </a:t>
            </a:r>
            <a:r>
              <a:rPr sz="1400" dirty="0">
                <a:latin typeface="Times New Roman"/>
                <a:cs typeface="Times New Roman"/>
              </a:rPr>
              <a:t>L </a:t>
            </a:r>
            <a:r>
              <a:rPr sz="1400" dirty="0">
                <a:latin typeface="Symbol"/>
                <a:cs typeface="Symbol"/>
              </a:rPr>
              <a:t></a:t>
            </a:r>
            <a:r>
              <a:rPr sz="1400" dirty="0">
                <a:latin typeface="Times New Roman"/>
                <a:cs typeface="Times New Roman"/>
              </a:rPr>
              <a:t> B =  </a:t>
            </a:r>
            <a:r>
              <a:rPr sz="1400" spc="-5" dirty="0">
                <a:latin typeface="Times New Roman"/>
                <a:cs typeface="Times New Roman"/>
              </a:rPr>
              <a:t>108 </a:t>
            </a:r>
            <a:r>
              <a:rPr sz="1400" dirty="0">
                <a:latin typeface="Symbol"/>
                <a:cs typeface="Symbol"/>
              </a:rPr>
              <a:t></a:t>
            </a:r>
            <a:r>
              <a:rPr sz="1400" dirty="0">
                <a:latin typeface="Times New Roman"/>
                <a:cs typeface="Times New Roman"/>
              </a:rPr>
              <a:t> 9 м </a:t>
            </a:r>
            <a:r>
              <a:rPr sz="1400" spc="-5" dirty="0">
                <a:latin typeface="Times New Roman"/>
                <a:cs typeface="Times New Roman"/>
              </a:rPr>
              <a:t>высотой </a:t>
            </a:r>
            <a:r>
              <a:rPr sz="1400" dirty="0">
                <a:latin typeface="Times New Roman"/>
                <a:cs typeface="Times New Roman"/>
              </a:rPr>
              <a:t>3,8 м. </a:t>
            </a:r>
            <a:r>
              <a:rPr sz="1400" spc="-5" dirty="0">
                <a:latin typeface="Times New Roman"/>
                <a:cs typeface="Times New Roman"/>
              </a:rPr>
              <a:t>Высота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уровня рабочей поверхности </a:t>
            </a:r>
            <a:r>
              <a:rPr sz="1400" dirty="0">
                <a:latin typeface="Times New Roman"/>
                <a:cs typeface="Times New Roman"/>
              </a:rPr>
              <a:t>до </a:t>
            </a:r>
            <a:r>
              <a:rPr sz="1400" spc="-5" dirty="0">
                <a:latin typeface="Times New Roman"/>
                <a:cs typeface="Times New Roman"/>
              </a:rPr>
              <a:t>верха  окна 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2,4 м. </a:t>
            </a:r>
            <a:r>
              <a:rPr sz="1400" spc="-5" dirty="0">
                <a:latin typeface="Times New Roman"/>
                <a:cs typeface="Times New Roman"/>
              </a:rPr>
              <a:t>Здание находится </a:t>
            </a:r>
            <a:r>
              <a:rPr sz="1400" dirty="0">
                <a:latin typeface="Times New Roman"/>
                <a:cs typeface="Times New Roman"/>
              </a:rPr>
              <a:t>в IV световой пояс. </a:t>
            </a:r>
            <a:r>
              <a:rPr sz="1400" spc="-5" dirty="0">
                <a:latin typeface="Times New Roman"/>
                <a:cs typeface="Times New Roman"/>
              </a:rPr>
              <a:t>Напротив участка нет  </a:t>
            </a:r>
            <a:r>
              <a:rPr sz="1400" dirty="0">
                <a:latin typeface="Times New Roman"/>
                <a:cs typeface="Times New Roman"/>
              </a:rPr>
              <a:t>затеняющих </a:t>
            </a:r>
            <a:r>
              <a:rPr sz="1400" spc="-5" dirty="0">
                <a:latin typeface="Times New Roman"/>
                <a:cs typeface="Times New Roman"/>
              </a:rPr>
              <a:t>зданий. </a:t>
            </a:r>
            <a:r>
              <a:rPr sz="1400" dirty="0">
                <a:latin typeface="Times New Roman"/>
                <a:cs typeface="Times New Roman"/>
              </a:rPr>
              <a:t>Окна </a:t>
            </a:r>
            <a:r>
              <a:rPr sz="1400" spc="-5" dirty="0">
                <a:latin typeface="Times New Roman"/>
                <a:cs typeface="Times New Roman"/>
              </a:rPr>
              <a:t>ориентированы на запад. Характер зрительной  работы соответствует работе </a:t>
            </a:r>
            <a:r>
              <a:rPr sz="1400" dirty="0">
                <a:latin typeface="Times New Roman"/>
                <a:cs typeface="Times New Roman"/>
              </a:rPr>
              <a:t>IV </a:t>
            </a:r>
            <a:r>
              <a:rPr sz="1400" spc="-5" dirty="0">
                <a:latin typeface="Times New Roman"/>
                <a:cs typeface="Times New Roman"/>
              </a:rPr>
              <a:t>разряда. Коэффициент отражения потолка  равен </a:t>
            </a:r>
            <a:r>
              <a:rPr sz="1400" spc="-5" dirty="0">
                <a:latin typeface="Symbol"/>
                <a:cs typeface="Symbol"/>
              </a:rPr>
              <a:t></a:t>
            </a:r>
            <a:r>
              <a:rPr sz="1350" spc="-7" baseline="-12345" dirty="0">
                <a:latin typeface="Times New Roman"/>
                <a:cs typeface="Times New Roman"/>
              </a:rPr>
              <a:t>потолка </a:t>
            </a:r>
            <a:r>
              <a:rPr sz="1400" dirty="0">
                <a:latin typeface="Times New Roman"/>
                <a:cs typeface="Times New Roman"/>
              </a:rPr>
              <a:t>= 0,7, </a:t>
            </a:r>
            <a:r>
              <a:rPr sz="1400" spc="-5" dirty="0">
                <a:latin typeface="Times New Roman"/>
                <a:cs typeface="Times New Roman"/>
              </a:rPr>
              <a:t>отражения </a:t>
            </a:r>
            <a:r>
              <a:rPr sz="1400" dirty="0">
                <a:latin typeface="Times New Roman"/>
                <a:cs typeface="Times New Roman"/>
              </a:rPr>
              <a:t>стен </a:t>
            </a:r>
            <a:r>
              <a:rPr sz="1400" spc="-5" dirty="0">
                <a:latin typeface="Symbol"/>
                <a:cs typeface="Symbol"/>
              </a:rPr>
              <a:t></a:t>
            </a:r>
            <a:r>
              <a:rPr sz="1350" spc="-7" baseline="-12345" dirty="0">
                <a:latin typeface="Times New Roman"/>
                <a:cs typeface="Times New Roman"/>
              </a:rPr>
              <a:t>стен </a:t>
            </a:r>
            <a:r>
              <a:rPr sz="1400" dirty="0">
                <a:latin typeface="Times New Roman"/>
                <a:cs typeface="Times New Roman"/>
              </a:rPr>
              <a:t>= 0,5 , </a:t>
            </a:r>
            <a:r>
              <a:rPr sz="1400" spc="-5" dirty="0">
                <a:latin typeface="Times New Roman"/>
                <a:cs typeface="Times New Roman"/>
              </a:rPr>
              <a:t>пола </a:t>
            </a:r>
            <a:r>
              <a:rPr sz="1400" dirty="0">
                <a:latin typeface="Symbol"/>
                <a:cs typeface="Symbol"/>
              </a:rPr>
              <a:t></a:t>
            </a:r>
            <a:r>
              <a:rPr sz="1400" dirty="0">
                <a:latin typeface="Times New Roman"/>
                <a:cs typeface="Times New Roman"/>
              </a:rPr>
              <a:t> = 0,1. </a:t>
            </a:r>
            <a:r>
              <a:rPr sz="1400" spc="-5" dirty="0">
                <a:latin typeface="Times New Roman"/>
                <a:cs typeface="Times New Roman"/>
              </a:rPr>
              <a:t>Расстояние </a:t>
            </a:r>
            <a:r>
              <a:rPr sz="1400" dirty="0">
                <a:latin typeface="Times New Roman"/>
                <a:cs typeface="Times New Roman"/>
              </a:rPr>
              <a:t>рас-  чётной </a:t>
            </a:r>
            <a:r>
              <a:rPr sz="1400" spc="-5" dirty="0">
                <a:latin typeface="Times New Roman"/>
                <a:cs typeface="Times New Roman"/>
              </a:rPr>
              <a:t>точки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наружной </a:t>
            </a:r>
            <a:r>
              <a:rPr sz="1400" dirty="0">
                <a:latin typeface="Times New Roman"/>
                <a:cs typeface="Times New Roman"/>
              </a:rPr>
              <a:t>стены l = 6 м, высота </a:t>
            </a:r>
            <a:r>
              <a:rPr sz="1400" spc="-5" dirty="0">
                <a:latin typeface="Times New Roman"/>
                <a:cs typeface="Times New Roman"/>
              </a:rPr>
              <a:t>рабочей поверхности h</a:t>
            </a:r>
            <a:r>
              <a:rPr sz="1350" spc="-7" baseline="-12345" dirty="0">
                <a:latin typeface="Times New Roman"/>
                <a:cs typeface="Times New Roman"/>
              </a:rPr>
              <a:t>р </a:t>
            </a:r>
            <a:r>
              <a:rPr sz="1400" dirty="0">
                <a:latin typeface="Times New Roman"/>
                <a:cs typeface="Times New Roman"/>
              </a:rPr>
              <a:t>=  0,7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435609" algn="just">
              <a:lnSpc>
                <a:spcPct val="100000"/>
              </a:lnSpc>
            </a:pPr>
            <a:r>
              <a:rPr sz="1400" i="1" dirty="0">
                <a:latin typeface="Times New Roman"/>
                <a:cs typeface="Times New Roman"/>
              </a:rPr>
              <a:t>Решение. </a:t>
            </a:r>
            <a:r>
              <a:rPr sz="1400" spc="-5" dirty="0">
                <a:latin typeface="Times New Roman"/>
                <a:cs typeface="Times New Roman"/>
              </a:rPr>
              <a:t>Необходимая площадь окон S</a:t>
            </a:r>
            <a:r>
              <a:rPr sz="1350" spc="-7" baseline="-12345" dirty="0">
                <a:latin typeface="Times New Roman"/>
                <a:cs typeface="Times New Roman"/>
              </a:rPr>
              <a:t>окон </a:t>
            </a:r>
            <a:r>
              <a:rPr sz="1400" spc="-5" dirty="0">
                <a:latin typeface="Times New Roman"/>
                <a:cs typeface="Times New Roman"/>
              </a:rPr>
              <a:t>вычисляется по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формуле: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096" y="977097"/>
            <a:ext cx="1255395" cy="0"/>
          </a:xfrm>
          <a:custGeom>
            <a:avLst/>
            <a:gdLst/>
            <a:ahLst/>
            <a:cxnLst/>
            <a:rect l="l" t="t" r="r" b="b"/>
            <a:pathLst>
              <a:path w="1255395">
                <a:moveTo>
                  <a:pt x="0" y="0"/>
                </a:moveTo>
                <a:lnTo>
                  <a:pt x="1254805" y="0"/>
                </a:lnTo>
              </a:path>
            </a:pathLst>
          </a:custGeom>
          <a:ln w="6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30583" y="1087953"/>
            <a:ext cx="45720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80" algn="l"/>
              </a:tabLst>
            </a:pPr>
            <a:r>
              <a:rPr sz="950" spc="-35" dirty="0">
                <a:latin typeface="Times New Roman"/>
                <a:cs typeface="Times New Roman"/>
              </a:rPr>
              <a:t>о</a:t>
            </a:r>
            <a:r>
              <a:rPr sz="950" spc="-45" dirty="0">
                <a:latin typeface="Times New Roman"/>
                <a:cs typeface="Times New Roman"/>
              </a:rPr>
              <a:t>б</a:t>
            </a:r>
            <a:r>
              <a:rPr sz="950" spc="-35" dirty="0">
                <a:latin typeface="Times New Roman"/>
                <a:cs typeface="Times New Roman"/>
              </a:rPr>
              <a:t>щ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spc="-2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4482" y="936787"/>
            <a:ext cx="207073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954530" algn="l"/>
              </a:tabLst>
            </a:pPr>
            <a:r>
              <a:rPr sz="950" spc="-35" dirty="0">
                <a:latin typeface="Times New Roman"/>
                <a:cs typeface="Times New Roman"/>
              </a:rPr>
              <a:t>о</a:t>
            </a:r>
            <a:r>
              <a:rPr sz="950" spc="-20" dirty="0">
                <a:latin typeface="Times New Roman"/>
                <a:cs typeface="Times New Roman"/>
              </a:rPr>
              <a:t>к</a:t>
            </a:r>
            <a:r>
              <a:rPr sz="950" spc="-30" dirty="0">
                <a:latin typeface="Times New Roman"/>
                <a:cs typeface="Times New Roman"/>
              </a:rPr>
              <a:t>о</a:t>
            </a:r>
            <a:r>
              <a:rPr sz="950" spc="-25" dirty="0">
                <a:latin typeface="Times New Roman"/>
                <a:cs typeface="Times New Roman"/>
              </a:rPr>
              <a:t>н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spc="-30" dirty="0">
                <a:latin typeface="Times New Roman"/>
                <a:cs typeface="Times New Roman"/>
              </a:rPr>
              <a:t>зд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922" y="818608"/>
            <a:ext cx="12573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5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5113" y="969447"/>
            <a:ext cx="87376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25170" algn="l"/>
              </a:tabLst>
            </a:pPr>
            <a:r>
              <a:rPr sz="1500" spc="-45" dirty="0">
                <a:latin typeface="Times New Roman"/>
                <a:cs typeface="Times New Roman"/>
              </a:rPr>
              <a:t>100</a:t>
            </a:r>
            <a:r>
              <a:rPr sz="1500" spc="-180" dirty="0">
                <a:latin typeface="Times New Roman"/>
                <a:cs typeface="Times New Roman"/>
              </a:rPr>
              <a:t> </a:t>
            </a:r>
            <a:r>
              <a:rPr sz="1500" spc="-185" dirty="0">
                <a:latin typeface="Symbol"/>
                <a:cs typeface="Symbol"/>
              </a:rPr>
              <a:t>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Symbol"/>
                <a:cs typeface="Symbol"/>
              </a:rPr>
              <a:t></a:t>
            </a:r>
            <a:r>
              <a:rPr sz="1500" spc="-40" dirty="0">
                <a:latin typeface="Times New Roman"/>
                <a:cs typeface="Times New Roman"/>
              </a:rPr>
              <a:t>	</a:t>
            </a:r>
            <a:r>
              <a:rPr sz="1500" spc="-185" dirty="0">
                <a:latin typeface="Symbol"/>
                <a:cs typeface="Symbol"/>
              </a:rPr>
              <a:t></a:t>
            </a:r>
            <a:r>
              <a:rPr sz="1500" spc="-18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9740" y="742191"/>
            <a:ext cx="171259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spc="-75" baseline="-22222" dirty="0">
                <a:latin typeface="Symbol"/>
                <a:cs typeface="Symbol"/>
              </a:rPr>
              <a:t></a:t>
            </a:r>
            <a:r>
              <a:rPr sz="2250" spc="-75" baseline="-22222" dirty="0">
                <a:latin typeface="Times New Roman"/>
                <a:cs typeface="Times New Roman"/>
              </a:rPr>
              <a:t> </a:t>
            </a:r>
            <a:r>
              <a:rPr sz="2250" spc="-67" baseline="14814" dirty="0">
                <a:latin typeface="Times New Roman"/>
                <a:cs typeface="Times New Roman"/>
              </a:rPr>
              <a:t>e</a:t>
            </a:r>
            <a:r>
              <a:rPr sz="950" spc="-45" dirty="0">
                <a:latin typeface="Times New Roman"/>
                <a:cs typeface="Times New Roman"/>
              </a:rPr>
              <a:t>н</a:t>
            </a:r>
            <a:r>
              <a:rPr sz="950" spc="-45" dirty="0">
                <a:latin typeface="Symbol"/>
                <a:cs typeface="Symbol"/>
              </a:rPr>
              <a:t>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2250" spc="-277" baseline="14814" dirty="0">
                <a:latin typeface="Symbol"/>
                <a:cs typeface="Symbol"/>
              </a:rPr>
              <a:t></a:t>
            </a:r>
            <a:r>
              <a:rPr sz="2250" spc="-277" baseline="14814" dirty="0">
                <a:latin typeface="Times New Roman"/>
                <a:cs typeface="Times New Roman"/>
              </a:rPr>
              <a:t> </a:t>
            </a:r>
            <a:r>
              <a:rPr sz="2250" spc="22" baseline="14814" dirty="0">
                <a:latin typeface="Times New Roman"/>
                <a:cs typeface="Times New Roman"/>
              </a:rPr>
              <a:t>К</a:t>
            </a:r>
            <a:r>
              <a:rPr sz="950" spc="15" dirty="0">
                <a:latin typeface="Times New Roman"/>
                <a:cs typeface="Times New Roman"/>
              </a:rPr>
              <a:t>з </a:t>
            </a:r>
            <a:r>
              <a:rPr sz="2250" spc="-277" baseline="14814" dirty="0">
                <a:latin typeface="Symbol"/>
                <a:cs typeface="Symbol"/>
              </a:rPr>
              <a:t></a:t>
            </a:r>
            <a:r>
              <a:rPr sz="2250" spc="-277" baseline="14814" dirty="0">
                <a:latin typeface="Times New Roman"/>
                <a:cs typeface="Times New Roman"/>
              </a:rPr>
              <a:t> </a:t>
            </a:r>
            <a:r>
              <a:rPr sz="2250" spc="-44" baseline="14814" dirty="0">
                <a:latin typeface="Symbol"/>
                <a:cs typeface="Symbol"/>
              </a:rPr>
              <a:t></a:t>
            </a:r>
            <a:r>
              <a:rPr sz="950" spc="-30" dirty="0">
                <a:latin typeface="Times New Roman"/>
                <a:cs typeface="Times New Roman"/>
              </a:rPr>
              <a:t>о </a:t>
            </a:r>
            <a:r>
              <a:rPr sz="2250" spc="-52" baseline="14814" dirty="0">
                <a:latin typeface="Symbol"/>
                <a:cs typeface="Symbol"/>
              </a:rPr>
              <a:t></a:t>
            </a:r>
            <a:r>
              <a:rPr sz="2250" spc="-52" baseline="14814" dirty="0">
                <a:latin typeface="Times New Roman"/>
                <a:cs typeface="Times New Roman"/>
              </a:rPr>
              <a:t>S</a:t>
            </a:r>
            <a:r>
              <a:rPr sz="950" spc="-35" dirty="0">
                <a:latin typeface="Times New Roman"/>
                <a:cs typeface="Times New Roman"/>
              </a:rPr>
              <a:t>пола </a:t>
            </a:r>
            <a:r>
              <a:rPr sz="2250" spc="-277" baseline="-22222" dirty="0">
                <a:latin typeface="Symbol"/>
                <a:cs typeface="Symbol"/>
              </a:rPr>
              <a:t></a:t>
            </a:r>
            <a:r>
              <a:rPr sz="2250" spc="-352" baseline="-22222" dirty="0">
                <a:latin typeface="Times New Roman"/>
                <a:cs typeface="Times New Roman"/>
              </a:rPr>
              <a:t> </a:t>
            </a:r>
            <a:r>
              <a:rPr sz="2250" spc="-89" baseline="-22222" dirty="0">
                <a:latin typeface="Times New Roman"/>
                <a:cs typeface="Times New Roman"/>
              </a:rPr>
              <a:t>K</a:t>
            </a:r>
            <a:endParaRPr sz="2250" baseline="-2222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9601" y="857757"/>
            <a:ext cx="1124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815" algn="l"/>
              </a:tabLst>
            </a:pPr>
            <a:r>
              <a:rPr sz="1400" dirty="0">
                <a:latin typeface="Times New Roman"/>
                <a:cs typeface="Times New Roman"/>
              </a:rPr>
              <a:t>,	(3.1</a:t>
            </a:r>
            <a:r>
              <a:rPr sz="1400" spc="10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2636" y="1247901"/>
            <a:ext cx="5929630" cy="25171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 marR="30480" indent="359410">
              <a:lnSpc>
                <a:spcPts val="1620"/>
              </a:lnSpc>
              <a:spcBef>
                <a:spcPts val="204"/>
              </a:spcBef>
              <a:tabLst>
                <a:tab pos="789305" algn="l"/>
              </a:tabLst>
            </a:pPr>
            <a:r>
              <a:rPr sz="1400" dirty="0">
                <a:latin typeface="Times New Roman"/>
                <a:cs typeface="Times New Roman"/>
              </a:rPr>
              <a:t>где	е</a:t>
            </a:r>
            <a:r>
              <a:rPr sz="1350" baseline="-12345" dirty="0">
                <a:latin typeface="Times New Roman"/>
                <a:cs typeface="Times New Roman"/>
              </a:rPr>
              <a:t>н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нормированное значение коэффициента естественного </a:t>
            </a:r>
            <a:r>
              <a:rPr sz="1400" spc="5" dirty="0">
                <a:latin typeface="Times New Roman"/>
                <a:cs typeface="Times New Roman"/>
              </a:rPr>
              <a:t>осве-  </a:t>
            </a:r>
            <a:r>
              <a:rPr sz="1400" dirty="0">
                <a:latin typeface="Times New Roman"/>
                <a:cs typeface="Times New Roman"/>
              </a:rPr>
              <a:t>щения</a:t>
            </a:r>
            <a:r>
              <a:rPr sz="1400" spc="-5" dirty="0">
                <a:latin typeface="Times New Roman"/>
                <a:cs typeface="Times New Roman"/>
              </a:rPr>
              <a:t> КЕО:</a:t>
            </a:r>
            <a:endParaRPr sz="1400">
              <a:latin typeface="Times New Roman"/>
              <a:cs typeface="Times New Roman"/>
            </a:endParaRPr>
          </a:p>
          <a:p>
            <a:pPr marL="397510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spc="-7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запаса;</a:t>
            </a:r>
            <a:endParaRPr sz="1400">
              <a:latin typeface="Times New Roman"/>
              <a:cs typeface="Times New Roman"/>
            </a:endParaRPr>
          </a:p>
          <a:p>
            <a:pPr marL="397510" marR="1928495">
              <a:lnSpc>
                <a:spcPts val="1620"/>
              </a:lnSpc>
              <a:spcBef>
                <a:spcPts val="130"/>
              </a:spcBef>
            </a:pPr>
            <a:r>
              <a:rPr sz="1400" dirty="0">
                <a:latin typeface="Symbol"/>
                <a:cs typeface="Symbol"/>
              </a:rPr>
              <a:t></a:t>
            </a:r>
            <a:r>
              <a:rPr sz="1350" baseline="-12345" dirty="0">
                <a:latin typeface="Times New Roman"/>
                <a:cs typeface="Times New Roman"/>
              </a:rPr>
              <a:t>окон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значение световой характеристики окон;  S</a:t>
            </a:r>
            <a:r>
              <a:rPr sz="1350" spc="-7" baseline="-12345" dirty="0">
                <a:latin typeface="Times New Roman"/>
                <a:cs typeface="Times New Roman"/>
              </a:rPr>
              <a:t>п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площадь пола,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350" baseline="40123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397510">
              <a:lnSpc>
                <a:spcPts val="1630"/>
              </a:lnSpc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о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общий коэффициент светопропускания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окон;</a:t>
            </a:r>
            <a:endParaRPr sz="1400">
              <a:latin typeface="Times New Roman"/>
              <a:cs typeface="Times New Roman"/>
            </a:endParaRPr>
          </a:p>
          <a:p>
            <a:pPr marL="38100" marR="31115" indent="359410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350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учитывает повышение КЕО при </a:t>
            </a:r>
            <a:r>
              <a:rPr sz="1400" dirty="0">
                <a:latin typeface="Times New Roman"/>
                <a:cs typeface="Times New Roman"/>
              </a:rPr>
              <a:t>боковом  </a:t>
            </a:r>
            <a:r>
              <a:rPr sz="1400" spc="-5" dirty="0">
                <a:latin typeface="Times New Roman"/>
                <a:cs typeface="Times New Roman"/>
              </a:rPr>
              <a:t>освещении благодаря свету, отраженному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поверхностей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помещения.</a:t>
            </a:r>
            <a:endParaRPr sz="1400">
              <a:latin typeface="Times New Roman"/>
              <a:cs typeface="Times New Roman"/>
            </a:endParaRPr>
          </a:p>
          <a:p>
            <a:pPr marL="38100" marR="35560" indent="35941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К</a:t>
            </a:r>
            <a:r>
              <a:rPr sz="1350" spc="-7" baseline="-12345" dirty="0">
                <a:latin typeface="Times New Roman"/>
                <a:cs typeface="Times New Roman"/>
              </a:rPr>
              <a:t>зд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учитывающий затенение окон противостоящими  </a:t>
            </a:r>
            <a:r>
              <a:rPr sz="1400" dirty="0">
                <a:latin typeface="Times New Roman"/>
                <a:cs typeface="Times New Roman"/>
              </a:rPr>
              <a:t>зданиями.</a:t>
            </a:r>
            <a:endParaRPr sz="1400">
              <a:latin typeface="Times New Roman"/>
              <a:cs typeface="Times New Roman"/>
            </a:endParaRPr>
          </a:p>
          <a:p>
            <a:pPr marL="397510" marR="617220">
              <a:lnSpc>
                <a:spcPts val="161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Определяем значения величин, входящих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расчётную формулу.  Нормированное значение КЕО определяем из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выражения: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57530" y="3954994"/>
            <a:ext cx="12700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Times New Roman"/>
                <a:cs typeface="Times New Roman"/>
              </a:rPr>
              <a:t>III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5110" y="4076372"/>
            <a:ext cx="42989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3060" algn="l"/>
              </a:tabLst>
            </a:pPr>
            <a:r>
              <a:rPr sz="850" spc="45" dirty="0">
                <a:latin typeface="Times New Roman"/>
                <a:cs typeface="Times New Roman"/>
              </a:rPr>
              <a:t>н	н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2592" y="3970632"/>
            <a:ext cx="300863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27125" algn="l"/>
              </a:tabLst>
            </a:pPr>
            <a:r>
              <a:rPr sz="1350" spc="35" dirty="0">
                <a:latin typeface="Times New Roman"/>
                <a:cs typeface="Times New Roman"/>
              </a:rPr>
              <a:t>КЕО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6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e</a:t>
            </a:r>
            <a:r>
              <a:rPr sz="1350" spc="40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9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e	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20" dirty="0">
                <a:latin typeface="Times New Roman"/>
                <a:cs typeface="Times New Roman"/>
              </a:rPr>
              <a:t> </a:t>
            </a:r>
            <a:r>
              <a:rPr sz="1350" spc="85" dirty="0">
                <a:latin typeface="Times New Roman"/>
                <a:cs typeface="Times New Roman"/>
              </a:rPr>
              <a:t>m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c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</a:t>
            </a:r>
            <a:r>
              <a:rPr sz="1350" spc="25" dirty="0">
                <a:latin typeface="Times New Roman"/>
                <a:cs typeface="Times New Roman"/>
              </a:rPr>
              <a:t>1,5</a:t>
            </a:r>
            <a:r>
              <a:rPr sz="1350" spc="-180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0,9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-140" dirty="0">
                <a:latin typeface="Symbol"/>
                <a:cs typeface="Symbol"/>
              </a:rPr>
              <a:t>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0,8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Symbol"/>
                <a:cs typeface="Symbol"/>
              </a:rPr>
              <a:t></a:t>
            </a:r>
            <a:r>
              <a:rPr sz="1350" spc="5" dirty="0">
                <a:latin typeface="Times New Roman"/>
                <a:cs typeface="Times New Roman"/>
              </a:rPr>
              <a:t>1,1%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3277" y="4038726"/>
            <a:ext cx="70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8850" y="3962526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(3.1</a:t>
            </a:r>
            <a:r>
              <a:rPr sz="1400" spc="10" dirty="0">
                <a:latin typeface="Times New Roman"/>
                <a:cs typeface="Times New Roman"/>
              </a:rPr>
              <a:t>9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8650" y="4538598"/>
            <a:ext cx="86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н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2250" y="4448682"/>
            <a:ext cx="5570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где е </a:t>
            </a:r>
            <a:r>
              <a:rPr sz="1350" baseline="40123" dirty="0">
                <a:latin typeface="Times New Roman"/>
                <a:cs typeface="Times New Roman"/>
              </a:rPr>
              <a:t>III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значение КЕО </a:t>
            </a:r>
            <a:r>
              <a:rPr sz="1400" dirty="0">
                <a:latin typeface="Times New Roman"/>
                <a:cs typeface="Times New Roman"/>
              </a:rPr>
              <a:t>по СНиП </a:t>
            </a:r>
            <a:r>
              <a:rPr sz="1400" spc="-5" dirty="0">
                <a:latin typeface="Times New Roman"/>
                <a:cs typeface="Times New Roman"/>
              </a:rPr>
              <a:t>II-4-79 </a:t>
            </a:r>
            <a:r>
              <a:rPr sz="1400" dirty="0">
                <a:latin typeface="Times New Roman"/>
                <a:cs typeface="Times New Roman"/>
              </a:rPr>
              <a:t>для III </a:t>
            </a:r>
            <a:r>
              <a:rPr sz="1400" spc="-5" dirty="0">
                <a:latin typeface="Times New Roman"/>
                <a:cs typeface="Times New Roman"/>
              </a:rPr>
              <a:t>светового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пояса (при-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15280" y="4742814"/>
            <a:ext cx="86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н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2636" y="4652898"/>
            <a:ext cx="46767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нимаем по приложению ДБН </a:t>
            </a:r>
            <a:r>
              <a:rPr sz="1400" dirty="0">
                <a:latin typeface="Times New Roman"/>
                <a:cs typeface="Times New Roman"/>
              </a:rPr>
              <a:t>В. </a:t>
            </a:r>
            <a:r>
              <a:rPr sz="1400" spc="-5" dirty="0">
                <a:latin typeface="Times New Roman"/>
                <a:cs typeface="Times New Roman"/>
              </a:rPr>
              <a:t>2.5 </a:t>
            </a:r>
            <a:r>
              <a:rPr sz="1400" dirty="0">
                <a:latin typeface="Times New Roman"/>
                <a:cs typeface="Times New Roman"/>
              </a:rPr>
              <a:t>– 28 – </a:t>
            </a:r>
            <a:r>
              <a:rPr sz="1400" spc="-5" dirty="0">
                <a:latin typeface="Times New Roman"/>
                <a:cs typeface="Times New Roman"/>
              </a:rPr>
              <a:t>2006 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350" baseline="40123" dirty="0">
                <a:latin typeface="Times New Roman"/>
                <a:cs typeface="Times New Roman"/>
              </a:rPr>
              <a:t>III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1,5%);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9136" y="4857368"/>
            <a:ext cx="6055360" cy="3934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1009" algn="just">
              <a:lnSpc>
                <a:spcPts val="1645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m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коэффициент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светового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климата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(m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0,9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приложению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ДБН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В.</a:t>
            </a:r>
            <a:endParaRPr sz="1400">
              <a:latin typeface="Times New Roman"/>
              <a:cs typeface="Times New Roman"/>
            </a:endParaRPr>
          </a:p>
          <a:p>
            <a:pPr marL="101600" algn="just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2006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01600" marR="98425" indent="359410" algn="just">
              <a:lnSpc>
                <a:spcPct val="96100"/>
              </a:lnSpc>
              <a:spcBef>
                <a:spcPts val="25"/>
              </a:spcBef>
            </a:pPr>
            <a:r>
              <a:rPr sz="1400" dirty="0">
                <a:latin typeface="Times New Roman"/>
                <a:cs typeface="Times New Roman"/>
              </a:rPr>
              <a:t>c – </a:t>
            </a:r>
            <a:r>
              <a:rPr sz="1400" spc="-5" dirty="0">
                <a:latin typeface="Times New Roman"/>
                <a:cs typeface="Times New Roman"/>
              </a:rPr>
              <a:t>коэффициент солнечности </a:t>
            </a:r>
            <a:r>
              <a:rPr sz="1400" dirty="0">
                <a:latin typeface="Times New Roman"/>
                <a:cs typeface="Times New Roman"/>
              </a:rPr>
              <a:t>климата, зависящий от </a:t>
            </a:r>
            <a:r>
              <a:rPr sz="1400" spc="-5" dirty="0">
                <a:latin typeface="Times New Roman"/>
                <a:cs typeface="Times New Roman"/>
              </a:rPr>
              <a:t>ориентации окон 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азимуту </a:t>
            </a:r>
            <a:r>
              <a:rPr sz="1400" dirty="0">
                <a:latin typeface="Times New Roman"/>
                <a:cs typeface="Times New Roman"/>
              </a:rPr>
              <a:t>и вида </a:t>
            </a:r>
            <a:r>
              <a:rPr sz="1400" spc="-5" dirty="0">
                <a:latin typeface="Times New Roman"/>
                <a:cs typeface="Times New Roman"/>
              </a:rPr>
              <a:t>организации естественного освещения </a:t>
            </a:r>
            <a:r>
              <a:rPr sz="1400" dirty="0">
                <a:latin typeface="Times New Roman"/>
                <a:cs typeface="Times New Roman"/>
              </a:rPr>
              <a:t>(по </a:t>
            </a:r>
            <a:r>
              <a:rPr sz="1400" spc="-5" dirty="0">
                <a:latin typeface="Times New Roman"/>
                <a:cs typeface="Times New Roman"/>
              </a:rPr>
              <a:t>приложению 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2006 принимаем </a:t>
            </a:r>
            <a:r>
              <a:rPr sz="1400" dirty="0">
                <a:latin typeface="Times New Roman"/>
                <a:cs typeface="Times New Roman"/>
              </a:rPr>
              <a:t>c =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0,8).</a:t>
            </a:r>
            <a:endParaRPr sz="1400">
              <a:latin typeface="Times New Roman"/>
              <a:cs typeface="Times New Roman"/>
            </a:endParaRPr>
          </a:p>
          <a:p>
            <a:pPr marL="101600" marR="93980" indent="359410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</a:t>
            </a:r>
            <a:r>
              <a:rPr sz="1400" spc="-5" dirty="0">
                <a:latin typeface="Times New Roman"/>
                <a:cs typeface="Times New Roman"/>
              </a:rPr>
              <a:t>28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2006 коэффициент запаса K</a:t>
            </a:r>
            <a:r>
              <a:rPr sz="1350" spc="-7" baseline="-12345" dirty="0">
                <a:latin typeface="Times New Roman"/>
                <a:cs typeface="Times New Roman"/>
              </a:rPr>
              <a:t>з </a:t>
            </a:r>
            <a:r>
              <a:rPr sz="1400" dirty="0">
                <a:latin typeface="Times New Roman"/>
                <a:cs typeface="Times New Roman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1,3  </a:t>
            </a:r>
            <a:r>
              <a:rPr sz="1400" dirty="0">
                <a:latin typeface="Times New Roman"/>
                <a:cs typeface="Times New Roman"/>
              </a:rPr>
              <a:t>(он </a:t>
            </a:r>
            <a:r>
              <a:rPr sz="1400" spc="-5" dirty="0">
                <a:latin typeface="Times New Roman"/>
                <a:cs typeface="Times New Roman"/>
              </a:rPr>
              <a:t>определяет периодичность чистки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стекол)</a:t>
            </a:r>
            <a:endParaRPr sz="1400">
              <a:latin typeface="Times New Roman"/>
              <a:cs typeface="Times New Roman"/>
            </a:endParaRPr>
          </a:p>
          <a:p>
            <a:pPr marL="461009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Находим отношение глубины помещения </a:t>
            </a:r>
            <a:r>
              <a:rPr sz="1400" dirty="0">
                <a:latin typeface="Times New Roman"/>
                <a:cs typeface="Times New Roman"/>
              </a:rPr>
              <a:t>B к </a:t>
            </a:r>
            <a:r>
              <a:rPr sz="1400" spc="-5" dirty="0">
                <a:latin typeface="Times New Roman"/>
                <a:cs typeface="Times New Roman"/>
              </a:rPr>
              <a:t>высоте </a:t>
            </a:r>
            <a:r>
              <a:rPr sz="1400" dirty="0">
                <a:latin typeface="Times New Roman"/>
                <a:cs typeface="Times New Roman"/>
              </a:rPr>
              <a:t>от </a:t>
            </a:r>
            <a:r>
              <a:rPr sz="1400" spc="-5" dirty="0">
                <a:latin typeface="Times New Roman"/>
                <a:cs typeface="Times New Roman"/>
              </a:rPr>
              <a:t>уровня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рабочей</a:t>
            </a:r>
            <a:endParaRPr sz="1400">
              <a:latin typeface="Times New Roman"/>
              <a:cs typeface="Times New Roman"/>
            </a:endParaRPr>
          </a:p>
          <a:p>
            <a:pPr marL="1016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поверхности до верха </a:t>
            </a:r>
            <a:r>
              <a:rPr sz="1400" dirty="0">
                <a:latin typeface="Times New Roman"/>
                <a:cs typeface="Times New Roman"/>
              </a:rPr>
              <a:t>окна h</a:t>
            </a:r>
            <a:r>
              <a:rPr sz="1350" baseline="-12345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В / </a:t>
            </a:r>
            <a:r>
              <a:rPr sz="1400" spc="-5" dirty="0">
                <a:latin typeface="Times New Roman"/>
                <a:cs typeface="Times New Roman"/>
              </a:rPr>
              <a:t>h</a:t>
            </a:r>
            <a:r>
              <a:rPr sz="1350" spc="-7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= 9 / </a:t>
            </a:r>
            <a:r>
              <a:rPr sz="1400" spc="-5" dirty="0">
                <a:latin typeface="Times New Roman"/>
                <a:cs typeface="Times New Roman"/>
              </a:rPr>
              <a:t>2.4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5" dirty="0">
                <a:latin typeface="Times New Roman"/>
                <a:cs typeface="Times New Roman"/>
              </a:rPr>
              <a:t> 3.2.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R="2150110" algn="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Отношение длины помещения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его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глубине: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R="2176145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L / B = </a:t>
            </a:r>
            <a:r>
              <a:rPr sz="1400" spc="-5" dirty="0">
                <a:latin typeface="Times New Roman"/>
                <a:cs typeface="Times New Roman"/>
              </a:rPr>
              <a:t>108/9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01600" marR="95250" indent="359410" algn="just">
              <a:lnSpc>
                <a:spcPct val="1014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По приложению ДБН </a:t>
            </a:r>
            <a:r>
              <a:rPr sz="1400" dirty="0">
                <a:latin typeface="Times New Roman"/>
                <a:cs typeface="Times New Roman"/>
              </a:rPr>
              <a:t>В. 2.5 – 28 – </a:t>
            </a:r>
            <a:r>
              <a:rPr sz="1400" spc="-5" dirty="0">
                <a:latin typeface="Times New Roman"/>
                <a:cs typeface="Times New Roman"/>
              </a:rPr>
              <a:t>2006. Световая характеристика окна  равна </a:t>
            </a:r>
            <a:r>
              <a:rPr sz="1400" spc="-5" dirty="0">
                <a:latin typeface="Symbol"/>
                <a:cs typeface="Symbol"/>
              </a:rPr>
              <a:t></a:t>
            </a:r>
            <a:r>
              <a:rPr sz="1350" spc="-7" baseline="-12345" dirty="0">
                <a:latin typeface="Times New Roman"/>
                <a:cs typeface="Times New Roman"/>
              </a:rPr>
              <a:t>о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8.</a:t>
            </a:r>
            <a:endParaRPr sz="1400">
              <a:latin typeface="Times New Roman"/>
              <a:cs typeface="Times New Roman"/>
            </a:endParaRPr>
          </a:p>
          <a:p>
            <a:pPr marL="461009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Определяем общий коэффициент светопропускания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окон: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6319" y="8962449"/>
            <a:ext cx="1700530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550" spc="-30" dirty="0">
                <a:latin typeface="Symbol"/>
                <a:cs typeface="Symbol"/>
              </a:rPr>
              <a:t></a:t>
            </a:r>
            <a:r>
              <a:rPr sz="1425" spc="-44" baseline="-23391" dirty="0">
                <a:latin typeface="Times New Roman"/>
                <a:cs typeface="Times New Roman"/>
              </a:rPr>
              <a:t>0 </a:t>
            </a:r>
            <a:r>
              <a:rPr sz="1550" spc="-95" dirty="0">
                <a:latin typeface="Symbol"/>
                <a:cs typeface="Symbol"/>
              </a:rPr>
              <a:t>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550" spc="-70" dirty="0">
                <a:latin typeface="Symbol"/>
                <a:cs typeface="Symbol"/>
              </a:rPr>
              <a:t></a:t>
            </a:r>
            <a:r>
              <a:rPr sz="1425" spc="-104" baseline="-23391" dirty="0">
                <a:latin typeface="Times New Roman"/>
                <a:cs typeface="Times New Roman"/>
              </a:rPr>
              <a:t>1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Symbol"/>
                <a:cs typeface="Symbol"/>
              </a:rPr>
              <a:t></a:t>
            </a:r>
            <a:r>
              <a:rPr sz="1425" spc="-37" baseline="-23391" dirty="0">
                <a:latin typeface="Times New Roman"/>
                <a:cs typeface="Times New Roman"/>
              </a:rPr>
              <a:t>2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Symbol"/>
                <a:cs typeface="Symbol"/>
              </a:rPr>
              <a:t></a:t>
            </a:r>
            <a:r>
              <a:rPr sz="1425" spc="-52" baseline="-23391" dirty="0">
                <a:latin typeface="Times New Roman"/>
                <a:cs typeface="Times New Roman"/>
              </a:rPr>
              <a:t>3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Symbol"/>
                <a:cs typeface="Symbol"/>
              </a:rPr>
              <a:t></a:t>
            </a:r>
            <a:r>
              <a:rPr sz="1425" spc="-37" baseline="-23391" dirty="0">
                <a:latin typeface="Times New Roman"/>
                <a:cs typeface="Times New Roman"/>
              </a:rPr>
              <a:t>4 </a:t>
            </a:r>
            <a:r>
              <a:rPr sz="1550" spc="-200" dirty="0">
                <a:latin typeface="Symbol"/>
                <a:cs typeface="Symbol"/>
              </a:rPr>
              <a:t></a:t>
            </a:r>
            <a:r>
              <a:rPr sz="1550" spc="-20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Symbol"/>
                <a:cs typeface="Symbol"/>
              </a:rPr>
              <a:t></a:t>
            </a:r>
            <a:r>
              <a:rPr sz="1425" spc="-52" baseline="-23391" dirty="0">
                <a:latin typeface="Times New Roman"/>
                <a:cs typeface="Times New Roman"/>
              </a:rPr>
              <a:t>5</a:t>
            </a:r>
            <a:r>
              <a:rPr sz="1425" spc="-22" baseline="-23391" dirty="0">
                <a:latin typeface="Times New Roman"/>
                <a:cs typeface="Times New Roman"/>
              </a:rPr>
              <a:t> </a:t>
            </a:r>
            <a:r>
              <a:rPr sz="2100" baseline="-3968" dirty="0">
                <a:latin typeface="Times New Roman"/>
                <a:cs typeface="Times New Roman"/>
              </a:rPr>
              <a:t>,</a:t>
            </a:r>
            <a:endParaRPr sz="2100" baseline="-3968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8305" y="8994140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(3.2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2250" y="9244076"/>
            <a:ext cx="5309870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где </a:t>
            </a:r>
            <a:r>
              <a:rPr sz="1400" spc="-15" dirty="0">
                <a:latin typeface="Symbol"/>
                <a:cs typeface="Symbol"/>
              </a:rPr>
              <a:t></a:t>
            </a:r>
            <a:r>
              <a:rPr sz="1350" spc="-22" baseline="-12345" dirty="0">
                <a:latin typeface="Times New Roman"/>
                <a:cs typeface="Times New Roman"/>
              </a:rPr>
              <a:t>1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 светопропускания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материала;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400" spc="-10" dirty="0">
                <a:latin typeface="Symbol"/>
                <a:cs typeface="Symbol"/>
              </a:rPr>
              <a:t></a:t>
            </a:r>
            <a:r>
              <a:rPr sz="1350" spc="-15" baseline="-12345" dirty="0">
                <a:latin typeface="Times New Roman"/>
                <a:cs typeface="Times New Roman"/>
              </a:rPr>
              <a:t>2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коэффициент, который учитывает потери света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оконной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раме;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4620</Words>
  <Application>Microsoft Office PowerPoint</Application>
  <PresentationFormat>Произвольный</PresentationFormat>
  <Paragraphs>619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 Егоров</cp:lastModifiedBy>
  <cp:revision>4</cp:revision>
  <dcterms:created xsi:type="dcterms:W3CDTF">2019-11-27T20:19:03Z</dcterms:created>
  <dcterms:modified xsi:type="dcterms:W3CDTF">2020-04-03T02:37:17Z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2017-12-16T00:00:00Z</vt:filetime>
  </property>
  <property fmtid="{D5CDD505-2E9C-101B-9397-08002B2CF9AE}" pid="3" name="LastSaved">
    <vt:filetime>2019-11-27T00:00:00Z</vt:filetime>
  </property>
</Properties>
</file>