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C8B5719-61B3-4442-8485-108748E8A727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9D283D4-B058-4617-AC80-A97390BBDA1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Методы обучения математике и их классификация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94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60648"/>
            <a:ext cx="8568952" cy="64087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i="1" dirty="0" smtClean="0"/>
              <a:t>1. Методы</a:t>
            </a:r>
            <a:r>
              <a:rPr lang="ru-RU" b="1" i="1" dirty="0"/>
              <a:t>, направленные на первичное овладение знаниями:</a:t>
            </a:r>
            <a:endParaRPr lang="ru-RU" sz="2000" b="1" dirty="0"/>
          </a:p>
          <a:p>
            <a:r>
              <a:rPr lang="ru-RU" i="1" dirty="0"/>
              <a:t>а) Информационно-развивающие: </a:t>
            </a:r>
            <a:endParaRPr lang="ru-RU" sz="2000" dirty="0"/>
          </a:p>
          <a:p>
            <a:pPr lvl="1"/>
            <a:r>
              <a:rPr lang="ru-RU" sz="2400" dirty="0"/>
              <a:t>Передача информации в готовом виде (лекция, объяснение, демонстрация учебных кинофильмов, слушание </a:t>
            </a:r>
            <a:r>
              <a:rPr lang="ru-RU" sz="2400" dirty="0" err="1"/>
              <a:t>магнитозаписей</a:t>
            </a:r>
            <a:r>
              <a:rPr lang="ru-RU" sz="2400" dirty="0"/>
              <a:t> и др.);</a:t>
            </a:r>
            <a:endParaRPr lang="ru-RU" sz="2000" dirty="0"/>
          </a:p>
          <a:p>
            <a:pPr lvl="1"/>
            <a:r>
              <a:rPr lang="ru-RU" sz="2400" dirty="0"/>
              <a:t>Самостоятельное добывание знаний (самостоятельная работа с книгой, с обучающей программой, с информационными базами данных – использование информационных технологий).</a:t>
            </a:r>
            <a:endParaRPr lang="ru-RU" sz="2000" dirty="0"/>
          </a:p>
          <a:p>
            <a:r>
              <a:rPr lang="ru-RU" i="1" dirty="0"/>
              <a:t>б) Проблемно-поисковые: </a:t>
            </a:r>
            <a:endParaRPr lang="ru-RU" sz="2000" dirty="0"/>
          </a:p>
          <a:p>
            <a:pPr lvl="1"/>
            <a:r>
              <a:rPr lang="ru-RU" sz="2400" dirty="0"/>
              <a:t>проблемное изложение учебного материала (эвристическая беседа),</a:t>
            </a:r>
            <a:endParaRPr lang="ru-RU" sz="2000" dirty="0"/>
          </a:p>
          <a:p>
            <a:pPr lvl="1"/>
            <a:r>
              <a:rPr lang="ru-RU" sz="2400" dirty="0"/>
              <a:t>учебная дискуссия, </a:t>
            </a:r>
            <a:endParaRPr lang="ru-RU" sz="2000" dirty="0"/>
          </a:p>
          <a:p>
            <a:pPr lvl="1"/>
            <a:r>
              <a:rPr lang="ru-RU" sz="2400" dirty="0"/>
              <a:t>лабораторная поисковая работа,</a:t>
            </a:r>
            <a:endParaRPr lang="ru-RU" sz="2000" dirty="0"/>
          </a:p>
          <a:p>
            <a:pPr lvl="1"/>
            <a:r>
              <a:rPr lang="ru-RU" sz="2400" dirty="0"/>
              <a:t>организация коллективной мыслительной деятельности в работе малыми группами, </a:t>
            </a:r>
            <a:endParaRPr lang="ru-RU" sz="2000" dirty="0"/>
          </a:p>
          <a:p>
            <a:pPr lvl="1"/>
            <a:r>
              <a:rPr lang="ru-RU" sz="2400" dirty="0"/>
              <a:t>организационно-</a:t>
            </a:r>
            <a:r>
              <a:rPr lang="ru-RU" sz="2400" dirty="0" err="1"/>
              <a:t>деятельностная</a:t>
            </a:r>
            <a:r>
              <a:rPr lang="ru-RU" sz="2400" dirty="0"/>
              <a:t> игра, </a:t>
            </a:r>
            <a:endParaRPr lang="ru-RU" sz="2000" dirty="0"/>
          </a:p>
          <a:p>
            <a:pPr lvl="1"/>
            <a:r>
              <a:rPr lang="ru-RU" sz="2400" dirty="0"/>
              <a:t>исследовательская работа.</a:t>
            </a:r>
            <a:endParaRPr lang="ru-RU" sz="2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75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332656"/>
            <a:ext cx="8640960" cy="6336704"/>
          </a:xfrm>
        </p:spPr>
        <p:txBody>
          <a:bodyPr>
            <a:normAutofit/>
          </a:bodyPr>
          <a:lstStyle/>
          <a:p>
            <a:r>
              <a:rPr lang="ru-RU" b="1" i="1" dirty="0"/>
              <a:t>2. Методы, направленные на совершенствование знаний и формирование умений и навыков: </a:t>
            </a:r>
            <a:endParaRPr lang="ru-RU" sz="2000" b="1" dirty="0"/>
          </a:p>
          <a:p>
            <a:r>
              <a:rPr lang="ru-RU" i="1" dirty="0"/>
              <a:t>а) Репродуктивные:</a:t>
            </a:r>
            <a:endParaRPr lang="ru-RU" sz="2000" dirty="0"/>
          </a:p>
          <a:p>
            <a:pPr lvl="1"/>
            <a:r>
              <a:rPr lang="ru-RU" sz="2400" dirty="0"/>
              <a:t>пересказ учебного материала, </a:t>
            </a:r>
            <a:endParaRPr lang="ru-RU" sz="2000" dirty="0"/>
          </a:p>
          <a:p>
            <a:pPr lvl="1"/>
            <a:r>
              <a:rPr lang="ru-RU" sz="2400" dirty="0"/>
              <a:t>выполнение упражнения по образцу, </a:t>
            </a:r>
            <a:endParaRPr lang="ru-RU" sz="2000" dirty="0"/>
          </a:p>
          <a:p>
            <a:pPr lvl="1"/>
            <a:r>
              <a:rPr lang="ru-RU" sz="2400" dirty="0"/>
              <a:t>лабораторная работа по инструкции, </a:t>
            </a:r>
            <a:endParaRPr lang="ru-RU" sz="2000" dirty="0"/>
          </a:p>
          <a:p>
            <a:pPr lvl="1"/>
            <a:r>
              <a:rPr lang="ru-RU" sz="2400" dirty="0"/>
              <a:t>упражнения на тренажерах.</a:t>
            </a:r>
            <a:endParaRPr lang="ru-RU" sz="2000" dirty="0"/>
          </a:p>
          <a:p>
            <a:r>
              <a:rPr lang="ru-RU" sz="2000" i="1" dirty="0"/>
              <a:t>б</a:t>
            </a:r>
            <a:r>
              <a:rPr lang="ru-RU" i="1" dirty="0"/>
              <a:t>) Творчески-репродуктивные:</a:t>
            </a:r>
            <a:endParaRPr lang="ru-RU" sz="2000" dirty="0"/>
          </a:p>
          <a:p>
            <a:pPr lvl="1"/>
            <a:r>
              <a:rPr lang="ru-RU" sz="2400" dirty="0"/>
              <a:t>вариативные упражнения, </a:t>
            </a:r>
            <a:endParaRPr lang="ru-RU" sz="2000" dirty="0"/>
          </a:p>
          <a:p>
            <a:pPr lvl="1"/>
            <a:r>
              <a:rPr lang="ru-RU" sz="2400" dirty="0"/>
              <a:t>анализ производственных ситуаций, </a:t>
            </a:r>
            <a:endParaRPr lang="ru-RU" sz="2000" dirty="0"/>
          </a:p>
          <a:p>
            <a:pPr lvl="1"/>
            <a:r>
              <a:rPr lang="ru-RU" sz="2400" dirty="0"/>
              <a:t>деловые игры и другие виды имитации профессиональной деятельности.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04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r>
              <a:rPr lang="ru-RU" sz="2800" b="1" i="1" dirty="0"/>
              <a:t>Метод обучения</a:t>
            </a:r>
            <a:r>
              <a:rPr lang="ru-RU" sz="2800" b="1" dirty="0"/>
              <a:t> </a:t>
            </a:r>
            <a:r>
              <a:rPr lang="ru-RU" sz="2800" dirty="0"/>
              <a:t>– это упорядоченный комплекс дидактических приемов и средств, с помощью которых реализуются цели обучения и воспитания.    </a:t>
            </a:r>
          </a:p>
          <a:p>
            <a:r>
              <a:rPr lang="ru-RU" sz="2800" b="1" i="1" dirty="0"/>
              <a:t>Методы обучения</a:t>
            </a:r>
            <a:r>
              <a:rPr lang="ru-RU" sz="2800" b="1" dirty="0"/>
              <a:t> </a:t>
            </a:r>
            <a:r>
              <a:rPr lang="ru-RU" sz="2800" dirty="0"/>
              <a:t>– это взаимосвязанные способы деятельности учителя и учащегося, направленные на овладение учащимися знаниями, умениями, навыками, на воспитание и развитие их в процессе обучения.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40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948405" cy="4209331"/>
          </a:xfrm>
        </p:spPr>
        <p:txBody>
          <a:bodyPr/>
          <a:lstStyle/>
          <a:p>
            <a:pPr lvl="0"/>
            <a:r>
              <a:rPr lang="ru-RU" sz="2800" b="1" dirty="0" smtClean="0"/>
              <a:t>Методы </a:t>
            </a:r>
            <a:r>
              <a:rPr lang="ru-RU" sz="2800" b="1" dirty="0"/>
              <a:t>преподавания </a:t>
            </a:r>
            <a:r>
              <a:rPr lang="ru-RU" sz="2800" dirty="0"/>
              <a:t>(средства, приемы, способы информации, управления и контроля познавательной деятельностью школьников)</a:t>
            </a:r>
          </a:p>
          <a:p>
            <a:pPr lvl="0"/>
            <a:r>
              <a:rPr lang="ru-RU" sz="2800" b="1" dirty="0"/>
              <a:t>Методы изучения </a:t>
            </a:r>
            <a:r>
              <a:rPr lang="ru-RU" sz="2800" dirty="0"/>
              <a:t>(учения) (средства, приемы, способы усвоения учебного материала, репродуктивные и продуктивные приемы учения и самоконтроля)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Педагогическая классификация методов обучения: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6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948405" cy="3450696"/>
          </a:xfrm>
        </p:spPr>
        <p:txBody>
          <a:bodyPr/>
          <a:lstStyle/>
          <a:p>
            <a:r>
              <a:rPr lang="ru-RU" sz="3600" dirty="0" smtClean="0"/>
              <a:t>способы </a:t>
            </a:r>
            <a:r>
              <a:rPr lang="ru-RU" sz="3600" dirty="0"/>
              <a:t>осуществления активной, самостоятельной познавательной деятельности математического характера самих школьников.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Методы изучения</a:t>
            </a:r>
            <a:r>
              <a:rPr lang="ru-RU" dirty="0"/>
              <a:t> математики - </a:t>
            </a:r>
          </a:p>
        </p:txBody>
      </p:sp>
    </p:spTree>
    <p:extLst>
      <p:ext uri="{BB962C8B-B14F-4D97-AF65-F5344CB8AC3E}">
        <p14:creationId xmlns:p14="http://schemas.microsoft.com/office/powerpoint/2010/main" val="279500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изучения математики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Научные методы изучения математики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Наблдюдение</a:t>
            </a:r>
            <a:r>
              <a:rPr lang="ru-RU" dirty="0" smtClean="0"/>
              <a:t> и опыт</a:t>
            </a:r>
          </a:p>
          <a:p>
            <a:r>
              <a:rPr lang="ru-RU" dirty="0" smtClean="0"/>
              <a:t>Сравнение</a:t>
            </a:r>
          </a:p>
          <a:p>
            <a:r>
              <a:rPr lang="ru-RU" dirty="0" smtClean="0"/>
              <a:t>Анализ и синтез</a:t>
            </a:r>
          </a:p>
          <a:p>
            <a:r>
              <a:rPr lang="ru-RU" dirty="0" smtClean="0"/>
              <a:t>Обобщение и специализация</a:t>
            </a:r>
          </a:p>
          <a:p>
            <a:r>
              <a:rPr lang="ru-RU" dirty="0" smtClean="0"/>
              <a:t>Абстрагирование и конкретизация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Учебные методы изучения математики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ru-RU" sz="2000" dirty="0"/>
              <a:t>эвристический метод;</a:t>
            </a:r>
          </a:p>
          <a:p>
            <a:pPr lvl="1"/>
            <a:r>
              <a:rPr lang="ru-RU" sz="2000" dirty="0"/>
              <a:t>обучение на моделях;</a:t>
            </a:r>
          </a:p>
          <a:p>
            <a:pPr lvl="1"/>
            <a:r>
              <a:rPr lang="ru-RU" sz="2000" dirty="0"/>
              <a:t>метод программированного обучения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66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способы </a:t>
            </a:r>
            <a:r>
              <a:rPr lang="ru-RU" sz="2800" dirty="0"/>
              <a:t>передачи учащимся определенной системы математических ЗУН.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К </a:t>
            </a:r>
            <a:r>
              <a:rPr lang="ru-RU" sz="2800" dirty="0"/>
              <a:t>методам преподавания </a:t>
            </a:r>
            <a:r>
              <a:rPr lang="ru-RU" sz="2800" dirty="0" smtClean="0"/>
              <a:t>относятся:</a:t>
            </a:r>
          </a:p>
          <a:p>
            <a:pPr>
              <a:buFontTx/>
              <a:buChar char="-"/>
            </a:pPr>
            <a:r>
              <a:rPr lang="ru-RU" sz="2800" dirty="0" smtClean="0"/>
              <a:t>обучающая </a:t>
            </a:r>
            <a:r>
              <a:rPr lang="ru-RU" sz="2800" dirty="0"/>
              <a:t>беседа,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рассказ</a:t>
            </a:r>
            <a:r>
              <a:rPr lang="ru-RU" sz="2800" dirty="0"/>
              <a:t>, объяснение и лекция учителя,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/>
              <a:t>у</a:t>
            </a:r>
            <a:r>
              <a:rPr lang="ru-RU" sz="2800" dirty="0" smtClean="0"/>
              <a:t>правление </a:t>
            </a:r>
            <a:r>
              <a:rPr lang="ru-RU" sz="2800" dirty="0"/>
              <a:t>самостоятельной работой тренировочного характера,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руководство </a:t>
            </a:r>
            <a:r>
              <a:rPr lang="ru-RU" sz="2800" dirty="0"/>
              <a:t>работой учащихся с учебной литературой и т.д.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Методы преподавания</a:t>
            </a:r>
            <a:r>
              <a:rPr lang="ru-RU" dirty="0"/>
              <a:t> математики - </a:t>
            </a:r>
          </a:p>
        </p:txBody>
      </p:sp>
    </p:spTree>
    <p:extLst>
      <p:ext uri="{BB962C8B-B14F-4D97-AF65-F5344CB8AC3E}">
        <p14:creationId xmlns:p14="http://schemas.microsoft.com/office/powerpoint/2010/main" val="20829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340768"/>
            <a:ext cx="8640960" cy="54006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dirty="0" smtClean="0"/>
              <a:t>По </a:t>
            </a:r>
            <a:r>
              <a:rPr lang="ru-RU" b="1" dirty="0"/>
              <a:t>характеру познавательной деятельности: </a:t>
            </a:r>
          </a:p>
          <a:p>
            <a:r>
              <a:rPr lang="ru-RU" dirty="0"/>
              <a:t>а) объяснительно-иллюстративный (рассказ, лекция, беседа, демонстрация и    т.д.);</a:t>
            </a:r>
          </a:p>
          <a:p>
            <a:r>
              <a:rPr lang="ru-RU" dirty="0"/>
              <a:t>б) репродуктивные (решение задач, повторение опытов и т.д.); </a:t>
            </a:r>
          </a:p>
          <a:p>
            <a:r>
              <a:rPr lang="ru-RU" dirty="0"/>
              <a:t>в) проблемные (проблемные задачи, познавательные задачи и т.д.);</a:t>
            </a:r>
          </a:p>
          <a:p>
            <a:r>
              <a:rPr lang="ru-RU" dirty="0"/>
              <a:t>г) частично-поисковые -  эвристические; </a:t>
            </a:r>
          </a:p>
          <a:p>
            <a:r>
              <a:rPr lang="ru-RU" dirty="0"/>
              <a:t>д) исследовательские.</a:t>
            </a:r>
          </a:p>
          <a:p>
            <a:pPr marL="0" lvl="0" indent="0">
              <a:buNone/>
            </a:pPr>
            <a:r>
              <a:rPr lang="ru-RU" b="1" dirty="0"/>
              <a:t>По компонентам деятельности:</a:t>
            </a:r>
          </a:p>
          <a:p>
            <a:r>
              <a:rPr lang="ru-RU" dirty="0"/>
              <a:t>а) организационно-действенные   (организация и осуществление учебно-познавательной деятельности);</a:t>
            </a:r>
            <a:r>
              <a:rPr lang="ru-RU" i="1" dirty="0"/>
              <a:t> </a:t>
            </a:r>
            <a:endParaRPr lang="ru-RU" dirty="0"/>
          </a:p>
          <a:p>
            <a:r>
              <a:rPr lang="ru-RU" dirty="0"/>
              <a:t>б) контрольно-оценочные (метод контроля и самоконтроля эффективности учебно-познавательной деятельности; </a:t>
            </a:r>
          </a:p>
          <a:p>
            <a:r>
              <a:rPr lang="ru-RU" dirty="0"/>
              <a:t>в) стимулирующие (стимулирование и мотивации учебно-воспитательной деятельности).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 fontScale="90000"/>
          </a:bodyPr>
          <a:lstStyle/>
          <a:p>
            <a:r>
              <a:rPr lang="ru-RU" sz="3600" i="1" dirty="0"/>
              <a:t>Классификации методов обучения</a:t>
            </a:r>
            <a:r>
              <a:rPr lang="ru-RU" sz="3600" dirty="0"/>
              <a:t> по различным основаниям: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69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89844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/>
              <a:t>По дидактическим целям: 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400" dirty="0" smtClean="0"/>
              <a:t>методы изучения новых знаний; 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400" dirty="0" smtClean="0"/>
              <a:t>методы закрепления знаний; 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400" dirty="0" smtClean="0"/>
              <a:t>методы контроля.</a:t>
            </a:r>
          </a:p>
          <a:p>
            <a:pPr lvl="0"/>
            <a:r>
              <a:rPr lang="ru-RU" sz="2400" b="1" dirty="0" smtClean="0"/>
              <a:t>По способам изложения учебного материала: </a:t>
            </a:r>
          </a:p>
          <a:p>
            <a:r>
              <a:rPr lang="ru-RU" sz="2400" dirty="0" smtClean="0"/>
              <a:t>а) монологические – информационно-сообщающие (рассказ, лекция, объяснение);</a:t>
            </a:r>
          </a:p>
          <a:p>
            <a:r>
              <a:rPr lang="ru-RU" sz="2400" dirty="0" smtClean="0"/>
              <a:t>б) диалогические  ( беседа, проблемное изложение, диспут)</a:t>
            </a:r>
          </a:p>
          <a:p>
            <a:pPr lvl="0"/>
            <a:r>
              <a:rPr lang="ru-RU" sz="2400" b="1" dirty="0" smtClean="0"/>
              <a:t>По источникам передачи знаний:</a:t>
            </a:r>
          </a:p>
          <a:p>
            <a:r>
              <a:rPr lang="ru-RU" sz="2400" dirty="0" smtClean="0"/>
              <a:t>а) словесные (рассказ, лекция, беседа, инструктаж, дискуссия); </a:t>
            </a:r>
          </a:p>
          <a:p>
            <a:r>
              <a:rPr lang="ru-RU" sz="2400" dirty="0" smtClean="0"/>
              <a:t>б) наглядные (демонстрация, иллюстрация, схема, показ материала, график); </a:t>
            </a:r>
          </a:p>
          <a:p>
            <a:r>
              <a:rPr lang="ru-RU" sz="2400" dirty="0" smtClean="0"/>
              <a:t>в) практические (упражнения, лабораторные работы, практикум)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1002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обучения математике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z="2800" b="1" i="1" dirty="0"/>
              <a:t>Методы, направленные на первичное овладение </a:t>
            </a:r>
            <a:r>
              <a:rPr lang="ru-RU" sz="2800" b="1" i="1" dirty="0" smtClean="0"/>
              <a:t>знаниями</a:t>
            </a:r>
            <a:endParaRPr lang="ru-RU" sz="2800" b="1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sz="2800" b="1" i="1" dirty="0"/>
              <a:t>Методы, направленные на совершенствование знаний и формирование умений и навыков: 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372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</TotalTime>
  <Words>549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Candara</vt:lpstr>
      <vt:lpstr>Symbol</vt:lpstr>
      <vt:lpstr>Волна</vt:lpstr>
      <vt:lpstr>Методы обучения математике и их классификация</vt:lpstr>
      <vt:lpstr>Презентация PowerPoint</vt:lpstr>
      <vt:lpstr>Педагогическая классификация методов обучения: </vt:lpstr>
      <vt:lpstr>Методы изучения математики - </vt:lpstr>
      <vt:lpstr>Методы изучения математики</vt:lpstr>
      <vt:lpstr>Методы преподавания математики - </vt:lpstr>
      <vt:lpstr>Классификации методов обучения по различным основаниям: </vt:lpstr>
      <vt:lpstr>Презентация PowerPoint</vt:lpstr>
      <vt:lpstr>Методы обучения математике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обучения математике и их классификация</dc:title>
  <dc:creator>User</dc:creator>
  <cp:lastModifiedBy>Microsoft</cp:lastModifiedBy>
  <cp:revision>3</cp:revision>
  <dcterms:created xsi:type="dcterms:W3CDTF">2012-01-10T14:01:16Z</dcterms:created>
  <dcterms:modified xsi:type="dcterms:W3CDTF">2016-09-06T02:25:09Z</dcterms:modified>
</cp:coreProperties>
</file>