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7"/>
  </p:notesMasterIdLst>
  <p:sldIdLst>
    <p:sldId id="256" r:id="rId2"/>
    <p:sldId id="288" r:id="rId3"/>
    <p:sldId id="294" r:id="rId4"/>
    <p:sldId id="293" r:id="rId5"/>
    <p:sldId id="259" r:id="rId6"/>
    <p:sldId id="289" r:id="rId7"/>
    <p:sldId id="290" r:id="rId8"/>
    <p:sldId id="291" r:id="rId9"/>
    <p:sldId id="292" r:id="rId10"/>
    <p:sldId id="261" r:id="rId11"/>
    <p:sldId id="262" r:id="rId12"/>
    <p:sldId id="295" r:id="rId13"/>
    <p:sldId id="309" r:id="rId14"/>
    <p:sldId id="297" r:id="rId15"/>
    <p:sldId id="298" r:id="rId16"/>
    <p:sldId id="266" r:id="rId17"/>
    <p:sldId id="263" r:id="rId18"/>
    <p:sldId id="267" r:id="rId19"/>
    <p:sldId id="299" r:id="rId20"/>
    <p:sldId id="307" r:id="rId21"/>
    <p:sldId id="305" r:id="rId22"/>
    <p:sldId id="304" r:id="rId23"/>
    <p:sldId id="303" r:id="rId24"/>
    <p:sldId id="300" r:id="rId25"/>
    <p:sldId id="301" r:id="rId26"/>
    <p:sldId id="302" r:id="rId27"/>
    <p:sldId id="268" r:id="rId28"/>
    <p:sldId id="269" r:id="rId29"/>
    <p:sldId id="270" r:id="rId30"/>
    <p:sldId id="312" r:id="rId31"/>
    <p:sldId id="311" r:id="rId32"/>
    <p:sldId id="313" r:id="rId33"/>
    <p:sldId id="264" r:id="rId34"/>
    <p:sldId id="265" r:id="rId35"/>
    <p:sldId id="271" r:id="rId36"/>
    <p:sldId id="272" r:id="rId37"/>
    <p:sldId id="306" r:id="rId38"/>
    <p:sldId id="274" r:id="rId39"/>
    <p:sldId id="273" r:id="rId40"/>
    <p:sldId id="260" r:id="rId41"/>
    <p:sldId id="310" r:id="rId42"/>
    <p:sldId id="308" r:id="rId43"/>
    <p:sldId id="257" r:id="rId44"/>
    <p:sldId id="278" r:id="rId45"/>
    <p:sldId id="277" r:id="rId46"/>
    <p:sldId id="279" r:id="rId47"/>
    <p:sldId id="282" r:id="rId48"/>
    <p:sldId id="280" r:id="rId49"/>
    <p:sldId id="281" r:id="rId50"/>
    <p:sldId id="283" r:id="rId51"/>
    <p:sldId id="275" r:id="rId52"/>
    <p:sldId id="284" r:id="rId53"/>
    <p:sldId id="285" r:id="rId54"/>
    <p:sldId id="286" r:id="rId55"/>
    <p:sldId id="287" r:id="rId5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80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wmf"/><Relationship Id="rId1" Type="http://schemas.openxmlformats.org/officeDocument/2006/relationships/image" Target="../media/image1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61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5.wmf"/></Relationships>
</file>

<file path=ppt/drawings/_rels/vmlDrawing13.vml.rels><?xml version="1.0" encoding="UTF-8" standalone="yes"?>
<Relationships xmlns="http://schemas.openxmlformats.org/package/2006/relationships"><Relationship Id="rId2" Type="http://schemas.openxmlformats.org/officeDocument/2006/relationships/image" Target="../media/image67.wmf"/><Relationship Id="rId1" Type="http://schemas.openxmlformats.org/officeDocument/2006/relationships/image" Target="../media/image66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0.w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79.wmf"/></Relationships>
</file>

<file path=ppt/drawings/_rels/vmlDrawing16.vml.rels><?xml version="1.0" encoding="UTF-8" standalone="yes"?>
<Relationships xmlns="http://schemas.openxmlformats.org/package/2006/relationships"><Relationship Id="rId2" Type="http://schemas.openxmlformats.org/officeDocument/2006/relationships/image" Target="../media/image85.wmf"/><Relationship Id="rId1" Type="http://schemas.openxmlformats.org/officeDocument/2006/relationships/image" Target="../media/image84.w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90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F8A3CF-7E78-4844-BFCF-29CFF1796418}" type="datetimeFigureOut">
              <a:rPr lang="ru-RU" smtClean="0"/>
              <a:t>05.09.2020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3A5C0F-8B47-4255-9C76-025CBC7669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11821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abirint.ru/reviews/goods/546355/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abirint.ru/reviews/goods/546355/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abirint.ru/reviews/goods/546355/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abirint.ru/reviews/goods/546355/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abirint.ru/reviews/goods/546355/" TargetMode="External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abirint.ru/reviews/goods/546355/" TargetMode="External"/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abirint.ru/reviews/goods/546355/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abirint.ru/reviews/goods/546355/" TargetMode="External"/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abirint.ru/reviews/goods/546355/" TargetMode="External"/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abirint.ru/reviews/goods/546355/" TargetMode="External"/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abirint.ru/reviews/goods/546355/" TargetMode="External"/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abirint.ru/reviews/goods/546355/" TargetMode="External"/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abirint.ru/reviews/goods/546355/" TargetMode="External"/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abirint.ru/reviews/goods/546355/" TargetMode="External"/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abirint.ru/reviews/goods/546355/" TargetMode="External"/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abirint.ru/reviews/goods/546355/" TargetMode="External"/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abirint.ru/reviews/goods/546355/" TargetMode="External"/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abirint.ru/reviews/goods/546355/" TargetMode="External"/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abirint.ru/reviews/goods/546355/" TargetMode="External"/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abirint.ru/reviews/goods/546355/" TargetMode="External"/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abirint.ru/reviews/goods/546355/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abirint.ru/reviews/goods/546355/" TargetMode="External"/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abirint.ru/reviews/goods/546355/" TargetMode="External"/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abirint.ru/reviews/goods/546355/" TargetMode="External"/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abirint.ru/reviews/goods/546355/" TargetMode="External"/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abirint.ru/reviews/goods/546355/" TargetMode="External"/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abirint.ru/reviews/goods/546355/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abirint.ru/reviews/goods/546355/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abirint.ru/reviews/goods/546355/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abirint.ru/reviews/goods/546355/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abirint.ru/reviews/goods/546355/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abirint.ru/reviews/goods/546355/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...исходное положение данной книги заключается в том, что технологии и цифровые преобразования могут кардинально изменить все вокруг, претворяя в жизнь избитую и затертую фразу: «В этот раз все будет по-другому». Иными словами, основные технологические инновации находятся на грани активизации эпохального глобального изменения, и это совершенно неизбежно.</a:t>
            </a:r>
            <a:b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Подробнее: 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https://www.labirint.ru/reviews/goods/546355/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3A5C0F-8B47-4255-9C76-025CBC766917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16258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...исходное положение данной книги заключается в том, что технологии и цифровые преобразования могут кардинально изменить все вокруг, претворяя в жизнь избитую и затертую фразу: «В этот раз все будет по-другому». Иными словами, основные технологические инновации находятся на грани активизации эпохального глобального изменения, и это совершенно неизбежно.</a:t>
            </a:r>
            <a:b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Подробнее: 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https://www.labirint.ru/reviews/goods/546355/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3A5C0F-8B47-4255-9C76-025CBC766917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12541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...исходное положение данной книги заключается в том, что технологии и цифровые преобразования могут кардинально изменить все вокруг, претворяя в жизнь избитую и затертую фразу: «В этот раз все будет по-другому». Иными словами, основные технологические инновации находятся на грани активизации эпохального глобального изменения, и это совершенно неизбежно.</a:t>
            </a:r>
            <a:b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Подробнее: 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https://www.labirint.ru/reviews/goods/546355/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3A5C0F-8B47-4255-9C76-025CBC766917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56618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...исходное положение данной книги заключается в том, что технологии и цифровые преобразования могут кардинально изменить все вокруг, претворяя в жизнь избитую и затертую фразу: «В этот раз все будет по-другому». Иными словами, основные технологические инновации находятся на грани активизации эпохального глобального изменения, и это совершенно неизбежно.</a:t>
            </a:r>
            <a:b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Подробнее: 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https://www.labirint.ru/reviews/goods/546355/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3A5C0F-8B47-4255-9C76-025CBC766917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29804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...исходное положение данной книги заключается в том, что технологии и цифровые преобразования могут кардинально изменить все вокруг, претворяя в жизнь избитую и затертую фразу: «В этот раз все будет по-другому». Иными словами, основные технологические инновации находятся на грани активизации эпохального глобального изменения, и это совершенно неизбежно.</a:t>
            </a:r>
            <a:b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Подробнее: 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https://www.labirint.ru/reviews/goods/546355/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3A5C0F-8B47-4255-9C76-025CBC766917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27768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...исходное положение данной книги заключается в том, что технологии и цифровые преобразования могут кардинально изменить все вокруг, претворяя в жизнь избитую и затертую фразу: «В этот раз все будет по-другому». Иными словами, основные технологические инновации находятся на грани активизации эпохального глобального изменения, и это совершенно неизбежно.</a:t>
            </a:r>
            <a:b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Подробнее: 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https://www.labirint.ru/reviews/goods/546355/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3A5C0F-8B47-4255-9C76-025CBC766917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69397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...исходное положение данной книги заключается в том, что технологии и цифровые преобразования могут кардинально изменить все вокруг, претворяя в жизнь избитую и затертую фразу: «В этот раз все будет по-другому». Иными словами, основные технологические инновации находятся на грани активизации эпохального глобального изменения, и это совершенно неизбежно.</a:t>
            </a:r>
            <a:b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Подробнее: 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https://www.labirint.ru/reviews/goods/546355/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3A5C0F-8B47-4255-9C76-025CBC766917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66847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...исходное положение данной книги заключается в том, что технологии и цифровые преобразования могут кардинально изменить все вокруг, претворяя в жизнь избитую и затертую фразу: «В этот раз все будет по-другому». Иными словами, основные технологические инновации находятся на грани активизации эпохального глобального изменения, и это совершенно неизбежно.</a:t>
            </a:r>
            <a:b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Подробнее: 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https://www.labirint.ru/reviews/goods/546355/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3A5C0F-8B47-4255-9C76-025CBC766917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600576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...исходное положение данной книги заключается в том, что технологии и цифровые преобразования могут кардинально изменить все вокруг, претворяя в жизнь избитую и затертую фразу: «В этот раз все будет по-другому». Иными словами, основные технологические инновации находятся на грани активизации эпохального глобального изменения, и это совершенно неизбежно.</a:t>
            </a:r>
            <a:b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Подробнее: 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https://www.labirint.ru/reviews/goods/546355/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3A5C0F-8B47-4255-9C76-025CBC766917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485486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...исходное положение данной книги заключается в том, что технологии и цифровые преобразования могут кардинально изменить все вокруг, претворяя в жизнь избитую и затертую фразу: «В этот раз все будет по-другому». Иными словами, основные технологические инновации находятся на грани активизации эпохального глобального изменения, и это совершенно неизбежно.</a:t>
            </a:r>
            <a:b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Подробнее: 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https://www.labirint.ru/reviews/goods/546355/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3A5C0F-8B47-4255-9C76-025CBC766917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426493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...исходное положение данной книги заключается в том, что технологии и цифровые преобразования могут кардинально изменить все вокруг, претворяя в жизнь избитую и затертую фразу: «В этот раз все будет по-другому». Иными словами, основные технологические инновации находятся на грани активизации эпохального глобального изменения, и это совершенно неизбежно.</a:t>
            </a:r>
            <a:b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Подробнее: 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https://www.labirint.ru/reviews/goods/546355/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3A5C0F-8B47-4255-9C76-025CBC766917}" type="slidenum">
              <a:rPr lang="ru-RU" smtClean="0"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31566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E147CD-CB6B-4450-8C0A-FF121B800DFA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879642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...исходное положение данной книги заключается в том, что технологии и цифровые преобразования могут кардинально изменить все вокруг, претворяя в жизнь избитую и затертую фразу: «В этот раз все будет по-другому». Иными словами, основные технологические инновации находятся на грани активизации эпохального глобального изменения, и это совершенно неизбежно.</a:t>
            </a:r>
            <a:b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Подробнее: 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https://www.labirint.ru/reviews/goods/546355/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3A5C0F-8B47-4255-9C76-025CBC766917}" type="slidenum">
              <a:rPr lang="ru-RU" smtClean="0"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114662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...исходное положение данной книги заключается в том, что технологии и цифровые преобразования могут кардинально изменить все вокруг, претворяя в жизнь избитую и затертую фразу: «В этот раз все будет по-другому». Иными словами, основные технологические инновации находятся на грани активизации эпохального глобального изменения, и это совершенно неизбежно.</a:t>
            </a:r>
            <a:b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Подробнее: 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https://www.labirint.ru/reviews/goods/546355/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3A5C0F-8B47-4255-9C76-025CBC766917}" type="slidenum">
              <a:rPr lang="ru-RU" smtClean="0"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603345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...исходное положение данной книги заключается в том, что технологии и цифровые преобразования могут кардинально изменить все вокруг, претворяя в жизнь избитую и затертую фразу: «В этот раз все будет по-другому». Иными словами, основные технологические инновации находятся на грани активизации эпохального глобального изменения, и это совершенно неизбежно.</a:t>
            </a:r>
            <a:b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Подробнее: 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https://www.labirint.ru/reviews/goods/546355/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3A5C0F-8B47-4255-9C76-025CBC766917}" type="slidenum">
              <a:rPr lang="ru-RU" smtClean="0"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354861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...исходное положение данной книги заключается в том, что технологии и цифровые преобразования могут кардинально изменить все вокруг, претворяя в жизнь избитую и затертую фразу: «В этот раз все будет по-другому». Иными словами, основные технологические инновации находятся на грани активизации эпохального глобального изменения, и это совершенно неизбежно.</a:t>
            </a:r>
            <a:b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Подробнее: 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https://www.labirint.ru/reviews/goods/546355/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3A5C0F-8B47-4255-9C76-025CBC766917}" type="slidenum">
              <a:rPr lang="ru-RU" smtClean="0"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654565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...исходное положение данной книги заключается в том, что технологии и цифровые преобразования могут кардинально изменить все вокруг, претворяя в жизнь избитую и затертую фразу: «В этот раз все будет по-другому». Иными словами, основные технологические инновации находятся на грани активизации эпохального глобального изменения, и это совершенно неизбежно.</a:t>
            </a:r>
            <a:b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Подробнее: 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https://www.labirint.ru/reviews/goods/546355/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3A5C0F-8B47-4255-9C76-025CBC766917}" type="slidenum">
              <a:rPr lang="ru-RU" smtClean="0"/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596780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...исходное положение данной книги заключается в том, что технологии и цифровые преобразования могут кардинально изменить все вокруг, претворяя в жизнь избитую и затертую фразу: «В этот раз все будет по-другому». Иными словами, основные технологические инновации находятся на грани активизации эпохального глобального изменения, и это совершенно неизбежно.</a:t>
            </a:r>
            <a:b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Подробнее: 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https://www.labirint.ru/reviews/goods/546355/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3A5C0F-8B47-4255-9C76-025CBC766917}" type="slidenum">
              <a:rPr lang="ru-RU" smtClean="0"/>
              <a:t>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426420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...исходное положение данной книги заключается в том, что технологии и цифровые преобразования могут кардинально изменить все вокруг, претворяя в жизнь избитую и затертую фразу: «В этот раз все будет по-другому». Иными словами, основные технологические инновации находятся на грани активизации эпохального глобального изменения, и это совершенно неизбежно.</a:t>
            </a:r>
            <a:b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Подробнее: 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https://www.labirint.ru/reviews/goods/546355/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3A5C0F-8B47-4255-9C76-025CBC766917}" type="slidenum">
              <a:rPr lang="ru-RU" smtClean="0"/>
              <a:t>41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129607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...исходное положение данной книги заключается в том, что технологии и цифровые преобразования могут кардинально изменить все вокруг, претворяя в жизнь избитую и затертую фразу: «В этот раз все будет по-другому». Иными словами, основные технологические инновации находятся на грани активизации эпохального глобального изменения, и это совершенно неизбежно.</a:t>
            </a:r>
            <a:b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Подробнее: 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https://www.labirint.ru/reviews/goods/546355/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3A5C0F-8B47-4255-9C76-025CBC766917}" type="slidenum">
              <a:rPr lang="ru-RU" smtClean="0"/>
              <a:t>44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443849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...исходное положение данной книги заключается в том, что технологии и цифровые преобразования могут кардинально изменить все вокруг, претворяя в жизнь избитую и затертую фразу: «В этот раз все будет по-другому». Иными словами, основные технологические инновации находятся на грани активизации эпохального глобального изменения, и это совершенно неизбежно.</a:t>
            </a:r>
            <a:b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Подробнее: 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https://www.labirint.ru/reviews/goods/546355/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3A5C0F-8B47-4255-9C76-025CBC766917}" type="slidenum">
              <a:rPr lang="ru-RU" smtClean="0"/>
              <a:t>45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661445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="0" i="0" dirty="0">
                <a:effectLst/>
                <a:latin typeface="Arial" panose="020B0604020202020204" pitchFamily="34" charset="0"/>
              </a:rPr>
              <a:t>Осталось в прошлом время, когда вирусы и другое зловредное ПО писалось хакерами одиночками или группами таких лиц исключительно ради самоутверждения, забавы или приобретения авторитета в своей неформальной среде. Заражение вирусами ранее не носило массовый и одномоментный характер, который мы можем видеть сегодня (как это было, например, с атакой </a:t>
            </a:r>
            <a:r>
              <a:rPr lang="ru-RU" b="0" i="0" dirty="0" err="1">
                <a:effectLst/>
                <a:latin typeface="Arial" panose="020B0604020202020204" pitchFamily="34" charset="0"/>
              </a:rPr>
              <a:t>WannaCry</a:t>
            </a:r>
            <a:r>
              <a:rPr lang="ru-RU" b="0" i="0" dirty="0">
                <a:effectLst/>
                <a:latin typeface="Arial" panose="020B0604020202020204" pitchFamily="34" charset="0"/>
              </a:rPr>
              <a:t>). Распространение вредоносного кода по сети Интернет или другим каналам ранее чаще всего происходило хаотично. На сегодня ситуация в корне изменилась.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3A5C0F-8B47-4255-9C76-025CBC766917}" type="slidenum">
              <a:rPr lang="ru-RU" smtClean="0"/>
              <a:t>46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49847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Мы живем в удивительное время – в эпоху, когда радикальные изменения технологий происходят на наших глазах, и то, что еще вчера казалось фантастикой, сегодня уже является реальным проектом, над которым работают инновационные компании, а завтра становится естественным, распространенным и обыденным явлением, без которого мы уже не представляем себе нашу жизнь.</a:t>
            </a:r>
            <a:b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Подробнее: 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https://www.labirint.ru/reviews/goods/546355/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3A5C0F-8B47-4255-9C76-025CBC766917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957143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="0" i="0" dirty="0">
                <a:effectLst/>
                <a:latin typeface="Arial" panose="020B0604020202020204" pitchFamily="34" charset="0"/>
              </a:rPr>
              <a:t>Осталось в прошлом время, когда вирусы и другое зловредное ПО писалось хакерами одиночками или группами таких лиц исключительно ради самоутверждения, забавы или приобретения авторитета в своей неформальной среде. Заражение вирусами ранее не носило массовый и одномоментный характер, который мы можем видеть сегодня (как это было, например, с атакой </a:t>
            </a:r>
            <a:r>
              <a:rPr lang="ru-RU" b="0" i="0" dirty="0" err="1">
                <a:effectLst/>
                <a:latin typeface="Arial" panose="020B0604020202020204" pitchFamily="34" charset="0"/>
              </a:rPr>
              <a:t>WannaCry</a:t>
            </a:r>
            <a:r>
              <a:rPr lang="ru-RU" b="0" i="0" dirty="0">
                <a:effectLst/>
                <a:latin typeface="Arial" panose="020B0604020202020204" pitchFamily="34" charset="0"/>
              </a:rPr>
              <a:t>). Распространение вредоносного кода по сети Интернет или другим каналам ранее чаще всего происходило хаотично. На сегодня ситуация в корне изменилась.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3A5C0F-8B47-4255-9C76-025CBC766917}" type="slidenum">
              <a:rPr lang="ru-RU" smtClean="0"/>
              <a:t>47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317447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="0" i="0" dirty="0">
                <a:effectLst/>
                <a:latin typeface="Arial" panose="020B0604020202020204" pitchFamily="34" charset="0"/>
              </a:rPr>
              <a:t>Осталось в прошлом время, когда вирусы и другое зловредное ПО писалось хакерами одиночками или группами таких лиц исключительно ради самоутверждения, забавы или приобретения авторитета в своей неформальной среде. Заражение вирусами ранее не носило массовый и одномоментный характер, который мы можем видеть сегодня (как это было, например, с атакой </a:t>
            </a:r>
            <a:r>
              <a:rPr lang="ru-RU" b="0" i="0" dirty="0" err="1">
                <a:effectLst/>
                <a:latin typeface="Arial" panose="020B0604020202020204" pitchFamily="34" charset="0"/>
              </a:rPr>
              <a:t>WannaCry</a:t>
            </a:r>
            <a:r>
              <a:rPr lang="ru-RU" b="0" i="0" dirty="0">
                <a:effectLst/>
                <a:latin typeface="Arial" panose="020B0604020202020204" pitchFamily="34" charset="0"/>
              </a:rPr>
              <a:t>). Распространение вредоносного кода по сети Интернет или другим каналам ранее чаще всего происходило хаотично. На сегодня ситуация в корне изменилась.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3A5C0F-8B47-4255-9C76-025CBC766917}" type="slidenum">
              <a:rPr lang="ru-RU" smtClean="0"/>
              <a:t>48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25236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="0" i="0" dirty="0">
                <a:effectLst/>
                <a:latin typeface="Arial" panose="020B0604020202020204" pitchFamily="34" charset="0"/>
              </a:rPr>
              <a:t>Осталось в прошлом время, когда вирусы и другое зловредное ПО писалось хакерами одиночками или группами таких лиц исключительно ради самоутверждения, забавы или приобретения авторитета в своей неформальной среде. Заражение вирусами ранее не носило массовый и одномоментный характер, который мы можем видеть сегодня (как это было, например, с атакой </a:t>
            </a:r>
            <a:r>
              <a:rPr lang="ru-RU" b="0" i="0" dirty="0" err="1">
                <a:effectLst/>
                <a:latin typeface="Arial" panose="020B0604020202020204" pitchFamily="34" charset="0"/>
              </a:rPr>
              <a:t>WannaCry</a:t>
            </a:r>
            <a:r>
              <a:rPr lang="ru-RU" b="0" i="0" dirty="0">
                <a:effectLst/>
                <a:latin typeface="Arial" panose="020B0604020202020204" pitchFamily="34" charset="0"/>
              </a:rPr>
              <a:t>). Распространение вредоносного кода по сети Интернет или другим каналам ранее чаще всего происходило хаотично. На сегодня ситуация в корне изменилась.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3A5C0F-8B47-4255-9C76-025CBC766917}" type="slidenum">
              <a:rPr lang="ru-RU" smtClean="0"/>
              <a:t>49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457795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="0" i="0" dirty="0">
                <a:effectLst/>
                <a:latin typeface="Arial" panose="020B0604020202020204" pitchFamily="34" charset="0"/>
              </a:rPr>
              <a:t>Осталось в прошлом время, когда вирусы и другое зловредное ПО писалось хакерами одиночками или группами таких лиц исключительно ради самоутверждения, забавы или приобретения авторитета в своей неформальной среде. Заражение вирусами ранее не носило массовый и одномоментный характер, который мы можем видеть сегодня (как это было, например, с атакой </a:t>
            </a:r>
            <a:r>
              <a:rPr lang="ru-RU" b="0" i="0" dirty="0" err="1">
                <a:effectLst/>
                <a:latin typeface="Arial" panose="020B0604020202020204" pitchFamily="34" charset="0"/>
              </a:rPr>
              <a:t>WannaCry</a:t>
            </a:r>
            <a:r>
              <a:rPr lang="ru-RU" b="0" i="0" dirty="0">
                <a:effectLst/>
                <a:latin typeface="Arial" panose="020B0604020202020204" pitchFamily="34" charset="0"/>
              </a:rPr>
              <a:t>). Распространение вредоносного кода по сети Интернет или другим каналам ранее чаще всего происходило хаотично. На сегодня ситуация в корне изменилась.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3A5C0F-8B47-4255-9C76-025CBC766917}" type="slidenum">
              <a:rPr lang="ru-RU" smtClean="0"/>
              <a:t>50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05284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...исходное положение данной книги заключается в том, что технологии и цифровые преобразования могут кардинально изменить все вокруг, претворяя в жизнь избитую и затертую фразу: «В этот раз все будет по-другому». Иными словами, основные технологические инновации находятся на грани активизации эпохального глобального изменения, и это совершенно неизбежно.</a:t>
            </a:r>
            <a:b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Подробнее: 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https://www.labirint.ru/reviews/goods/546355/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3A5C0F-8B47-4255-9C76-025CBC766917}" type="slidenum">
              <a:rPr lang="ru-RU" smtClean="0"/>
              <a:t>51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132973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...исходное положение данной книги заключается в том, что технологии и цифровые преобразования могут кардинально изменить все вокруг, претворяя в жизнь избитую и затертую фразу: «В этот раз все будет по-другому». Иными словами, основные технологические инновации находятся на грани активизации эпохального глобального изменения, и это совершенно неизбежно.</a:t>
            </a:r>
            <a:b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Подробнее: 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https://www.labirint.ru/reviews/goods/546355/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3A5C0F-8B47-4255-9C76-025CBC766917}" type="slidenum">
              <a:rPr lang="ru-RU" smtClean="0"/>
              <a:t>52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739845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...исходное положение данной книги заключается в том, что технологии и цифровые преобразования могут кардинально изменить все вокруг, претворяя в жизнь избитую и затертую фразу: «В этот раз все будет по-другому». Иными словами, основные технологические инновации находятся на грани активизации эпохального глобального изменения, и это совершенно неизбежно.</a:t>
            </a:r>
            <a:b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Подробнее: 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https://www.labirint.ru/reviews/goods/546355/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3A5C0F-8B47-4255-9C76-025CBC766917}" type="slidenum">
              <a:rPr lang="ru-RU" smtClean="0"/>
              <a:t>53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555214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...исходное положение данной книги заключается в том, что технологии и цифровые преобразования могут кардинально изменить все вокруг, претворяя в жизнь избитую и затертую фразу: «В этот раз все будет по-другому». Иными словами, основные технологические инновации находятся на грани активизации эпохального глобального изменения, и это совершенно неизбежно.</a:t>
            </a:r>
            <a:b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Подробнее: 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https://www.labirint.ru/reviews/goods/546355/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3A5C0F-8B47-4255-9C76-025CBC766917}" type="slidenum">
              <a:rPr lang="ru-RU" smtClean="0"/>
              <a:t>54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881485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...исходное положение данной книги заключается в том, что технологии и цифровые преобразования могут кардинально изменить все вокруг, претворяя в жизнь избитую и затертую фразу: «В этот раз все будет по-другому». Иными словами, основные технологические инновации находятся на грани активизации эпохального глобального изменения, и это совершенно неизбежно.</a:t>
            </a:r>
            <a:b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Подробнее: 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https://www.labirint.ru/reviews/goods/546355/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3A5C0F-8B47-4255-9C76-025CBC766917}" type="slidenum">
              <a:rPr lang="ru-RU" smtClean="0"/>
              <a:t>55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6318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...исходное положение данной книги заключается в том, что технологии и цифровые преобразования могут кардинально изменить все вокруг, претворяя в жизнь избитую и затертую фразу: «В этот раз все будет по-другому». Иными словами, основные технологические инновации находятся на грани активизации эпохального глобального изменения, и это совершенно неизбежно.</a:t>
            </a:r>
            <a:b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Подробнее: 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https://www.labirint.ru/reviews/goods/546355/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3A5C0F-8B47-4255-9C76-025CBC766917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34462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...исходное положение данной книги заключается в том, что технологии и цифровые преобразования могут кардинально изменить все вокруг, претворяя в жизнь избитую и затертую фразу: «В этот раз все будет по-другому». Иными словами, основные технологические инновации находятся на грани активизации эпохального глобального изменения, и это совершенно неизбежно.</a:t>
            </a:r>
            <a:b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Подробнее: 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https://www.labirint.ru/reviews/goods/546355/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3A5C0F-8B47-4255-9C76-025CBC766917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97709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Банковские группы и холдинги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JP Morgan, Stanley, Goldman Sachs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...исходное положение данной книги заключается в том, что технологии и цифровые преобразования могут кардинально изменить все вокруг, претворяя в жизнь избитую и затертую фразу: «В этот раз все будет по-другому». Иными словами, основные технологические инновации находятся на грани активизации эпохального глобального изменения, и это совершенно неизбежно.</a:t>
            </a:r>
            <a:b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Подробнее: 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https://www.labirint.ru/reviews/goods/546355/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3A5C0F-8B47-4255-9C76-025CBC766917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56123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...исходное положение данной книги заключается в том, что технологии и цифровые преобразования могут кардинально изменить все вокруг, претворяя в жизнь избитую и затертую фразу: «В этот раз все будет по-другому». Иными словами, основные технологические инновации находятся на грани активизации эпохального глобального изменения, и это совершенно неизбежно.</a:t>
            </a:r>
            <a:b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Подробнее: 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https://www.labirint.ru/reviews/goods/546355/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3A5C0F-8B47-4255-9C76-025CBC766917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76036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...исходное положение данной книги заключается в том, что технологии и цифровые преобразования могут кардинально изменить все вокруг, претворяя в жизнь избитую и затертую фразу: «В этот раз все будет по-другому». Иными словами, основные технологические инновации находятся на грани активизации эпохального глобального изменения, и это совершенно неизбежно.</a:t>
            </a:r>
            <a:b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Подробнее: 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https://www.labirint.ru/reviews/goods/546355/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3A5C0F-8B47-4255-9C76-025CBC766917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74110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...исходное положение данной книги заключается в том, что технологии и цифровые преобразования могут кардинально изменить все вокруг, претворяя в жизнь избитую и затертую фразу: «В этот раз все будет по-другому». Иными словами, основные технологические инновации находятся на грани активизации эпохального глобального изменения, и это совершенно неизбежно.</a:t>
            </a:r>
            <a:b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Подробнее: 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https://www.labirint.ru/reviews/goods/546355/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3A5C0F-8B47-4255-9C76-025CBC766917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5783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FE1517-454E-48BB-BBFF-E85A6A0627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3DC8444-9FE7-4FA0-AADD-66094E7170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69691FA-1F01-4A95-9420-6E5A42D820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BB1CB-400A-4865-9BC0-F89DD12D38EE}" type="datetimeFigureOut">
              <a:rPr lang="ru-RU" smtClean="0"/>
              <a:t>05.09.2020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2FBDF38-8144-4A5E-AA64-04BAB254B2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9C88456-40ED-40BD-A694-CB610D2D3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3025E-5659-4E15-AD88-75CC0E6E62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04560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6E4A56-FBB3-459A-91A8-7416CE6C20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8079002-96A5-46FB-836C-46FCB8F7A9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52DE5B5-FD9D-4974-B3FA-A4F12D1869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BB1CB-400A-4865-9BC0-F89DD12D38EE}" type="datetimeFigureOut">
              <a:rPr lang="ru-RU" smtClean="0"/>
              <a:t>05.09.2020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EF20EC-431A-48EF-94D3-B8A1A7E0FD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8640C6E-0497-4468-A7A9-8E422C688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3025E-5659-4E15-AD88-75CC0E6E62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62411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FCE4AB7-F641-4791-8BAD-94C0D299BC4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2CA8C16-B01B-47E8-9702-D2E1F3C667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FEEA0D-A917-49FF-8494-A7F5DA7F66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BB1CB-400A-4865-9BC0-F89DD12D38EE}" type="datetimeFigureOut">
              <a:rPr lang="ru-RU" smtClean="0"/>
              <a:t>05.09.2020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03CE32D-7290-48BF-B5AA-5823E78709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B73DE6D-4F79-4CDD-85F8-7B23228046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3025E-5659-4E15-AD88-75CC0E6E62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26520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BDFC67-23E2-4917-B94F-A9A1C57F23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3FCC6D9-8F6D-4056-81F1-1835723DB0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F3E40C8-6857-40FC-8F4C-7C5BF171EB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BB1CB-400A-4865-9BC0-F89DD12D38EE}" type="datetimeFigureOut">
              <a:rPr lang="ru-RU" smtClean="0"/>
              <a:t>05.09.2020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A69AAD7-7EF9-4EEF-A775-0BE1849469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D9C0138-E80A-4917-A0CF-0E6AD7298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3025E-5659-4E15-AD88-75CC0E6E62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65597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3A1BC5-6B5F-4775-B083-628D4D46EA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26A4A48-E9E1-4E83-BBCF-33469A3EF0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5607221-0FD9-462D-AACB-328B362F0E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BB1CB-400A-4865-9BC0-F89DD12D38EE}" type="datetimeFigureOut">
              <a:rPr lang="ru-RU" smtClean="0"/>
              <a:t>05.09.2020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B81EF8A-DCD0-4ABE-B372-FFAEDCD51B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229D9A8-57DB-47D9-8605-A331EA1EF6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3025E-5659-4E15-AD88-75CC0E6E62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40553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931B91-FF8C-48E2-A77C-461B82AC2C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5CF665E-827F-4DAF-9C7F-1F2B5368C1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54F82C8-02A3-4BF4-BCCF-7C14F25609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6BBBAE9-E8DD-4760-834F-AD7F6A8220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BB1CB-400A-4865-9BC0-F89DD12D38EE}" type="datetimeFigureOut">
              <a:rPr lang="ru-RU" smtClean="0"/>
              <a:t>05.09.2020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E4AC829-765A-49D5-9CB3-3CF55BF8FC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1BEE8BB-8946-4CE1-933C-A451C5B87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3025E-5659-4E15-AD88-75CC0E6E62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7661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A66632-AE1E-4C32-9889-49E51FF458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98D1552-81AB-41FA-B21F-B6FE29E92C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BF914C3-B1A5-48A2-B9D4-D61D29F913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B97A308-0D83-4932-85FE-C6AFD42195A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18BC7295-AD3C-48FF-B96C-9385C3EA10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B528B26-A5B5-4324-84E0-3526AB556C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BB1CB-400A-4865-9BC0-F89DD12D38EE}" type="datetimeFigureOut">
              <a:rPr lang="ru-RU" smtClean="0"/>
              <a:t>05.09.2020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C1DD1F4-F77F-44F5-868B-8C79802BD3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2468C1F5-983C-4507-87B9-FD25E9974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3025E-5659-4E15-AD88-75CC0E6E62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83548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944BA7-525C-4181-B8FA-ABD5012E12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1A330A27-3E76-4F0E-ABF2-B8FEFD0236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BB1CB-400A-4865-9BC0-F89DD12D38EE}" type="datetimeFigureOut">
              <a:rPr lang="ru-RU" smtClean="0"/>
              <a:t>05.09.2020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9F11EBB-B2B1-44BC-B0AB-C77D9DB8A6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DD0CF64-318A-41DF-B7EB-CE4CC838A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3025E-5659-4E15-AD88-75CC0E6E62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75504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0FC4D80-5E50-42F5-A35A-D4109A0D62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BB1CB-400A-4865-9BC0-F89DD12D38EE}" type="datetimeFigureOut">
              <a:rPr lang="ru-RU" smtClean="0"/>
              <a:t>05.09.2020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99545A5-6EF0-4EF0-8D56-890B1744C9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085AC9E-3DB5-4E50-A4DD-788B6D3359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3025E-5659-4E15-AD88-75CC0E6E62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77308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047DF9-73F9-4AEB-8A02-6E121F2B44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DD799A5-DC8A-4163-A1EF-39D1881D22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2045020-A1B4-4374-99CB-0E95A8615D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F1E2EED-10FA-4B9A-B9C9-61A828E2EA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BB1CB-400A-4865-9BC0-F89DD12D38EE}" type="datetimeFigureOut">
              <a:rPr lang="ru-RU" smtClean="0"/>
              <a:t>05.09.2020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EA6AB99-6752-4F00-B487-6F1C510E5A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34ADB0D-E670-483D-B356-79DC4E7C65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3025E-5659-4E15-AD88-75CC0E6E62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581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B77123-DA89-43B1-B76B-67171742CB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5BBD8C2-DEF4-4B9D-9CB3-C4A6F42C62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D1E8390-A49F-4A4E-997F-A8C770E271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233DBDA-DFBE-441E-AED4-7CF77BE4A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BB1CB-400A-4865-9BC0-F89DD12D38EE}" type="datetimeFigureOut">
              <a:rPr lang="ru-RU" smtClean="0"/>
              <a:t>05.09.2020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F89140F-4E91-4991-AAC4-5A3722ADCC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4F72421-3D3E-45A6-A8F6-AA5980FCC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3025E-5659-4E15-AD88-75CC0E6E62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92259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CE6EF5-A050-40E8-A7A0-360BE490C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87FCA22-7C83-4521-A9F8-B0C1A8B502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BCCAF75-1BB1-48A4-8520-85EBC63F77E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5BB1CB-400A-4865-9BC0-F89DD12D38EE}" type="datetimeFigureOut">
              <a:rPr lang="ru-RU" smtClean="0"/>
              <a:t>05.09.2020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81D4DB2-0647-40F0-BC3A-BC2AB0DB55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9D2CEBA-2176-4CC2-A6F9-D3A102C3F3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13025E-5659-4E15-AD88-75CC0E6E62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6877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image" Target="../media/image8.jpeg"/><Relationship Id="rId3" Type="http://schemas.openxmlformats.org/officeDocument/2006/relationships/oleObject" Target="../embeddings/oleObject1.bin"/><Relationship Id="rId7" Type="http://schemas.openxmlformats.org/officeDocument/2006/relationships/image" Target="../media/image2.wmf"/><Relationship Id="rId12" Type="http://schemas.openxmlformats.org/officeDocument/2006/relationships/image" Target="../media/image7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6.jpeg"/><Relationship Id="rId5" Type="http://schemas.openxmlformats.org/officeDocument/2006/relationships/image" Target="../media/image4.jpeg"/><Relationship Id="rId10" Type="http://schemas.openxmlformats.org/officeDocument/2006/relationships/image" Target="../media/image5.png"/><Relationship Id="rId4" Type="http://schemas.openxmlformats.org/officeDocument/2006/relationships/image" Target="../media/image1.wmf"/><Relationship Id="rId9" Type="http://schemas.openxmlformats.org/officeDocument/2006/relationships/image" Target="../media/image3.wmf"/><Relationship Id="rId14" Type="http://schemas.openxmlformats.org/officeDocument/2006/relationships/image" Target="../media/image9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22.wmf"/><Relationship Id="rId4" Type="http://schemas.openxmlformats.org/officeDocument/2006/relationships/oleObject" Target="../embeddings/oleObject8.bin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25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24.jpeg"/><Relationship Id="rId5" Type="http://schemas.openxmlformats.org/officeDocument/2006/relationships/image" Target="../media/image23.wmf"/><Relationship Id="rId4" Type="http://schemas.openxmlformats.org/officeDocument/2006/relationships/oleObject" Target="../embeddings/oleObject9.bin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27.jpeg"/><Relationship Id="rId5" Type="http://schemas.openxmlformats.org/officeDocument/2006/relationships/image" Target="../media/image23.wmf"/><Relationship Id="rId4" Type="http://schemas.openxmlformats.org/officeDocument/2006/relationships/oleObject" Target="../embeddings/oleObject9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52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10.bin"/><Relationship Id="rId5" Type="http://schemas.openxmlformats.org/officeDocument/2006/relationships/image" Target="../media/image53.png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61.wmf"/><Relationship Id="rId5" Type="http://schemas.openxmlformats.org/officeDocument/2006/relationships/oleObject" Target="../embeddings/oleObject11.bin"/><Relationship Id="rId4" Type="http://schemas.openxmlformats.org/officeDocument/2006/relationships/image" Target="../media/image62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1.w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63.wmf"/><Relationship Id="rId5" Type="http://schemas.openxmlformats.org/officeDocument/2006/relationships/oleObject" Target="../embeddings/oleObject12.bin"/><Relationship Id="rId4" Type="http://schemas.openxmlformats.org/officeDocument/2006/relationships/image" Target="../media/image3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65.wmf"/><Relationship Id="rId5" Type="http://schemas.openxmlformats.org/officeDocument/2006/relationships/oleObject" Target="../embeddings/oleObject13.bin"/><Relationship Id="rId4" Type="http://schemas.openxmlformats.org/officeDocument/2006/relationships/image" Target="../media/image3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67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6" Type="http://schemas.openxmlformats.org/officeDocument/2006/relationships/oleObject" Target="../embeddings/oleObject15.bin"/><Relationship Id="rId5" Type="http://schemas.openxmlformats.org/officeDocument/2006/relationships/image" Target="../media/image66.wmf"/><Relationship Id="rId4" Type="http://schemas.openxmlformats.org/officeDocument/2006/relationships/oleObject" Target="../embeddings/oleObject14.bin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71.jpeg"/><Relationship Id="rId5" Type="http://schemas.openxmlformats.org/officeDocument/2006/relationships/image" Target="../media/image70.wmf"/><Relationship Id="rId4" Type="http://schemas.openxmlformats.org/officeDocument/2006/relationships/oleObject" Target="../embeddings/oleObject16.bin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7" Type="http://schemas.openxmlformats.org/officeDocument/2006/relationships/image" Target="../media/image79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Relationship Id="rId6" Type="http://schemas.openxmlformats.org/officeDocument/2006/relationships/oleObject" Target="../embeddings/oleObject17.bin"/><Relationship Id="rId5" Type="http://schemas.openxmlformats.org/officeDocument/2006/relationships/image" Target="../media/image37.png"/><Relationship Id="rId4" Type="http://schemas.openxmlformats.org/officeDocument/2006/relationships/image" Target="../media/image3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9.bin"/><Relationship Id="rId3" Type="http://schemas.openxmlformats.org/officeDocument/2006/relationships/notesSlide" Target="../notesSlides/notesSlide31.xml"/><Relationship Id="rId7" Type="http://schemas.openxmlformats.org/officeDocument/2006/relationships/image" Target="../media/image84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6.vml"/><Relationship Id="rId6" Type="http://schemas.openxmlformats.org/officeDocument/2006/relationships/oleObject" Target="../embeddings/oleObject18.bin"/><Relationship Id="rId5" Type="http://schemas.openxmlformats.org/officeDocument/2006/relationships/image" Target="../media/image87.png"/><Relationship Id="rId4" Type="http://schemas.openxmlformats.org/officeDocument/2006/relationships/image" Target="../media/image86.jpeg"/><Relationship Id="rId9" Type="http://schemas.openxmlformats.org/officeDocument/2006/relationships/image" Target="../media/image85.wmf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13" Type="http://schemas.openxmlformats.org/officeDocument/2006/relationships/image" Target="../media/image98.png"/><Relationship Id="rId3" Type="http://schemas.openxmlformats.org/officeDocument/2006/relationships/notesSlide" Target="../notesSlides/notesSlide37.xml"/><Relationship Id="rId7" Type="http://schemas.openxmlformats.org/officeDocument/2006/relationships/image" Target="../media/image94.jpeg"/><Relationship Id="rId12" Type="http://schemas.openxmlformats.org/officeDocument/2006/relationships/image" Target="../media/image9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93.png"/><Relationship Id="rId11" Type="http://schemas.openxmlformats.org/officeDocument/2006/relationships/image" Target="../media/image90.wmf"/><Relationship Id="rId5" Type="http://schemas.openxmlformats.org/officeDocument/2006/relationships/image" Target="../media/image92.png"/><Relationship Id="rId10" Type="http://schemas.openxmlformats.org/officeDocument/2006/relationships/oleObject" Target="../embeddings/oleObject20.bin"/><Relationship Id="rId4" Type="http://schemas.openxmlformats.org/officeDocument/2006/relationships/image" Target="../media/image91.png"/><Relationship Id="rId9" Type="http://schemas.openxmlformats.org/officeDocument/2006/relationships/image" Target="../media/image96.png"/><Relationship Id="rId14" Type="http://schemas.openxmlformats.org/officeDocument/2006/relationships/image" Target="../media/image99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19.wmf"/><Relationship Id="rId4" Type="http://schemas.openxmlformats.org/officeDocument/2006/relationships/oleObject" Target="../embeddings/oleObject5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20.wmf"/><Relationship Id="rId4" Type="http://schemas.openxmlformats.org/officeDocument/2006/relationships/oleObject" Target="../embeddings/oleObject6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21.wmf"/><Relationship Id="rId4" Type="http://schemas.openxmlformats.org/officeDocument/2006/relationships/oleObject" Target="../embeddings/oleObject7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Объект 7">
            <a:extLst>
              <a:ext uri="{FF2B5EF4-FFF2-40B4-BE49-F238E27FC236}">
                <a16:creationId xmlns:a16="http://schemas.microsoft.com/office/drawing/2014/main" id="{DC62CCF3-E619-4AF6-A2D2-F4812C9236C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53631955"/>
              </p:ext>
            </p:extLst>
          </p:nvPr>
        </p:nvGraphicFramePr>
        <p:xfrm>
          <a:off x="6004226" y="217790"/>
          <a:ext cx="4760037" cy="45544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58" r:id="rId3" imgW="2645640" imgH="2532600" progId="">
                  <p:embed/>
                </p:oleObj>
              </mc:Choice>
              <mc:Fallback>
                <p:oleObj r:id="rId3" imgW="2645640" imgH="253260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004226" y="217790"/>
                        <a:ext cx="4760037" cy="455444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26" name="Picture 2" descr="https://www.s-vfu.ru/universitet/o-vuze/brand-nefu/logo-nefu/%D0%90%D0%9D%D0%93.jpg">
            <a:extLst>
              <a:ext uri="{FF2B5EF4-FFF2-40B4-BE49-F238E27FC236}">
                <a16:creationId xmlns:a16="http://schemas.microsoft.com/office/drawing/2014/main" id="{3B73D4EF-FBBB-49B0-95C9-8521CFC01D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328" y="3504087"/>
            <a:ext cx="1719209" cy="2429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Объект 2">
            <a:extLst>
              <a:ext uri="{FF2B5EF4-FFF2-40B4-BE49-F238E27FC236}">
                <a16:creationId xmlns:a16="http://schemas.microsoft.com/office/drawing/2014/main" id="{BF449C3A-729B-4634-A859-CBAEDDD4C34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0266894"/>
              </p:ext>
            </p:extLst>
          </p:nvPr>
        </p:nvGraphicFramePr>
        <p:xfrm>
          <a:off x="3944601" y="4824394"/>
          <a:ext cx="8247399" cy="20336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59" r:id="rId6" imgW="12888720" imgH="3174480" progId="">
                  <p:embed/>
                </p:oleObj>
              </mc:Choice>
              <mc:Fallback>
                <p:oleObj r:id="rId6" imgW="12888720" imgH="317448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944601" y="4824394"/>
                        <a:ext cx="8247399" cy="203360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735A142F-8CDB-4243-9CB8-32F871819B1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80152888"/>
              </p:ext>
            </p:extLst>
          </p:nvPr>
        </p:nvGraphicFramePr>
        <p:xfrm>
          <a:off x="2159741" y="3905296"/>
          <a:ext cx="1297625" cy="1297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0" r:id="rId8" imgW="5993640" imgH="5993640" progId="">
                  <p:embed/>
                </p:oleObj>
              </mc:Choice>
              <mc:Fallback>
                <p:oleObj r:id="rId8" imgW="5993640" imgH="599364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159741" y="3905296"/>
                        <a:ext cx="1297625" cy="12976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0726" name="Picture 6" descr="ÐÐ°ÑÑÐ¸Ð½ÐºÐ¸ Ð¿Ð¾ Ð·Ð°Ð¿ÑÐ¾ÑÑ ÐÐÐ£ Ð»Ð¾Ð³Ð¾ÑÐ¸Ð¿">
            <a:extLst>
              <a:ext uri="{FF2B5EF4-FFF2-40B4-BE49-F238E27FC236}">
                <a16:creationId xmlns:a16="http://schemas.microsoft.com/office/drawing/2014/main" id="{A627B711-2B41-43B0-BE93-001347D9A7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383" y="522405"/>
            <a:ext cx="1261101" cy="1244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8" name="Picture 8" descr="ÐÐ°ÑÑÐ¸Ð½ÐºÐ¸ Ð¿Ð¾ Ð·Ð°Ð¿ÑÐ¾ÑÑ ÐÐ¤Ð ÐÐÐ£ Ð»Ð¾Ð³Ð¾ÑÐ¸Ð¿">
            <a:extLst>
              <a:ext uri="{FF2B5EF4-FFF2-40B4-BE49-F238E27FC236}">
                <a16:creationId xmlns:a16="http://schemas.microsoft.com/office/drawing/2014/main" id="{9E663E31-170F-4E6E-A2CB-4E79B31752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8222" y="417100"/>
            <a:ext cx="1379144" cy="1379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0" name="Picture 10" descr="ÐÐ°ÑÑÐ¸Ð½ÐºÐ¸ Ð¿Ð¾ Ð·Ð°Ð¿ÑÐ¾ÑÑ ÐÐÐÐ¤ÐÐ ÐÐÐ£ Ð»Ð¾Ð³Ð¾ÑÐ¸Ð¿">
            <a:extLst>
              <a:ext uri="{FF2B5EF4-FFF2-40B4-BE49-F238E27FC236}">
                <a16:creationId xmlns:a16="http://schemas.microsoft.com/office/drawing/2014/main" id="{3890F4D9-5049-46B8-8373-1213AF676D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7506" y="217790"/>
            <a:ext cx="1581845" cy="1581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2" name="Picture 12" descr="ÐÐ°ÑÑÐ¸Ð½ÐºÐ¸ Ð¿Ð¾ Ð·Ð°Ð¿ÑÐ¾ÑÑ ÐÐ¨Ð­ Ð»Ð¾Ð³Ð¾ÑÐ¸Ð¿">
            <a:extLst>
              <a:ext uri="{FF2B5EF4-FFF2-40B4-BE49-F238E27FC236}">
                <a16:creationId xmlns:a16="http://schemas.microsoft.com/office/drawing/2014/main" id="{1A3C9A08-D40A-4FB9-A635-FD6FCDCF82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161" y="2106553"/>
            <a:ext cx="1615542" cy="1562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4" name="Picture 14" descr="ÐÐ°ÑÑÐ¸Ð½ÐºÐ¸ Ð¿Ð¾ Ð·Ð°Ð¿ÑÐ¾ÑÑ ÐÐ¨Ð­ Ð¸Ð½ÑÑÐ¸ÑÑÑ Ð¾Ð±ÑÐ°Ð·Ð¾Ð²Ð°Ð½Ð¸Ñ ÐÐ¨Ð­">
            <a:extLst>
              <a:ext uri="{FF2B5EF4-FFF2-40B4-BE49-F238E27FC236}">
                <a16:creationId xmlns:a16="http://schemas.microsoft.com/office/drawing/2014/main" id="{0151A3A7-4786-4598-9D44-1999EC4AAD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8181" y="1796244"/>
            <a:ext cx="2093328" cy="2093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23252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586FB61B-39BC-463D-B2AA-6A0DC53D20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8582"/>
            <a:ext cx="10515600" cy="1325563"/>
          </a:xfrm>
        </p:spPr>
        <p:txBody>
          <a:bodyPr/>
          <a:lstStyle/>
          <a:p>
            <a:pPr algn="ctr"/>
            <a:r>
              <a:rPr lang="ru-RU" dirty="0"/>
              <a:t>Истоки 4 промышленной революции</a:t>
            </a:r>
          </a:p>
        </p:txBody>
      </p:sp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id="{85DD6578-AF1A-4EEF-BD0D-8B66A5DB07C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7849900"/>
              </p:ext>
            </p:extLst>
          </p:nvPr>
        </p:nvGraphicFramePr>
        <p:xfrm>
          <a:off x="573800" y="3691611"/>
          <a:ext cx="8128000" cy="2709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2" r:id="rId4" imgW="20660040" imgH="6882480" progId="">
                  <p:embed/>
                </p:oleObj>
              </mc:Choice>
              <mc:Fallback>
                <p:oleObj r:id="rId4" imgW="20660040" imgH="688248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73800" y="3691611"/>
                        <a:ext cx="8128000" cy="27098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4025023B-D359-49FC-9B10-9A47F2EBF79F}"/>
              </a:ext>
            </a:extLst>
          </p:cNvPr>
          <p:cNvSpPr/>
          <p:nvPr/>
        </p:nvSpPr>
        <p:spPr>
          <a:xfrm>
            <a:off x="345732" y="1472390"/>
            <a:ext cx="80757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«Традиционные подходы» в сфере ИКТ, которые являлись в значительной степени двигателями экономического роста в банковской сфере, сфере услуг близки к своему пределу.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44CAAA29-3ACF-4E6B-ABEC-F1278B949F7B}"/>
              </a:ext>
            </a:extLst>
          </p:cNvPr>
          <p:cNvSpPr/>
          <p:nvPr/>
        </p:nvSpPr>
        <p:spPr>
          <a:xfrm>
            <a:off x="2325432" y="3062540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dirty="0"/>
              <a:t>Новая индустриализация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088ECE47-8FDB-4D99-9243-BECE8A333455}"/>
              </a:ext>
            </a:extLst>
          </p:cNvPr>
          <p:cNvSpPr/>
          <p:nvPr/>
        </p:nvSpPr>
        <p:spPr>
          <a:xfrm>
            <a:off x="9099239" y="4390600"/>
            <a:ext cx="294632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Значительный рост производительности труда</a:t>
            </a:r>
          </a:p>
        </p:txBody>
      </p:sp>
    </p:spTree>
    <p:extLst>
      <p:ext uri="{BB962C8B-B14F-4D97-AF65-F5344CB8AC3E}">
        <p14:creationId xmlns:p14="http://schemas.microsoft.com/office/powerpoint/2010/main" val="39763591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>
            <a:extLst>
              <a:ext uri="{FF2B5EF4-FFF2-40B4-BE49-F238E27FC236}">
                <a16:creationId xmlns:a16="http://schemas.microsoft.com/office/drawing/2014/main" id="{ADAABCB0-9233-4967-B037-4A0BEFA1D89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87447895"/>
              </p:ext>
            </p:extLst>
          </p:nvPr>
        </p:nvGraphicFramePr>
        <p:xfrm>
          <a:off x="1028079" y="230216"/>
          <a:ext cx="9842410" cy="63975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8" r:id="rId4" imgW="23847480" imgH="15479280" progId="">
                  <p:embed/>
                </p:oleObj>
              </mc:Choice>
              <mc:Fallback>
                <p:oleObj r:id="rId4" imgW="23847480" imgH="1547928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028079" y="230216"/>
                        <a:ext cx="9842410" cy="639756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2" descr="Картинки по запросу автоматизация текстильной промышленности">
            <a:extLst>
              <a:ext uri="{FF2B5EF4-FFF2-40B4-BE49-F238E27FC236}">
                <a16:creationId xmlns:a16="http://schemas.microsoft.com/office/drawing/2014/main" id="{7D39A64E-16DE-4DCA-8BB5-81ACFAD741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98274" y="4737639"/>
            <a:ext cx="2619375" cy="1743076"/>
          </a:xfrm>
          <a:prstGeom prst="rect">
            <a:avLst/>
          </a:prstGeom>
          <a:noFill/>
        </p:spPr>
      </p:pic>
      <p:pic>
        <p:nvPicPr>
          <p:cNvPr id="7" name="Picture 2" descr="Картинки по запросу Автоматизация автомобильных производств">
            <a:extLst>
              <a:ext uri="{FF2B5EF4-FFF2-40B4-BE49-F238E27FC236}">
                <a16:creationId xmlns:a16="http://schemas.microsoft.com/office/drawing/2014/main" id="{CAAD0910-5620-4315-A944-BE3795E980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85872" y="2244261"/>
            <a:ext cx="2644180" cy="1759748"/>
          </a:xfrm>
          <a:prstGeom prst="rect">
            <a:avLst/>
          </a:prstGeom>
          <a:noFill/>
        </p:spPr>
      </p:pic>
      <p:pic>
        <p:nvPicPr>
          <p:cNvPr id="8" name="Picture 10" descr="Картинки по запросу автомат по продаже">
            <a:extLst>
              <a:ext uri="{FF2B5EF4-FFF2-40B4-BE49-F238E27FC236}">
                <a16:creationId xmlns:a16="http://schemas.microsoft.com/office/drawing/2014/main" id="{73C951F8-C7B4-42FA-A7F2-A5DE9E8098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154601" y="3700211"/>
            <a:ext cx="2619375" cy="17430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68705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>
            <a:extLst>
              <a:ext uri="{FF2B5EF4-FFF2-40B4-BE49-F238E27FC236}">
                <a16:creationId xmlns:a16="http://schemas.microsoft.com/office/drawing/2014/main" id="{ADAABCB0-9233-4967-B037-4A0BEFA1D890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1028079" y="230216"/>
          <a:ext cx="9842410" cy="63975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871" r:id="rId4" imgW="23847480" imgH="15479280" progId="">
                  <p:embed/>
                </p:oleObj>
              </mc:Choice>
              <mc:Fallback>
                <p:oleObj r:id="rId4" imgW="23847480" imgH="15479280" progId="">
                  <p:embed/>
                  <p:pic>
                    <p:nvPicPr>
                      <p:cNvPr id="2" name="Объект 1">
                        <a:extLst>
                          <a:ext uri="{FF2B5EF4-FFF2-40B4-BE49-F238E27FC236}">
                            <a16:creationId xmlns:a16="http://schemas.microsoft.com/office/drawing/2014/main" id="{ADAABCB0-9233-4967-B037-4A0BEFA1D89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028079" y="230216"/>
                        <a:ext cx="9842410" cy="639756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12" descr="Картинки по запросу автоматизация сельского хозяйства">
            <a:extLst>
              <a:ext uri="{FF2B5EF4-FFF2-40B4-BE49-F238E27FC236}">
                <a16:creationId xmlns:a16="http://schemas.microsoft.com/office/drawing/2014/main" id="{B7A2CEF7-5598-476E-8467-676B640E01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57446" y="4635294"/>
            <a:ext cx="2857500" cy="1905000"/>
          </a:xfrm>
          <a:prstGeom prst="rect">
            <a:avLst/>
          </a:prstGeom>
          <a:noFill/>
        </p:spPr>
      </p:pic>
      <p:pic>
        <p:nvPicPr>
          <p:cNvPr id="4" name="Picture 6" descr="Картинки по запросу роботизация Amazon">
            <a:extLst>
              <a:ext uri="{FF2B5EF4-FFF2-40B4-BE49-F238E27FC236}">
                <a16:creationId xmlns:a16="http://schemas.microsoft.com/office/drawing/2014/main" id="{08BF6340-4065-442E-898D-C64A8C066D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57446" y="2281941"/>
            <a:ext cx="2803568" cy="1331806"/>
          </a:xfrm>
          <a:prstGeom prst="rect">
            <a:avLst/>
          </a:prstGeom>
          <a:noFill/>
        </p:spPr>
      </p:pic>
      <p:pic>
        <p:nvPicPr>
          <p:cNvPr id="5" name="Picture 8" descr="Картинки по запросу Tesla автопилот">
            <a:extLst>
              <a:ext uri="{FF2B5EF4-FFF2-40B4-BE49-F238E27FC236}">
                <a16:creationId xmlns:a16="http://schemas.microsoft.com/office/drawing/2014/main" id="{EA7A46CF-B57D-45F8-B0F8-9749C1D99D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313087" y="3709901"/>
            <a:ext cx="3049444" cy="153082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396592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586FB61B-39BC-463D-B2AA-6A0DC53D20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8582"/>
            <a:ext cx="10515600" cy="1325563"/>
          </a:xfrm>
        </p:spPr>
        <p:txBody>
          <a:bodyPr/>
          <a:lstStyle/>
          <a:p>
            <a:pPr algn="ctr"/>
            <a:r>
              <a:rPr lang="ru-RU" dirty="0"/>
              <a:t>Программа Цифровая Экономика РФ</a:t>
            </a: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26E455D0-4124-4D32-A45E-58C802AEFB7E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95568" y="1672432"/>
          <a:ext cx="6805069" cy="445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05069">
                  <a:extLst>
                    <a:ext uri="{9D8B030D-6E8A-4147-A177-3AD203B41FA5}">
                      <a16:colId xmlns:a16="http://schemas.microsoft.com/office/drawing/2014/main" val="156568384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Сквозные технологии НТИ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68148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Искусственный интеллект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31109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Системы распределенного реестра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90787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Квантовые технологии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32770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Новые и портативные источники энергии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27079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Новые производственные технологии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56974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Сенсорика и компоненты робототехники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18004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Технологии беспроводной связи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518604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Технологии управления свойствами биологических объектов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42516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err="1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Нейротехнологии</a:t>
                      </a:r>
                      <a:endParaRPr lang="ru-RU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50279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Технологии виртуальной и дополненной реальностей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42126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Большие данные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95715007"/>
                  </a:ext>
                </a:extLst>
              </a:tr>
            </a:tbl>
          </a:graphicData>
        </a:graphic>
      </p:graphicFrame>
      <p:pic>
        <p:nvPicPr>
          <p:cNvPr id="10242" name="Picture 2" descr="ÐÐ°ÑÑÐ¸Ð½ÐºÐ¸ Ð¿Ð¾ Ð·Ð°Ð¿ÑÐ¾ÑÑ ÐÑÐºÑÑÑÑÐ²ÐµÐ½Ð½ÑÐ¹ Ð¸Ð½ÑÐµÐ»Ð»ÐµÐºÑ">
            <a:extLst>
              <a:ext uri="{FF2B5EF4-FFF2-40B4-BE49-F238E27FC236}">
                <a16:creationId xmlns:a16="http://schemas.microsoft.com/office/drawing/2014/main" id="{D274E8A4-A43C-4529-ABF4-7BEF35DB7A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4048" y="1847983"/>
            <a:ext cx="2861330" cy="1904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ÐÐ°ÑÑÐ¸Ð½ÐºÐ¸ Ð¿Ð¾ Ð·Ð°Ð¿ÑÐ¾ÑÑ ÐÑÐºÑÑÑÑÐ²ÐµÐ½Ð½ÑÐ¹ Ð¸Ð½ÑÐµÐ»Ð»ÐµÐºÑ">
            <a:extLst>
              <a:ext uri="{FF2B5EF4-FFF2-40B4-BE49-F238E27FC236}">
                <a16:creationId xmlns:a16="http://schemas.microsoft.com/office/drawing/2014/main" id="{B9FE3750-ABEB-4A54-8115-F6E7F5CF5F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1535" y="4004097"/>
            <a:ext cx="3061766" cy="1968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97328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2" name="Picture 6" descr="Картинки по запросу Libratu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81367" y="3880010"/>
            <a:ext cx="2560911" cy="1827362"/>
          </a:xfrm>
          <a:prstGeom prst="rect">
            <a:avLst/>
          </a:prstGeom>
          <a:noFill/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564210" cy="4087612"/>
          </a:xfrm>
          <a:prstGeom prst="rect">
            <a:avLst/>
          </a:prstGeom>
        </p:spPr>
      </p:pic>
      <p:sp>
        <p:nvSpPr>
          <p:cNvPr id="6" name="Объект 2"/>
          <p:cNvSpPr txBox="1">
            <a:spLocks/>
          </p:cNvSpPr>
          <p:nvPr/>
        </p:nvSpPr>
        <p:spPr>
          <a:xfrm>
            <a:off x="3107668" y="207602"/>
            <a:ext cx="8568952" cy="36724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ru-RU" dirty="0"/>
              <a:t>Программа для игры в Го «</a:t>
            </a:r>
            <a:r>
              <a:rPr lang="ru-RU" dirty="0" err="1"/>
              <a:t>AlphaGo</a:t>
            </a:r>
            <a:r>
              <a:rPr lang="ru-RU" dirty="0"/>
              <a:t>»</a:t>
            </a:r>
            <a:r>
              <a:rPr lang="en-US" dirty="0"/>
              <a:t> </a:t>
            </a:r>
            <a:r>
              <a:rPr lang="ru-RU" dirty="0"/>
              <a:t>компании «</a:t>
            </a:r>
            <a:r>
              <a:rPr lang="ru-RU" dirty="0" err="1"/>
              <a:t>DeepMind</a:t>
            </a:r>
            <a:r>
              <a:rPr lang="ru-RU" dirty="0"/>
              <a:t>»</a:t>
            </a:r>
          </a:p>
          <a:p>
            <a:pPr lvl="1"/>
            <a:r>
              <a:rPr lang="ru-RU" dirty="0"/>
              <a:t>Программа для игры в покер «</a:t>
            </a:r>
            <a:r>
              <a:rPr lang="ru-RU" dirty="0" err="1"/>
              <a:t>Libratus</a:t>
            </a:r>
            <a:r>
              <a:rPr lang="ru-RU" dirty="0"/>
              <a:t>» ученых из Университета Карнеги </a:t>
            </a:r>
            <a:r>
              <a:rPr lang="ru-RU" dirty="0" err="1"/>
              <a:t>Меллон</a:t>
            </a:r>
            <a:endParaRPr lang="ru-RU" dirty="0"/>
          </a:p>
          <a:p>
            <a:pPr lvl="1"/>
            <a:r>
              <a:rPr lang="ru-RU" dirty="0"/>
              <a:t>Программа «</a:t>
            </a:r>
            <a:r>
              <a:rPr lang="en-US" dirty="0"/>
              <a:t>Watson</a:t>
            </a:r>
            <a:r>
              <a:rPr lang="ru-RU" dirty="0"/>
              <a:t>» компании </a:t>
            </a:r>
            <a:r>
              <a:rPr lang="en-US" dirty="0"/>
              <a:t>IBM</a:t>
            </a:r>
          </a:p>
          <a:p>
            <a:pPr lvl="1"/>
            <a:r>
              <a:rPr lang="ru-RU" dirty="0"/>
              <a:t>Автоматизированные автомобили </a:t>
            </a:r>
            <a:r>
              <a:rPr lang="en-US" dirty="0"/>
              <a:t>Tesla </a:t>
            </a:r>
          </a:p>
          <a:p>
            <a:pPr lvl="1"/>
            <a:r>
              <a:rPr lang="ru-RU" dirty="0"/>
              <a:t>Персональные ассистенты (</a:t>
            </a:r>
            <a:r>
              <a:rPr lang="en-US" dirty="0"/>
              <a:t>Ok, Google, </a:t>
            </a:r>
            <a:r>
              <a:rPr lang="en-US" dirty="0" err="1"/>
              <a:t>Cortana</a:t>
            </a:r>
            <a:r>
              <a:rPr lang="en-US" dirty="0"/>
              <a:t>, …)</a:t>
            </a:r>
          </a:p>
          <a:p>
            <a:pPr lvl="1"/>
            <a:endParaRPr lang="ru-RU" dirty="0"/>
          </a:p>
          <a:p>
            <a:pPr lvl="1"/>
            <a:endParaRPr lang="ru-RU" dirty="0"/>
          </a:p>
          <a:p>
            <a:pPr marL="457200" lvl="1" indent="0">
              <a:buNone/>
            </a:pPr>
            <a:endParaRPr lang="ru-RU" dirty="0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1981200" y="260648"/>
            <a:ext cx="8229600" cy="11569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pic>
        <p:nvPicPr>
          <p:cNvPr id="24578" name="Picture 2" descr="Картинки по запросу deep blu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31194" y="3854746"/>
            <a:ext cx="2520280" cy="1680187"/>
          </a:xfrm>
          <a:prstGeom prst="rect">
            <a:avLst/>
          </a:prstGeom>
          <a:noFill/>
        </p:spPr>
      </p:pic>
      <p:pic>
        <p:nvPicPr>
          <p:cNvPr id="24580" name="Picture 4" descr="Картинки по запросу Alpha G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61087" y="5206466"/>
            <a:ext cx="2781772" cy="1390886"/>
          </a:xfrm>
          <a:prstGeom prst="rect">
            <a:avLst/>
          </a:prstGeom>
          <a:noFill/>
        </p:spPr>
      </p:pic>
      <p:pic>
        <p:nvPicPr>
          <p:cNvPr id="24584" name="Picture 8" descr="Картинки по запросу Watson ibm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320137" y="5085185"/>
            <a:ext cx="2572955" cy="1415125"/>
          </a:xfrm>
          <a:prstGeom prst="rect">
            <a:avLst/>
          </a:prstGeom>
          <a:noFill/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772565" y="4077491"/>
            <a:ext cx="2423885" cy="2779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1830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37"/>
            <a:ext cx="3564210" cy="4087612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81200" y="1600201"/>
            <a:ext cx="8229600" cy="2836912"/>
          </a:xfrm>
        </p:spPr>
        <p:txBody>
          <a:bodyPr>
            <a:normAutofit/>
          </a:bodyPr>
          <a:lstStyle/>
          <a:p>
            <a:r>
              <a:rPr lang="ru-RU" dirty="0"/>
              <a:t>С 2013 года специализированные образовательные программы открыты ведущих западных учебных заведениях, сегодня имеются и в ведущих вузах РФ – МГУ, ВШЭ, МФТИ, ИТМО  и др.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780602" y="4078169"/>
            <a:ext cx="2423885" cy="277983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Образовательные программы </a:t>
            </a:r>
          </a:p>
        </p:txBody>
      </p:sp>
      <p:sp>
        <p:nvSpPr>
          <p:cNvPr id="2050" name="AutoShape 2" descr="Картинки по запросу ниу ВШЭ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52" name="AutoShape 4" descr="Картинки по запросу ниу ВШЭ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23592" y="5229200"/>
            <a:ext cx="1514401" cy="1491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9" name="Picture 11" descr="Картинки по запросу МГУ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52185" y="4221088"/>
            <a:ext cx="1545827" cy="1623118"/>
          </a:xfrm>
          <a:prstGeom prst="rect">
            <a:avLst/>
          </a:prstGeom>
          <a:noFill/>
        </p:spPr>
      </p:pic>
      <p:pic>
        <p:nvPicPr>
          <p:cNvPr id="15362" name="Picture 2" descr="Картинки по запросу stanford university logo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91745" y="4365105"/>
            <a:ext cx="2929169" cy="1063005"/>
          </a:xfrm>
          <a:prstGeom prst="rect">
            <a:avLst/>
          </a:prstGeom>
          <a:noFill/>
        </p:spPr>
      </p:pic>
      <p:sp>
        <p:nvSpPr>
          <p:cNvPr id="15364" name="AutoShape 4" descr="Картинки по запросу berkeley university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366" name="AutoShape 6" descr="Картинки по запросу berkeley university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368" name="AutoShape 8" descr="Картинки по запросу berkeley university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370" name="AutoShape 10" descr="Картинки по запросу berkeley university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372" name="AutoShape 12" descr="Картинки по запросу berkeley university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5374" name="Picture 1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871864" y="5733256"/>
            <a:ext cx="3240360" cy="787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154665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586FB61B-39BC-463D-B2AA-6A0DC53D20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8582"/>
            <a:ext cx="10515600" cy="1325563"/>
          </a:xfrm>
        </p:spPr>
        <p:txBody>
          <a:bodyPr/>
          <a:lstStyle/>
          <a:p>
            <a:pPr algn="ctr"/>
            <a:r>
              <a:rPr lang="ru-RU" dirty="0"/>
              <a:t>Программа Цифровая Экономика РФ</a:t>
            </a: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26E455D0-4124-4D32-A45E-58C802AEFB7E}"/>
              </a:ext>
            </a:extLst>
          </p:cNvPr>
          <p:cNvGraphicFramePr>
            <a:graphicFrameLocks noGrp="1"/>
          </p:cNvGraphicFramePr>
          <p:nvPr/>
        </p:nvGraphicFramePr>
        <p:xfrm>
          <a:off x="695568" y="1672432"/>
          <a:ext cx="6805069" cy="445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05069">
                  <a:extLst>
                    <a:ext uri="{9D8B030D-6E8A-4147-A177-3AD203B41FA5}">
                      <a16:colId xmlns:a16="http://schemas.microsoft.com/office/drawing/2014/main" val="156568384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Сквозные технологии НТИ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68148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Искусственный интеллект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31109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Системы распределенного реестра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90787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Квантовые технологии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32770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Новые и портативные источники энергии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27079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Новые производственные технологии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56974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Сенсорика и компоненты робототехники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18004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Технологии беспроводной связи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518604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Технологии управления свойствами биологических объектов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42516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err="1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Нейротехнологии</a:t>
                      </a:r>
                      <a:endParaRPr lang="ru-RU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50279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Технологии виртуальной и дополненной реальностей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42126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Большие данные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95715007"/>
                  </a:ext>
                </a:extLst>
              </a:tr>
            </a:tbl>
          </a:graphicData>
        </a:graphic>
      </p:graphicFrame>
      <p:pic>
        <p:nvPicPr>
          <p:cNvPr id="9218" name="Picture 2" descr="ÐÐ°ÑÑÐ¸Ð½ÐºÐ¸ Ð¿Ð¾ Ð·Ð°Ð¿ÑÐ¾ÑÑ ÐÐ»Ð¾ÐºÑÐµÐ¹Ð½">
            <a:extLst>
              <a:ext uri="{FF2B5EF4-FFF2-40B4-BE49-F238E27FC236}">
                <a16:creationId xmlns:a16="http://schemas.microsoft.com/office/drawing/2014/main" id="{06FD8C9F-D0BB-4596-9034-42F029B2CF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9233" y="4028177"/>
            <a:ext cx="2619375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ÐÐ°ÑÑÐ¸Ð½ÐºÐ¸ Ð¿Ð¾ Ð·Ð°Ð¿ÑÐ¾ÑÑ Ð±Ð¸ÑÐºÐ¾Ð¸Ð½">
            <a:extLst>
              <a:ext uri="{FF2B5EF4-FFF2-40B4-BE49-F238E27FC236}">
                <a16:creationId xmlns:a16="http://schemas.microsoft.com/office/drawing/2014/main" id="{BB922B40-BB62-4B37-9A61-F9B3266CDD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0463" y="1532560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42291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586FB61B-39BC-463D-B2AA-6A0DC53D20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8582"/>
            <a:ext cx="10515600" cy="1325563"/>
          </a:xfrm>
        </p:spPr>
        <p:txBody>
          <a:bodyPr/>
          <a:lstStyle/>
          <a:p>
            <a:pPr algn="ctr"/>
            <a:r>
              <a:rPr lang="ru-RU" dirty="0"/>
              <a:t>Программа Цифровая Экономика РФ</a:t>
            </a: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26E455D0-4124-4D32-A45E-58C802AEFB7E}"/>
              </a:ext>
            </a:extLst>
          </p:cNvPr>
          <p:cNvGraphicFramePr>
            <a:graphicFrameLocks noGrp="1"/>
          </p:cNvGraphicFramePr>
          <p:nvPr/>
        </p:nvGraphicFramePr>
        <p:xfrm>
          <a:off x="695568" y="1672432"/>
          <a:ext cx="6805069" cy="445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05069">
                  <a:extLst>
                    <a:ext uri="{9D8B030D-6E8A-4147-A177-3AD203B41FA5}">
                      <a16:colId xmlns:a16="http://schemas.microsoft.com/office/drawing/2014/main" val="156568384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Сквозные технологии НТИ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68148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Искусственный интеллект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31109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Системы распределенного реестра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90787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Квантовые технологии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32770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Новые и портативные источники энергии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27079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Новые производственные технологии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56974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Сенсорика и компоненты робототехники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18004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Технологии беспроводной связи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518604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Технологии управления свойствами биологических объектов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42516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err="1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Нейротехнологии</a:t>
                      </a:r>
                      <a:endParaRPr lang="ru-RU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50279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Технологии виртуальной и дополненной реальностей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42126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Большие данные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95715007"/>
                  </a:ext>
                </a:extLst>
              </a:tr>
            </a:tbl>
          </a:graphicData>
        </a:graphic>
      </p:graphicFrame>
      <p:pic>
        <p:nvPicPr>
          <p:cNvPr id="9222" name="Picture 6" descr="ÐÐ°ÑÑÐ¸Ð½ÐºÐ¸ Ð¿Ð¾ Ð·Ð°Ð¿ÑÐ¾ÑÑ ÐÐ²Ð°Ð½ÑÐ¾Ð²ÑÐµ ÐºÐ¾Ð¼Ð¿ÑÑÑÐµÑ">
            <a:extLst>
              <a:ext uri="{FF2B5EF4-FFF2-40B4-BE49-F238E27FC236}">
                <a16:creationId xmlns:a16="http://schemas.microsoft.com/office/drawing/2014/main" id="{4DBF5EA0-AC7C-4BAD-BE9E-1A4D94B066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8932" y="1951093"/>
            <a:ext cx="28575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ÐÐ°ÑÑÐ¸Ð½ÐºÐ¸ Ð¿Ð¾ Ð·Ð°Ð¿ÑÐ¾ÑÑ ÐºÐ²Ð°Ð½ÑÐ¾Ð²Ð°Ñ ÐºÑÐ¸Ð¿ÑÐ¾Ð³ÑÐ°ÑÐ¸Ñ">
            <a:extLst>
              <a:ext uri="{FF2B5EF4-FFF2-40B4-BE49-F238E27FC236}">
                <a16:creationId xmlns:a16="http://schemas.microsoft.com/office/drawing/2014/main" id="{74FA9FC3-15D9-4AED-8658-6A8D4A6082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2843" y="3897472"/>
            <a:ext cx="2466975" cy="18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48613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586FB61B-39BC-463D-B2AA-6A0DC53D20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8582"/>
            <a:ext cx="10515600" cy="1325563"/>
          </a:xfrm>
        </p:spPr>
        <p:txBody>
          <a:bodyPr/>
          <a:lstStyle/>
          <a:p>
            <a:pPr algn="ctr"/>
            <a:r>
              <a:rPr lang="ru-RU" dirty="0"/>
              <a:t>Программа Цифровая Экономика РФ</a:t>
            </a: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26E455D0-4124-4D32-A45E-58C802AEFB7E}"/>
              </a:ext>
            </a:extLst>
          </p:cNvPr>
          <p:cNvGraphicFramePr>
            <a:graphicFrameLocks noGrp="1"/>
          </p:cNvGraphicFramePr>
          <p:nvPr/>
        </p:nvGraphicFramePr>
        <p:xfrm>
          <a:off x="695568" y="1672432"/>
          <a:ext cx="6805069" cy="445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05069">
                  <a:extLst>
                    <a:ext uri="{9D8B030D-6E8A-4147-A177-3AD203B41FA5}">
                      <a16:colId xmlns:a16="http://schemas.microsoft.com/office/drawing/2014/main" val="156568384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Сквозные технологии НТИ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68148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Искусственный интеллект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31109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Системы распределенного реестра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90787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Квантовые технологии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32770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Новые и портативные источники энергии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27079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Новые производственные технологии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56974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Сенсорика и компоненты робототехники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18004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Технологии беспроводной связи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518604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Технологии управления свойствами биологических объектов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42516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err="1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Нейротехнологии</a:t>
                      </a:r>
                      <a:endParaRPr lang="ru-RU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50279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Технологии виртуальной и дополненной реальностей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42126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Большие данные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95715007"/>
                  </a:ext>
                </a:extLst>
              </a:tr>
            </a:tbl>
          </a:graphicData>
        </a:graphic>
      </p:graphicFrame>
      <p:pic>
        <p:nvPicPr>
          <p:cNvPr id="12290" name="Picture 2" descr="ÐÐ°ÑÑÐ¸Ð½ÐºÐ¸ Ð¿Ð¾ Ð·Ð°Ð¿ÑÐ¾ÑÑ ÐÐ¾Ð²ÑÐµ Ð¸ÑÑÐ¾ÑÐ½Ð¸ÐºÐ¸ ÑÐ½ÐµÑÐ³Ð¸Ð¸">
            <a:extLst>
              <a:ext uri="{FF2B5EF4-FFF2-40B4-BE49-F238E27FC236}">
                <a16:creationId xmlns:a16="http://schemas.microsoft.com/office/drawing/2014/main" id="{49AF8D82-986F-4D10-9C5E-1C7A95DF52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6261" y="1867966"/>
            <a:ext cx="3070171" cy="1719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ÐÐ°ÑÑÐ¸Ð½ÐºÐ¸ Ð¿Ð¾ Ð·Ð°Ð¿ÑÐ¾ÑÑ ÐÐ¸ÐºÑÐ¾ÑÐ¾Ð±Ð¾ÑÑ">
            <a:extLst>
              <a:ext uri="{FF2B5EF4-FFF2-40B4-BE49-F238E27FC236}">
                <a16:creationId xmlns:a16="http://schemas.microsoft.com/office/drawing/2014/main" id="{0B39C121-7565-4827-9F35-B2B9BC77A6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5382" y="3851083"/>
            <a:ext cx="3143250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76320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CFB98729-87C4-4E07-8CEE-03A16B50FC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7314" y="466256"/>
            <a:ext cx="9144000" cy="425302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37"/>
            <a:ext cx="3564210" cy="408761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780602" y="4078169"/>
            <a:ext cx="2423885" cy="277983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pPr algn="r"/>
            <a:r>
              <a:rPr lang="ru-RU" dirty="0"/>
              <a:t>Интернет вещей</a:t>
            </a:r>
          </a:p>
        </p:txBody>
      </p:sp>
      <p:sp>
        <p:nvSpPr>
          <p:cNvPr id="2050" name="AutoShape 2" descr="Картинки по запросу ниу ВШЭ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52" name="AutoShape 4" descr="Картинки по запросу ниу ВШЭ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364" name="AutoShape 4" descr="Картинки по запросу berkeley university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366" name="AutoShape 6" descr="Картинки по запросу berkeley university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368" name="AutoShape 8" descr="Картинки по запросу berkeley university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370" name="AutoShape 10" descr="Картинки по запросу berkeley university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372" name="AutoShape 12" descr="Картинки по запросу berkeley university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93680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10000000_643206106134933_3849891781984068390_n">
            <a:hlinkClick r:id="" action="ppaction://media"/>
            <a:extLst>
              <a:ext uri="{FF2B5EF4-FFF2-40B4-BE49-F238E27FC236}">
                <a16:creationId xmlns:a16="http://schemas.microsoft.com/office/drawing/2014/main" id="{3D5915DB-E5A8-4FE0-960D-C8A3F367241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929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17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9898DA1-3E1A-483B-AB83-759D92011B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9664" y="1054882"/>
            <a:ext cx="8102788" cy="571758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37"/>
            <a:ext cx="3564210" cy="408761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780602" y="4078169"/>
            <a:ext cx="2423885" cy="277983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7937"/>
            <a:ext cx="10515600" cy="1325563"/>
          </a:xfrm>
        </p:spPr>
        <p:txBody>
          <a:bodyPr>
            <a:normAutofit/>
          </a:bodyPr>
          <a:lstStyle/>
          <a:p>
            <a:pPr algn="r"/>
            <a:r>
              <a:rPr lang="ru-RU" dirty="0"/>
              <a:t>Интернет вещей</a:t>
            </a:r>
          </a:p>
        </p:txBody>
      </p:sp>
      <p:sp>
        <p:nvSpPr>
          <p:cNvPr id="2050" name="AutoShape 2" descr="Картинки по запросу ниу ВШЭ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52" name="AutoShape 4" descr="Картинки по запросу ниу ВШЭ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364" name="AutoShape 4" descr="Картинки по запросу berkeley university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366" name="AutoShape 6" descr="Картинки по запросу berkeley university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368" name="AutoShape 8" descr="Картинки по запросу berkeley university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370" name="AutoShape 10" descr="Картинки по запросу berkeley university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372" name="AutoShape 12" descr="Картинки по запросу berkeley university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93538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8B95A17-5056-4D63-84B0-33E9A7EC50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9150" y="1014517"/>
            <a:ext cx="8384646" cy="582767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37"/>
            <a:ext cx="3564210" cy="408761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780602" y="4078169"/>
            <a:ext cx="2423885" cy="277983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5808"/>
            <a:ext cx="10515600" cy="1325563"/>
          </a:xfrm>
        </p:spPr>
        <p:txBody>
          <a:bodyPr>
            <a:normAutofit/>
          </a:bodyPr>
          <a:lstStyle/>
          <a:p>
            <a:pPr algn="r"/>
            <a:r>
              <a:rPr lang="ru-RU" dirty="0"/>
              <a:t>Интернет вещей</a:t>
            </a:r>
          </a:p>
        </p:txBody>
      </p:sp>
      <p:sp>
        <p:nvSpPr>
          <p:cNvPr id="2050" name="AutoShape 2" descr="Картинки по запросу ниу ВШЭ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52" name="AutoShape 4" descr="Картинки по запросу ниу ВШЭ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364" name="AutoShape 4" descr="Картинки по запросу berkeley university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366" name="AutoShape 6" descr="Картинки по запросу berkeley university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368" name="AutoShape 8" descr="Картинки по запросу berkeley university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370" name="AutoShape 10" descr="Картинки по запросу berkeley university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372" name="AutoShape 12" descr="Картинки по запросу berkeley university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6732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37"/>
            <a:ext cx="3564210" cy="408761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780602" y="4078169"/>
            <a:ext cx="2423885" cy="277983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7937"/>
            <a:ext cx="10515600" cy="1325563"/>
          </a:xfrm>
        </p:spPr>
        <p:txBody>
          <a:bodyPr>
            <a:normAutofit/>
          </a:bodyPr>
          <a:lstStyle/>
          <a:p>
            <a:pPr algn="r"/>
            <a:r>
              <a:rPr lang="ru-RU" dirty="0"/>
              <a:t>Интернет вещей</a:t>
            </a:r>
          </a:p>
        </p:txBody>
      </p:sp>
      <p:sp>
        <p:nvSpPr>
          <p:cNvPr id="2050" name="AutoShape 2" descr="Картинки по запросу ниу ВШЭ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52" name="AutoShape 4" descr="Картинки по запросу ниу ВШЭ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364" name="AutoShape 4" descr="Картинки по запросу berkeley university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366" name="AutoShape 6" descr="Картинки по запросу berkeley university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368" name="AutoShape 8" descr="Картинки по запросу berkeley university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370" name="AutoShape 10" descr="Картинки по запросу berkeley university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372" name="AutoShape 12" descr="Картинки по запросу berkeley university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B013E10-6ACC-49F3-A1C9-DBE5FD67BA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0795" y="1007842"/>
            <a:ext cx="8351394" cy="5551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7752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37"/>
            <a:ext cx="3564210" cy="408761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780602" y="4078169"/>
            <a:ext cx="2423885" cy="277983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ru-RU" dirty="0"/>
              <a:t>Интернет вещей</a:t>
            </a:r>
          </a:p>
        </p:txBody>
      </p:sp>
      <p:sp>
        <p:nvSpPr>
          <p:cNvPr id="2050" name="AutoShape 2" descr="Картинки по запросу ниу ВШЭ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52" name="AutoShape 4" descr="Картинки по запросу ниу ВШЭ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364" name="AutoShape 4" descr="Картинки по запросу berkeley university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366" name="AutoShape 6" descr="Картинки по запросу berkeley university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368" name="AutoShape 8" descr="Картинки по запросу berkeley university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370" name="AutoShape 10" descr="Картинки по запросу berkeley university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372" name="AutoShape 12" descr="Картинки по запросу berkeley university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AE77A9BF-9D6C-4C45-8E26-1AB9C833AF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4008" y="1385123"/>
            <a:ext cx="6963983" cy="5107752"/>
          </a:xfrm>
          <a:prstGeom prst="rect">
            <a:avLst/>
          </a:prstGeom>
        </p:spPr>
      </p:pic>
      <p:graphicFrame>
        <p:nvGraphicFramePr>
          <p:cNvPr id="8" name="Объект 7">
            <a:extLst>
              <a:ext uri="{FF2B5EF4-FFF2-40B4-BE49-F238E27FC236}">
                <a16:creationId xmlns:a16="http://schemas.microsoft.com/office/drawing/2014/main" id="{A2338D8D-642C-403B-98B4-82DE450D0B4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510052" y="1554083"/>
          <a:ext cx="2246656" cy="16917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895" r:id="rId6" imgW="1048320" imgH="789120" progId="">
                  <p:embed/>
                </p:oleObj>
              </mc:Choice>
              <mc:Fallback>
                <p:oleObj r:id="rId6" imgW="1048320" imgH="789120" progId="">
                  <p:embed/>
                  <p:pic>
                    <p:nvPicPr>
                      <p:cNvPr id="8" name="Объект 7">
                        <a:extLst>
                          <a:ext uri="{FF2B5EF4-FFF2-40B4-BE49-F238E27FC236}">
                            <a16:creationId xmlns:a16="http://schemas.microsoft.com/office/drawing/2014/main" id="{A2338D8D-642C-403B-98B4-82DE450D0B4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9510052" y="1554083"/>
                        <a:ext cx="2246656" cy="16917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782132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37"/>
            <a:ext cx="3564210" cy="408761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780602" y="4078169"/>
            <a:ext cx="2423885" cy="277983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ru-RU" dirty="0"/>
              <a:t>Интернет вещей</a:t>
            </a:r>
          </a:p>
        </p:txBody>
      </p:sp>
      <p:sp>
        <p:nvSpPr>
          <p:cNvPr id="2050" name="AutoShape 2" descr="Картинки по запросу ниу ВШЭ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52" name="AutoShape 4" descr="Картинки по запросу ниу ВШЭ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364" name="AutoShape 4" descr="Картинки по запросу berkeley university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366" name="AutoShape 6" descr="Картинки по запросу berkeley university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368" name="AutoShape 8" descr="Картинки по запросу berkeley university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370" name="AutoShape 10" descr="Картинки по запросу berkeley university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372" name="AutoShape 12" descr="Картинки по запросу berkeley university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B4B648B-0AEF-4126-8285-8033109A6C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0127" y="1570548"/>
            <a:ext cx="6158620" cy="4439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7922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37"/>
            <a:ext cx="3564210" cy="408761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780602" y="4078169"/>
            <a:ext cx="2423885" cy="277983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ru-RU" dirty="0"/>
              <a:t>Интернет вещей</a:t>
            </a:r>
          </a:p>
        </p:txBody>
      </p:sp>
      <p:sp>
        <p:nvSpPr>
          <p:cNvPr id="2050" name="AutoShape 2" descr="Картинки по запросу ниу ВШЭ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52" name="AutoShape 4" descr="Картинки по запросу ниу ВШЭ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364" name="AutoShape 4" descr="Картинки по запросу berkeley university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366" name="AutoShape 6" descr="Картинки по запросу berkeley university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368" name="AutoShape 8" descr="Картинки по запросу berkeley university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370" name="AutoShape 10" descr="Картинки по запросу berkeley university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372" name="AutoShape 12" descr="Картинки по запросу berkeley university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0999F30-2A3D-4E37-8F48-E9659A1D13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3184" y="1471385"/>
            <a:ext cx="6067402" cy="5213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580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37"/>
            <a:ext cx="3564210" cy="408761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780602" y="4078169"/>
            <a:ext cx="2423885" cy="277983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ru-RU" dirty="0"/>
              <a:t>Интернет вещей</a:t>
            </a:r>
          </a:p>
        </p:txBody>
      </p:sp>
      <p:sp>
        <p:nvSpPr>
          <p:cNvPr id="2050" name="AutoShape 2" descr="Картинки по запросу ниу ВШЭ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52" name="AutoShape 4" descr="Картинки по запросу ниу ВШЭ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364" name="AutoShape 4" descr="Картинки по запросу berkeley university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366" name="AutoShape 6" descr="Картинки по запросу berkeley university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368" name="AutoShape 8" descr="Картинки по запросу berkeley university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370" name="AutoShape 10" descr="Картинки по запросу berkeley university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372" name="AutoShape 12" descr="Картинки по запросу berkeley university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9CC4F62-AA6B-42D0-AF08-02F2D612F8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5287" y="1621822"/>
            <a:ext cx="5781425" cy="4796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2994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586FB61B-39BC-463D-B2AA-6A0DC53D20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8582"/>
            <a:ext cx="10515600" cy="1325563"/>
          </a:xfrm>
        </p:spPr>
        <p:txBody>
          <a:bodyPr/>
          <a:lstStyle/>
          <a:p>
            <a:pPr algn="ctr"/>
            <a:r>
              <a:rPr lang="ru-RU" dirty="0"/>
              <a:t>Программа Цифровая Экономика РФ</a:t>
            </a: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26E455D0-4124-4D32-A45E-58C802AEFB7E}"/>
              </a:ext>
            </a:extLst>
          </p:cNvPr>
          <p:cNvGraphicFramePr>
            <a:graphicFrameLocks noGrp="1"/>
          </p:cNvGraphicFramePr>
          <p:nvPr/>
        </p:nvGraphicFramePr>
        <p:xfrm>
          <a:off x="695568" y="1672432"/>
          <a:ext cx="6805069" cy="445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05069">
                  <a:extLst>
                    <a:ext uri="{9D8B030D-6E8A-4147-A177-3AD203B41FA5}">
                      <a16:colId xmlns:a16="http://schemas.microsoft.com/office/drawing/2014/main" val="156568384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Сквозные технологии НТИ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68148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Искусственный интеллект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31109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Системы распределенного реестра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90787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Квантовые технологии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32770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Новые и портативные источники энергии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27079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Новые производственные технологии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56974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Сенсорика и компоненты робототехники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18004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Технологии беспроводной связи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518604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Технологии управления свойствами биологических объектов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42516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err="1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Нейротехнологии</a:t>
                      </a:r>
                      <a:endParaRPr lang="ru-RU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50279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Технологии виртуальной и дополненной реальностей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42126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Большие данные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95715007"/>
                  </a:ext>
                </a:extLst>
              </a:tr>
            </a:tbl>
          </a:graphicData>
        </a:graphic>
      </p:graphicFrame>
      <p:pic>
        <p:nvPicPr>
          <p:cNvPr id="13314" name="Picture 2" descr="ÐÐ°ÑÑÐ¸Ð½ÐºÐ¸ Ð¿Ð¾ Ð·Ð°Ð¿ÑÐ¾ÑÑ Ð°Ð´Ð´Ð¸ÑÐ¸Ð²Ð½ÑÐµ ÑÐµÑÐ½Ð¾Ð»Ð¾Ð³Ð¸Ð¸">
            <a:extLst>
              <a:ext uri="{FF2B5EF4-FFF2-40B4-BE49-F238E27FC236}">
                <a16:creationId xmlns:a16="http://schemas.microsoft.com/office/drawing/2014/main" id="{8ADCA1D8-6AF7-4DAE-B4ED-4ABFED91C9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1284" y="1924717"/>
            <a:ext cx="3343277" cy="1757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ÐÐ°ÑÑÐ¸Ð½ÐºÐ¸ Ð¿Ð¾ Ð·Ð°Ð¿ÑÐ¾ÑÑ ÐÐ¾Ð²ÑÐµ Ð¼Ð°ÑÐµÑÐ¸Ð°Ð»Ñ">
            <a:extLst>
              <a:ext uri="{FF2B5EF4-FFF2-40B4-BE49-F238E27FC236}">
                <a16:creationId xmlns:a16="http://schemas.microsoft.com/office/drawing/2014/main" id="{B8D82ACE-027B-4AD4-9387-5E47238144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6075" y="4118729"/>
            <a:ext cx="3574473" cy="1760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918115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586FB61B-39BC-463D-B2AA-6A0DC53D20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8582"/>
            <a:ext cx="10515600" cy="1325563"/>
          </a:xfrm>
        </p:spPr>
        <p:txBody>
          <a:bodyPr/>
          <a:lstStyle/>
          <a:p>
            <a:pPr algn="ctr"/>
            <a:r>
              <a:rPr lang="ru-RU" dirty="0"/>
              <a:t>Программа Цифровая Экономика РФ</a:t>
            </a: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26E455D0-4124-4D32-A45E-58C802AEFB7E}"/>
              </a:ext>
            </a:extLst>
          </p:cNvPr>
          <p:cNvGraphicFramePr>
            <a:graphicFrameLocks noGrp="1"/>
          </p:cNvGraphicFramePr>
          <p:nvPr/>
        </p:nvGraphicFramePr>
        <p:xfrm>
          <a:off x="695568" y="1672432"/>
          <a:ext cx="6805069" cy="445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05069">
                  <a:extLst>
                    <a:ext uri="{9D8B030D-6E8A-4147-A177-3AD203B41FA5}">
                      <a16:colId xmlns:a16="http://schemas.microsoft.com/office/drawing/2014/main" val="156568384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Сквозные технологии НТИ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68148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Искусственный интеллект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31109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Системы распределенного реестра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90787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Квантовые технологии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32770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Новые и портативные источники энергии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27079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Новые производственные технологии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56974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Сенсорика и компоненты робототехники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18004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Технологии беспроводной связи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518604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Технологии управления свойствами биологических объектов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42516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err="1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Нейротехнологии</a:t>
                      </a:r>
                      <a:endParaRPr lang="ru-RU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50279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Технологии виртуальной и дополненной реальностей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42126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Большие данные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95715007"/>
                  </a:ext>
                </a:extLst>
              </a:tr>
            </a:tbl>
          </a:graphicData>
        </a:graphic>
      </p:graphicFrame>
      <p:pic>
        <p:nvPicPr>
          <p:cNvPr id="14338" name="Picture 2" descr="ÐÐ°ÑÑÐ¸Ð½ÐºÐ¸ Ð¿Ð¾ Ð·Ð°Ð¿ÑÐ¾ÑÑ Ð Ð¾Ð±Ð¾ÑÐ¾ÑÐµÑÐ½Ð¸ÐºÐ° curiosity">
            <a:extLst>
              <a:ext uri="{FF2B5EF4-FFF2-40B4-BE49-F238E27FC236}">
                <a16:creationId xmlns:a16="http://schemas.microsoft.com/office/drawing/2014/main" id="{66992BE5-5970-470E-A197-9EB6538F3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0614" y="1672433"/>
            <a:ext cx="3499327" cy="2071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ÐÐ°ÑÑÐ¸Ð½ÐºÐ¸ Ð¿Ð¾ Ð·Ð°Ð¿ÑÐ¾ÑÑ Ð¡ÐµÐ½ÑÐ¾Ñ ÑÐµÑÐ´ÑÐµÐ±Ð¸ÐµÐ½Ð¸Ñ">
            <a:extLst>
              <a:ext uri="{FF2B5EF4-FFF2-40B4-BE49-F238E27FC236}">
                <a16:creationId xmlns:a16="http://schemas.microsoft.com/office/drawing/2014/main" id="{9C89DB7A-84F4-49A7-B7B3-8C6F2491C8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9467" y="3940578"/>
            <a:ext cx="3185305" cy="2181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792038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586FB61B-39BC-463D-B2AA-6A0DC53D20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8582"/>
            <a:ext cx="10515600" cy="1325563"/>
          </a:xfrm>
        </p:spPr>
        <p:txBody>
          <a:bodyPr/>
          <a:lstStyle/>
          <a:p>
            <a:pPr algn="ctr"/>
            <a:r>
              <a:rPr lang="ru-RU" dirty="0"/>
              <a:t>Программа Цифровая Экономика РФ</a:t>
            </a: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26E455D0-4124-4D32-A45E-58C802AEFB7E}"/>
              </a:ext>
            </a:extLst>
          </p:cNvPr>
          <p:cNvGraphicFramePr>
            <a:graphicFrameLocks noGrp="1"/>
          </p:cNvGraphicFramePr>
          <p:nvPr/>
        </p:nvGraphicFramePr>
        <p:xfrm>
          <a:off x="695568" y="1672432"/>
          <a:ext cx="6805069" cy="445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05069">
                  <a:extLst>
                    <a:ext uri="{9D8B030D-6E8A-4147-A177-3AD203B41FA5}">
                      <a16:colId xmlns:a16="http://schemas.microsoft.com/office/drawing/2014/main" val="156568384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Сквозные технологии НТИ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68148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Искусственный интеллект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31109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Системы распределенного реестра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90787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Квантовые технологии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32770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Новые и портативные источники энергии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27079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Новые производственные технологии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56974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Сенсорика и компоненты робототехники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18004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Технологии беспроводной связи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518604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Технологии управления свойствами биологических объектов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42516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err="1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Нейротехнологии</a:t>
                      </a:r>
                      <a:endParaRPr lang="ru-RU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50279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Технологии виртуальной и дополненной реальностей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42126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Большие данные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95715007"/>
                  </a:ext>
                </a:extLst>
              </a:tr>
            </a:tbl>
          </a:graphicData>
        </a:graphic>
      </p:graphicFrame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5D15491-FB66-490E-8002-D9E16127EF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29016" y="1317143"/>
            <a:ext cx="4070686" cy="3374038"/>
          </a:xfrm>
          <a:prstGeom prst="rect">
            <a:avLst/>
          </a:prstGeom>
        </p:spPr>
      </p:pic>
      <p:graphicFrame>
        <p:nvGraphicFramePr>
          <p:cNvPr id="7" name="Объект 6">
            <a:extLst>
              <a:ext uri="{FF2B5EF4-FFF2-40B4-BE49-F238E27FC236}">
                <a16:creationId xmlns:a16="http://schemas.microsoft.com/office/drawing/2014/main" id="{4D8AC918-76B0-4023-9894-B30F42288D0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89152544"/>
              </p:ext>
            </p:extLst>
          </p:nvPr>
        </p:nvGraphicFramePr>
        <p:xfrm>
          <a:off x="8553815" y="4671584"/>
          <a:ext cx="2421088" cy="17385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18" r:id="rId5" imgW="896040" imgH="642960" progId="">
                  <p:embed/>
                </p:oleObj>
              </mc:Choice>
              <mc:Fallback>
                <p:oleObj r:id="rId5" imgW="896040" imgH="64296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8553815" y="4671584"/>
                        <a:ext cx="2421088" cy="173854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717672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4162" y="159859"/>
            <a:ext cx="7498080" cy="811468"/>
          </a:xfrm>
        </p:spPr>
        <p:txBody>
          <a:bodyPr>
            <a:normAutofit fontScale="90000"/>
          </a:bodyPr>
          <a:lstStyle/>
          <a:p>
            <a:r>
              <a:rPr lang="ru-RU" sz="3200" dirty="0"/>
              <a:t/>
            </a:r>
            <a:br>
              <a:rPr lang="ru-RU" sz="3200" dirty="0"/>
            </a:br>
            <a:r>
              <a:rPr lang="en-US" sz="3200" dirty="0"/>
              <a:t>International Research Laboratory</a:t>
            </a:r>
            <a:br>
              <a:rPr lang="en-US" sz="3200" dirty="0"/>
            </a:br>
            <a:r>
              <a:rPr lang="en-US" sz="3200" dirty="0"/>
              <a:t>		Multiscale Model Reduction</a:t>
            </a:r>
            <a:endParaRPr lang="ru-RU" sz="3200" dirty="0"/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758158" y="1367895"/>
            <a:ext cx="7570089" cy="3276888"/>
          </a:xfrm>
          <a:prstGeom prst="rect">
            <a:avLst/>
          </a:prstGeom>
        </p:spPr>
        <p:txBody>
          <a:bodyPr>
            <a:noAutofit/>
          </a:bodyPr>
          <a:lstStyle>
            <a:lvl1pPr marL="365760" indent="-283464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37744" algn="l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Char char="◦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86968" indent="-22860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Char char="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173736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98448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876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907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3055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82296" indent="0">
              <a:buNone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Areas of research: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Computational mathematics;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High performance algorithms;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Mathematical modelling of applied problems;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Multiscale methods (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Megagrant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of Russian Federation);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Machine Learning for PDE connected problems.</a:t>
            </a:r>
          </a:p>
          <a:p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2296" indent="360000">
              <a:buNone/>
            </a:pPr>
            <a:endParaRPr lang="en-US" sz="2000" b="1" dirty="0"/>
          </a:p>
          <a:p>
            <a:endParaRPr lang="ru-RU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2296" indent="360000">
              <a:buNone/>
            </a:pPr>
            <a:endParaRPr lang="ru-RU" sz="1800" b="1" dirty="0"/>
          </a:p>
          <a:p>
            <a:pPr marL="82296" indent="360000">
              <a:buNone/>
            </a:pPr>
            <a:endParaRPr lang="ru-RU" sz="1800" b="1" dirty="0"/>
          </a:p>
          <a:p>
            <a:pPr marL="82296" indent="360000" algn="ctr">
              <a:buNone/>
            </a:pPr>
            <a:endParaRPr lang="ru-RU" sz="1800" dirty="0"/>
          </a:p>
          <a:p>
            <a:pPr marL="82296" indent="360000" algn="ctr">
              <a:buNone/>
            </a:pPr>
            <a:endParaRPr lang="ru-RU" sz="1800" dirty="0"/>
          </a:p>
        </p:txBody>
      </p:sp>
      <p:sp>
        <p:nvSpPr>
          <p:cNvPr id="11" name="Объект 2"/>
          <p:cNvSpPr txBox="1">
            <a:spLocks/>
          </p:cNvSpPr>
          <p:nvPr/>
        </p:nvSpPr>
        <p:spPr>
          <a:xfrm>
            <a:off x="3863753" y="3421253"/>
            <a:ext cx="7570089" cy="3276888"/>
          </a:xfrm>
          <a:prstGeom prst="rect">
            <a:avLst/>
          </a:prstGeom>
        </p:spPr>
        <p:txBody>
          <a:bodyPr>
            <a:noAutofit/>
          </a:bodyPr>
          <a:lstStyle>
            <a:lvl1pPr marL="365760" indent="-283464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37744" algn="l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Char char="◦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86968" indent="-22860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Char char="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173736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98448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876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907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3055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82296" indent="360000" algn="ctr">
              <a:buNone/>
            </a:pPr>
            <a:endParaRPr lang="ru-RU" sz="18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6166" y="4288663"/>
            <a:ext cx="7781508" cy="2160240"/>
          </a:xfrm>
          <a:prstGeom prst="rect">
            <a:avLst/>
          </a:prstGeom>
        </p:spPr>
      </p:pic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id="{BE4CC115-812F-4B5C-880E-2F7D4C54E0E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93603433"/>
              </p:ext>
            </p:extLst>
          </p:nvPr>
        </p:nvGraphicFramePr>
        <p:xfrm>
          <a:off x="8130825" y="395707"/>
          <a:ext cx="3686849" cy="35578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48" r:id="rId5" imgW="7567920" imgH="7288560" progId="">
                  <p:embed/>
                </p:oleObj>
              </mc:Choice>
              <mc:Fallback>
                <p:oleObj r:id="rId5" imgW="7567920" imgH="7288560" progId="">
                  <p:embed/>
                  <p:pic>
                    <p:nvPicPr>
                      <p:cNvPr id="5" name="Объект 4">
                        <a:extLst>
                          <a:ext uri="{FF2B5EF4-FFF2-40B4-BE49-F238E27FC236}">
                            <a16:creationId xmlns:a16="http://schemas.microsoft.com/office/drawing/2014/main" id="{067618F0-A970-4F46-9898-6E0A4BACB47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8130825" y="395707"/>
                        <a:ext cx="3686849" cy="35578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8" descr="up5-f.png">
            <a:extLst>
              <a:ext uri="{FF2B5EF4-FFF2-40B4-BE49-F238E27FC236}">
                <a16:creationId xmlns:a16="http://schemas.microsoft.com/office/drawing/2014/main" id="{D533CEFE-1467-4B55-9E1F-93B64E3F2BF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74326" y="4408368"/>
            <a:ext cx="2500188" cy="969229"/>
          </a:xfrm>
          <a:prstGeom prst="rect">
            <a:avLst/>
          </a:prstGeom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02A46728-C977-453D-A4FE-36F89146C6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323489" y="4997694"/>
            <a:ext cx="2517043" cy="1383083"/>
          </a:xfrm>
          <a:prstGeom prst="rect">
            <a:avLst/>
          </a:prstGeom>
          <a:noFill/>
          <a:ln w="25560">
            <a:noFill/>
            <a:round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0605810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37"/>
            <a:ext cx="3564210" cy="408761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780602" y="4078169"/>
            <a:ext cx="2423885" cy="277983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7937"/>
            <a:ext cx="10515600" cy="1325563"/>
          </a:xfrm>
        </p:spPr>
        <p:txBody>
          <a:bodyPr>
            <a:normAutofit/>
          </a:bodyPr>
          <a:lstStyle/>
          <a:p>
            <a:pPr algn="r"/>
            <a:r>
              <a:rPr lang="ru-RU" dirty="0"/>
              <a:t>Новые протоколы связи</a:t>
            </a:r>
          </a:p>
        </p:txBody>
      </p:sp>
      <p:sp>
        <p:nvSpPr>
          <p:cNvPr id="2050" name="AutoShape 2" descr="Картинки по запросу ниу ВШЭ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52" name="AutoShape 4" descr="Картинки по запросу ниу ВШЭ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364" name="AutoShape 4" descr="Картинки по запросу berkeley university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366" name="AutoShape 6" descr="Картинки по запросу berkeley university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368" name="AutoShape 8" descr="Картинки по запросу berkeley university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370" name="AutoShape 10" descr="Картинки по запросу berkeley university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372" name="AutoShape 12" descr="Картинки по запросу berkeley university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aphicFrame>
        <p:nvGraphicFramePr>
          <p:cNvPr id="3" name="Объект 2">
            <a:extLst>
              <a:ext uri="{FF2B5EF4-FFF2-40B4-BE49-F238E27FC236}">
                <a16:creationId xmlns:a16="http://schemas.microsoft.com/office/drawing/2014/main" id="{83AB8244-1F7F-4AC1-B58E-F07A08DB3DD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39735182"/>
              </p:ext>
            </p:extLst>
          </p:nvPr>
        </p:nvGraphicFramePr>
        <p:xfrm>
          <a:off x="1833514" y="1259244"/>
          <a:ext cx="8934231" cy="5061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65" r:id="rId5" imgW="5595840" imgH="3169800" progId="">
                  <p:embed/>
                </p:oleObj>
              </mc:Choice>
              <mc:Fallback>
                <p:oleObj r:id="rId5" imgW="5595840" imgH="316980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833514" y="1259244"/>
                        <a:ext cx="8934231" cy="50614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8647375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37"/>
            <a:ext cx="3564210" cy="408761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780602" y="4078169"/>
            <a:ext cx="2423885" cy="277983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7937"/>
            <a:ext cx="10515600" cy="1325563"/>
          </a:xfrm>
        </p:spPr>
        <p:txBody>
          <a:bodyPr>
            <a:normAutofit/>
          </a:bodyPr>
          <a:lstStyle/>
          <a:p>
            <a:pPr algn="r"/>
            <a:r>
              <a:rPr lang="ru-RU" dirty="0"/>
              <a:t>Новые протоколы связи</a:t>
            </a:r>
          </a:p>
        </p:txBody>
      </p:sp>
      <p:sp>
        <p:nvSpPr>
          <p:cNvPr id="2050" name="AutoShape 2" descr="Картинки по запросу ниу ВШЭ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52" name="AutoShape 4" descr="Картинки по запросу ниу ВШЭ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364" name="AutoShape 4" descr="Картинки по запросу berkeley university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366" name="AutoShape 6" descr="Картинки по запросу berkeley university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368" name="AutoShape 8" descr="Картинки по запросу berkeley university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370" name="AutoShape 10" descr="Картинки по запросу berkeley university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372" name="AutoShape 12" descr="Картинки по запросу berkeley university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4" name="Picture 2" descr="ÐÐ°ÑÑÐ¸Ð½ÐºÐ¸ Ð¿Ð¾ Ð·Ð°Ð¿ÑÐ¾ÑÑ LoRa 6LoWpan NB IOT">
            <a:extLst>
              <a:ext uri="{FF2B5EF4-FFF2-40B4-BE49-F238E27FC236}">
                <a16:creationId xmlns:a16="http://schemas.microsoft.com/office/drawing/2014/main" id="{DDC79A36-D19F-44B8-B589-892B98B5A7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2325" y="1197965"/>
            <a:ext cx="8590258" cy="4942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137316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37"/>
            <a:ext cx="3564210" cy="408761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780602" y="4078169"/>
            <a:ext cx="2423885" cy="277983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7937"/>
            <a:ext cx="10515600" cy="1325563"/>
          </a:xfrm>
        </p:spPr>
        <p:txBody>
          <a:bodyPr>
            <a:normAutofit/>
          </a:bodyPr>
          <a:lstStyle/>
          <a:p>
            <a:pPr algn="r"/>
            <a:r>
              <a:rPr lang="ru-RU" dirty="0"/>
              <a:t>Новые протоколы связи</a:t>
            </a:r>
          </a:p>
        </p:txBody>
      </p:sp>
      <p:sp>
        <p:nvSpPr>
          <p:cNvPr id="2050" name="AutoShape 2" descr="Картинки по запросу ниу ВШЭ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52" name="AutoShape 4" descr="Картинки по запросу ниу ВШЭ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364" name="AutoShape 4" descr="Картинки по запросу berkeley university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366" name="AutoShape 6" descr="Картинки по запросу berkeley university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368" name="AutoShape 8" descr="Картинки по запросу berkeley university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370" name="AutoShape 10" descr="Картинки по запросу berkeley university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372" name="AutoShape 12" descr="Картинки по запросу berkeley university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aphicFrame>
        <p:nvGraphicFramePr>
          <p:cNvPr id="3" name="Объект 2">
            <a:extLst>
              <a:ext uri="{FF2B5EF4-FFF2-40B4-BE49-F238E27FC236}">
                <a16:creationId xmlns:a16="http://schemas.microsoft.com/office/drawing/2014/main" id="{922252D8-FB0F-4DBE-849D-9EAEF6F116A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20910524"/>
              </p:ext>
            </p:extLst>
          </p:nvPr>
        </p:nvGraphicFramePr>
        <p:xfrm>
          <a:off x="1733134" y="1154681"/>
          <a:ext cx="9259410" cy="51393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988" r:id="rId5" imgW="5797080" imgH="3218400" progId="">
                  <p:embed/>
                </p:oleObj>
              </mc:Choice>
              <mc:Fallback>
                <p:oleObj r:id="rId5" imgW="5797080" imgH="321840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733134" y="1154681"/>
                        <a:ext cx="9259410" cy="513932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7860072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586FB61B-39BC-463D-B2AA-6A0DC53D20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8582"/>
            <a:ext cx="10515600" cy="1325563"/>
          </a:xfrm>
        </p:spPr>
        <p:txBody>
          <a:bodyPr/>
          <a:lstStyle/>
          <a:p>
            <a:pPr algn="ctr"/>
            <a:r>
              <a:rPr lang="ru-RU" dirty="0"/>
              <a:t>Программа Цифровая Экономика РФ</a:t>
            </a: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26E455D0-4124-4D32-A45E-58C802AEFB7E}"/>
              </a:ext>
            </a:extLst>
          </p:cNvPr>
          <p:cNvGraphicFramePr>
            <a:graphicFrameLocks noGrp="1"/>
          </p:cNvGraphicFramePr>
          <p:nvPr/>
        </p:nvGraphicFramePr>
        <p:xfrm>
          <a:off x="695568" y="1672432"/>
          <a:ext cx="6805069" cy="445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05069">
                  <a:extLst>
                    <a:ext uri="{9D8B030D-6E8A-4147-A177-3AD203B41FA5}">
                      <a16:colId xmlns:a16="http://schemas.microsoft.com/office/drawing/2014/main" val="156568384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Сквозные технологии НТИ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68148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Искусственный интеллект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31109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Системы распределенного реестра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90787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Квантовые технологии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32770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Новые и портативные источники энергии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27079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Новые производственные технологии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56974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Сенсорика и компоненты робототехники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18004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Технологии беспроводной связи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518604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Технологии управления свойствами биологических объектов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42516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err="1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Нейротехнологии</a:t>
                      </a:r>
                      <a:endParaRPr lang="ru-RU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50279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Технологии виртуальной и дополненной реальностей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42126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Большие данные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95715007"/>
                  </a:ext>
                </a:extLst>
              </a:tr>
            </a:tbl>
          </a:graphicData>
        </a:graphic>
      </p:graphicFrame>
      <p:graphicFrame>
        <p:nvGraphicFramePr>
          <p:cNvPr id="2" name="Объект 1">
            <a:extLst>
              <a:ext uri="{FF2B5EF4-FFF2-40B4-BE49-F238E27FC236}">
                <a16:creationId xmlns:a16="http://schemas.microsoft.com/office/drawing/2014/main" id="{02AF6322-63E3-4047-8636-D074711D986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24403792"/>
              </p:ext>
            </p:extLst>
          </p:nvPr>
        </p:nvGraphicFramePr>
        <p:xfrm>
          <a:off x="8581789" y="1672432"/>
          <a:ext cx="3273606" cy="23944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3" r:id="rId4" imgW="11034720" imgH="8063280" progId="">
                  <p:embed/>
                </p:oleObj>
              </mc:Choice>
              <mc:Fallback>
                <p:oleObj r:id="rId4" imgW="11034720" imgH="806328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581789" y="1672432"/>
                        <a:ext cx="3273606" cy="239440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id="{8EC6381E-7EC2-4D4C-BEB6-3EB80F8A579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4919059"/>
              </p:ext>
            </p:extLst>
          </p:nvPr>
        </p:nvGraphicFramePr>
        <p:xfrm>
          <a:off x="7813964" y="4319397"/>
          <a:ext cx="3120471" cy="22600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4" r:id="rId6" imgW="11022120" imgH="7974360" progId="">
                  <p:embed/>
                </p:oleObj>
              </mc:Choice>
              <mc:Fallback>
                <p:oleObj r:id="rId6" imgW="11022120" imgH="797436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813964" y="4319397"/>
                        <a:ext cx="3120471" cy="226002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3421362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586FB61B-39BC-463D-B2AA-6A0DC53D20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8582"/>
            <a:ext cx="10515600" cy="1325563"/>
          </a:xfrm>
        </p:spPr>
        <p:txBody>
          <a:bodyPr/>
          <a:lstStyle/>
          <a:p>
            <a:pPr algn="ctr"/>
            <a:r>
              <a:rPr lang="ru-RU" dirty="0"/>
              <a:t>Программа Цифровая Экономика РФ</a:t>
            </a: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26E455D0-4124-4D32-A45E-58C802AEFB7E}"/>
              </a:ext>
            </a:extLst>
          </p:cNvPr>
          <p:cNvGraphicFramePr>
            <a:graphicFrameLocks noGrp="1"/>
          </p:cNvGraphicFramePr>
          <p:nvPr/>
        </p:nvGraphicFramePr>
        <p:xfrm>
          <a:off x="695568" y="1672432"/>
          <a:ext cx="6805069" cy="445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05069">
                  <a:extLst>
                    <a:ext uri="{9D8B030D-6E8A-4147-A177-3AD203B41FA5}">
                      <a16:colId xmlns:a16="http://schemas.microsoft.com/office/drawing/2014/main" val="156568384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Сквозные технологии НТИ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68148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Искусственный интеллект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31109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Системы распределенного реестра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90787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Квантовые технологии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32770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Новые и портативные источники энергии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27079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Новые производственные технологии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56974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Сенсорика и компоненты робототехники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18004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Технологии беспроводной связи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518604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Технологии управления свойствами биологических объектов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42516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err="1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Нейротехнологии</a:t>
                      </a:r>
                      <a:endParaRPr lang="ru-RU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50279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Технологии виртуальной и дополненной реальностей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42126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Большие данные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95715007"/>
                  </a:ext>
                </a:extLst>
              </a:tr>
            </a:tbl>
          </a:graphicData>
        </a:graphic>
      </p:graphicFrame>
      <p:pic>
        <p:nvPicPr>
          <p:cNvPr id="7173" name="Picture 5" descr="ÐÐ°ÑÑÐ¸Ð½ÐºÐ¸ Ð¿Ð¾ Ð·Ð°Ð¿ÑÐ¾ÑÑ ÐÐµÐ¹ÑÐ¾ÑÐµÑÐ½Ð¾Ð»Ð¾Ð³Ð¸Ð¸">
            <a:extLst>
              <a:ext uri="{FF2B5EF4-FFF2-40B4-BE49-F238E27FC236}">
                <a16:creationId xmlns:a16="http://schemas.microsoft.com/office/drawing/2014/main" id="{6FEF7FEA-F49A-4EF9-8690-D765AA7BE7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7048" y="1672432"/>
            <a:ext cx="3119202" cy="2074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5" name="Picture 7" descr="ÐÐ°ÑÑÐ¸Ð½ÐºÐ¸ Ð¿Ð¾ Ð·Ð°Ð¿ÑÐ¾ÑÑ ÐÐµÐ¹ÑÐ¾ÑÐµÑÐ½Ð¾Ð»Ð¾Ð³Ð¸Ð¸">
            <a:extLst>
              <a:ext uri="{FF2B5EF4-FFF2-40B4-BE49-F238E27FC236}">
                <a16:creationId xmlns:a16="http://schemas.microsoft.com/office/drawing/2014/main" id="{D5BAA1B6-EB86-41C4-9086-C3503FF4A7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7808" y="3991574"/>
            <a:ext cx="3049053" cy="2130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721459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586FB61B-39BC-463D-B2AA-6A0DC53D20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8582"/>
            <a:ext cx="10515600" cy="1325563"/>
          </a:xfrm>
        </p:spPr>
        <p:txBody>
          <a:bodyPr/>
          <a:lstStyle/>
          <a:p>
            <a:pPr algn="ctr"/>
            <a:r>
              <a:rPr lang="ru-RU" dirty="0"/>
              <a:t>Программа Цифровая Экономика РФ</a:t>
            </a: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26E455D0-4124-4D32-A45E-58C802AEFB7E}"/>
              </a:ext>
            </a:extLst>
          </p:cNvPr>
          <p:cNvGraphicFramePr>
            <a:graphicFrameLocks noGrp="1"/>
          </p:cNvGraphicFramePr>
          <p:nvPr/>
        </p:nvGraphicFramePr>
        <p:xfrm>
          <a:off x="695568" y="1672432"/>
          <a:ext cx="6805069" cy="445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05069">
                  <a:extLst>
                    <a:ext uri="{9D8B030D-6E8A-4147-A177-3AD203B41FA5}">
                      <a16:colId xmlns:a16="http://schemas.microsoft.com/office/drawing/2014/main" val="156568384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Сквозные технологии НТИ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68148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Искусственный интеллект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31109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Системы распределенного реестра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90787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Квантовые технологии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32770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Новые и портативные источники энергии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27079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Новые производственные технологии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56974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Сенсорика и компоненты робототехники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18004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Технологии беспроводной связи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518604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Технологии управления свойствами биологических объектов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42516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err="1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Нейротехнологии</a:t>
                      </a:r>
                      <a:endParaRPr lang="ru-RU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50279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Технологии виртуальной и дополненной реальностей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42126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Большие данные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95715007"/>
                  </a:ext>
                </a:extLst>
              </a:tr>
            </a:tbl>
          </a:graphicData>
        </a:graphic>
      </p:graphicFrame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id="{C304DD78-5737-4C50-87E8-054F6287090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715686" y="1560983"/>
          <a:ext cx="2954104" cy="24090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95" r:id="rId4" imgW="8469720" imgH="6907680" progId="">
                  <p:embed/>
                </p:oleObj>
              </mc:Choice>
              <mc:Fallback>
                <p:oleObj r:id="rId4" imgW="8469720" imgH="6907680" progId="">
                  <p:embed/>
                  <p:pic>
                    <p:nvPicPr>
                      <p:cNvPr id="6" name="Объект 5">
                        <a:extLst>
                          <a:ext uri="{FF2B5EF4-FFF2-40B4-BE49-F238E27FC236}">
                            <a16:creationId xmlns:a16="http://schemas.microsoft.com/office/drawing/2014/main" id="{C304DD78-5737-4C50-87E8-054F6287090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715686" y="1560983"/>
                        <a:ext cx="2954104" cy="240900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170" name="Picture 2" descr="ÐÐ°ÑÑÐ¸Ð½ÐºÐ¸ Ð¿Ð¾ Ð·Ð°Ð¿ÑÐ¾ÑÑ ÐÐ¾Ð¿Ð¾Ð»Ð½ÐµÐ½Ð½Ð°Ñ ÑÐµÐ°Ð»ÑÐ½Ð¾ÑÑÑ ÑÐµÐ¼Ð¾Ð½Ñ">
            <a:extLst>
              <a:ext uri="{FF2B5EF4-FFF2-40B4-BE49-F238E27FC236}">
                <a16:creationId xmlns:a16="http://schemas.microsoft.com/office/drawing/2014/main" id="{4439985A-F73E-4E4E-9BB1-7D5BCCBEE4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0860" y="4229534"/>
            <a:ext cx="2657475" cy="1724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963016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586FB61B-39BC-463D-B2AA-6A0DC53D20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8582"/>
            <a:ext cx="10515600" cy="1325563"/>
          </a:xfrm>
        </p:spPr>
        <p:txBody>
          <a:bodyPr/>
          <a:lstStyle/>
          <a:p>
            <a:pPr algn="ctr"/>
            <a:r>
              <a:rPr lang="ru-RU" dirty="0"/>
              <a:t>Программа Цифровая Экономика РФ</a:t>
            </a: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26E455D0-4124-4D32-A45E-58C802AEFB7E}"/>
              </a:ext>
            </a:extLst>
          </p:cNvPr>
          <p:cNvGraphicFramePr>
            <a:graphicFrameLocks noGrp="1"/>
          </p:cNvGraphicFramePr>
          <p:nvPr/>
        </p:nvGraphicFramePr>
        <p:xfrm>
          <a:off x="695568" y="1672432"/>
          <a:ext cx="6805069" cy="445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05069">
                  <a:extLst>
                    <a:ext uri="{9D8B030D-6E8A-4147-A177-3AD203B41FA5}">
                      <a16:colId xmlns:a16="http://schemas.microsoft.com/office/drawing/2014/main" val="156568384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Сквозные технологии НТИ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68148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Искусственный интеллект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31109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Системы распределенного реестра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90787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Квантовые технологии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32770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Новые и портативные источники энергии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27079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Новые производственные технологии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56974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Сенсорика и компоненты робототехники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18004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Технологии беспроводной связи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518604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Технологии управления свойствами биологических объектов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42516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err="1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Нейротехнологии</a:t>
                      </a:r>
                      <a:endParaRPr lang="ru-RU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50279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Технологии виртуальной и дополненной реальностей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42126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Большие данные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95715007"/>
                  </a:ext>
                </a:extLst>
              </a:tr>
            </a:tbl>
          </a:graphicData>
        </a:graphic>
      </p:graphicFrame>
      <p:pic>
        <p:nvPicPr>
          <p:cNvPr id="17410" name="Picture 2" descr="ÐÐ°ÑÑÐ¸Ð½ÐºÐ¸ Ð¿Ð¾ Ð·Ð°Ð¿ÑÐ¾ÑÑ ÐÐ¾Ð»ÑÑÐ¸Ðµ Ð´Ð°Ð½Ð½ÑÐµ">
            <a:extLst>
              <a:ext uri="{FF2B5EF4-FFF2-40B4-BE49-F238E27FC236}">
                <a16:creationId xmlns:a16="http://schemas.microsoft.com/office/drawing/2014/main" id="{E07B9061-0548-4EAA-B4E1-7495DAC07E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1491" y="1672432"/>
            <a:ext cx="3333407" cy="3333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fabrikadialogov.ru/wp-content/uploads/2016/01/t.png">
            <a:extLst>
              <a:ext uri="{FF2B5EF4-FFF2-40B4-BE49-F238E27FC236}">
                <a16:creationId xmlns:a16="http://schemas.microsoft.com/office/drawing/2014/main" id="{7AC190FA-9DE9-4230-8586-5AAD8DF739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925796" y="3674407"/>
            <a:ext cx="2050133" cy="1587539"/>
          </a:xfrm>
          <a:prstGeom prst="rect">
            <a:avLst/>
          </a:prstGeom>
          <a:noFill/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F43A7612-34E2-4BC9-B746-D772816265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596694" y="5518053"/>
            <a:ext cx="3464042" cy="1158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5138940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2CA949E-9860-4C36-B250-EB42F33EDD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2499" y="1036137"/>
            <a:ext cx="8955111" cy="566651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37"/>
            <a:ext cx="3564210" cy="408761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780602" y="4078169"/>
            <a:ext cx="2423885" cy="277983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61251" y="0"/>
            <a:ext cx="10515600" cy="1325563"/>
          </a:xfrm>
        </p:spPr>
        <p:txBody>
          <a:bodyPr>
            <a:normAutofit/>
          </a:bodyPr>
          <a:lstStyle/>
          <a:p>
            <a:pPr algn="r"/>
            <a:r>
              <a:rPr lang="en-US" dirty="0"/>
              <a:t>Big Brother is Watching</a:t>
            </a:r>
            <a:endParaRPr lang="ru-RU" dirty="0"/>
          </a:p>
        </p:txBody>
      </p:sp>
      <p:sp>
        <p:nvSpPr>
          <p:cNvPr id="2050" name="AutoShape 2" descr="Картинки по запросу ниу ВШЭ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52" name="AutoShape 4" descr="Картинки по запросу ниу ВШЭ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364" name="AutoShape 4" descr="Картинки по запросу berkeley university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366" name="AutoShape 6" descr="Картинки по запросу berkeley university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368" name="AutoShape 8" descr="Картинки по запросу berkeley university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370" name="AutoShape 10" descr="Картинки по запросу berkeley university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372" name="AutoShape 12" descr="Картинки по запросу berkeley university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230045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ÐÐ°ÑÑÐ¸Ð½ÐºÐ¸ Ð¿Ð¾ Ð·Ð°Ð¿ÑÐ¾ÑÑ Internet devices forecast">
            <a:extLst>
              <a:ext uri="{FF2B5EF4-FFF2-40B4-BE49-F238E27FC236}">
                <a16:creationId xmlns:a16="http://schemas.microsoft.com/office/drawing/2014/main" id="{35147396-FF91-4DA1-AD8F-BD8B556437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1588" y="426328"/>
            <a:ext cx="8668824" cy="6005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377733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586FB61B-39BC-463D-B2AA-6A0DC53D20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8582"/>
            <a:ext cx="10515600" cy="1325563"/>
          </a:xfrm>
        </p:spPr>
        <p:txBody>
          <a:bodyPr/>
          <a:lstStyle/>
          <a:p>
            <a:pPr algn="ctr"/>
            <a:r>
              <a:rPr lang="ru-RU" dirty="0"/>
              <a:t>Программа Цифровая Экономика РФ</a:t>
            </a:r>
          </a:p>
        </p:txBody>
      </p:sp>
      <p:pic>
        <p:nvPicPr>
          <p:cNvPr id="18434" name="Picture 2" descr="ÐÐ°ÑÑÐ¸Ð½ÐºÐ¸ Ð¿Ð¾ Ð·Ð°Ð¿ÑÐ¾ÑÑ Ð ÑÐ½ÐºÐ¸ ÐÐ¢Ð">
            <a:extLst>
              <a:ext uri="{FF2B5EF4-FFF2-40B4-BE49-F238E27FC236}">
                <a16:creationId xmlns:a16="http://schemas.microsoft.com/office/drawing/2014/main" id="{050E6F73-C133-475F-B94C-D4928A9B0D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0"/>
            <a:ext cx="100885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27789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586FB61B-39BC-463D-B2AA-6A0DC53D20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8582"/>
            <a:ext cx="10515600" cy="1325563"/>
          </a:xfrm>
        </p:spPr>
        <p:txBody>
          <a:bodyPr/>
          <a:lstStyle/>
          <a:p>
            <a:pPr algn="ctr"/>
            <a:r>
              <a:rPr lang="ru-RU" dirty="0"/>
              <a:t>Истоки 4 промышленной революции</a:t>
            </a:r>
          </a:p>
        </p:txBody>
      </p:sp>
      <p:pic>
        <p:nvPicPr>
          <p:cNvPr id="3074" name="Picture 2" descr="ÐÐ°ÑÑÐ¸Ð½ÐºÐ¸ Ð¿Ð¾ Ð·Ð°Ð¿ÑÐ¾ÑÑ ÑÐ¸ÑÑÐ¾Ð²Ð°Ñ Ð±ÐµÐ·Ð¾Ð¿Ð°ÑÐ½Ð¾ÑÑÑ Ð² 4 Ð¿ÑÐ¾Ð¼ÑÑÐ»ÐµÐ½Ð½Ð¾Ð¹ ÑÐµÐ²Ð¾Ð»ÑÑÐ¸Ð¸">
            <a:extLst>
              <a:ext uri="{FF2B5EF4-FFF2-40B4-BE49-F238E27FC236}">
                <a16:creationId xmlns:a16="http://schemas.microsoft.com/office/drawing/2014/main" id="{ECABABC6-FDEA-47A5-8B15-528B92A98C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3044" y="1445968"/>
            <a:ext cx="8825912" cy="4979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115631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586FB61B-39BC-463D-B2AA-6A0DC53D20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0"/>
            <a:ext cx="10515600" cy="1325563"/>
          </a:xfrm>
        </p:spPr>
        <p:txBody>
          <a:bodyPr/>
          <a:lstStyle/>
          <a:p>
            <a:pPr algn="ctr"/>
            <a:r>
              <a:rPr lang="ru-RU" dirty="0"/>
              <a:t>Программа Цифровая Экономика РФ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B6B4861-B46D-43EC-9560-85AA799C32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0240" y="1066864"/>
            <a:ext cx="8304578" cy="579045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E08E8C5-E0FE-4F58-81E1-83E072B80D4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564210" cy="408761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06D05A1-0775-4D8F-B916-DB0CF4683DD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772565" y="4077491"/>
            <a:ext cx="2423885" cy="2779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78609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586FB61B-39BC-463D-B2AA-6A0DC53D20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0"/>
            <a:ext cx="10515600" cy="1325563"/>
          </a:xfrm>
        </p:spPr>
        <p:txBody>
          <a:bodyPr/>
          <a:lstStyle/>
          <a:p>
            <a:pPr algn="ctr"/>
            <a:r>
              <a:rPr lang="ru-RU" dirty="0"/>
              <a:t>Программа Цифровая Экономика РФ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E08E8C5-E0FE-4F58-81E1-83E072B80D4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564210" cy="408761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06D05A1-0775-4D8F-B916-DB0CF4683DD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772565" y="4077491"/>
            <a:ext cx="2423885" cy="2779831"/>
          </a:xfrm>
          <a:prstGeom prst="rect">
            <a:avLst/>
          </a:prstGeom>
        </p:spPr>
      </p:pic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id="{ECFAD5D9-0072-4667-B03C-7AC762323B1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65614526"/>
              </p:ext>
            </p:extLst>
          </p:nvPr>
        </p:nvGraphicFramePr>
        <p:xfrm>
          <a:off x="1131660" y="1145621"/>
          <a:ext cx="9928680" cy="53922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41" r:id="rId6" imgW="4843080" imgH="2630160" progId="">
                  <p:embed/>
                </p:oleObj>
              </mc:Choice>
              <mc:Fallback>
                <p:oleObj r:id="rId6" imgW="4843080" imgH="263016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131660" y="1145621"/>
                        <a:ext cx="9928680" cy="539227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7702128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ACE0DB51-DB80-4DB6-9E0F-28816B77C8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5698" y="1001167"/>
            <a:ext cx="7628940" cy="566642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37"/>
            <a:ext cx="3564210" cy="408761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780602" y="4078169"/>
            <a:ext cx="2423885" cy="2779831"/>
          </a:xfrm>
          <a:prstGeom prst="rect">
            <a:avLst/>
          </a:prstGeom>
        </p:spPr>
      </p:pic>
      <p:sp>
        <p:nvSpPr>
          <p:cNvPr id="2050" name="AutoShape 2" descr="Картинки по запросу ниу ВШЭ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52" name="AutoShape 4" descr="Картинки по запросу ниу ВШЭ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364" name="AutoShape 4" descr="Картинки по запросу berkeley university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366" name="AutoShape 6" descr="Картинки по запросу berkeley university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368" name="AutoShape 8" descr="Картинки по запросу berkeley university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370" name="AutoShape 10" descr="Картинки по запросу berkeley university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372" name="AutoShape 12" descr="Картинки по запросу berkeley university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818410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A3EFF3-0266-45FB-A139-2F312B6B88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8090" y="498765"/>
            <a:ext cx="8055820" cy="1665110"/>
          </a:xfrm>
        </p:spPr>
        <p:txBody>
          <a:bodyPr>
            <a:normAutofit/>
          </a:bodyPr>
          <a:lstStyle/>
          <a:p>
            <a:pPr algn="ctr"/>
            <a:r>
              <a:rPr lang="ru-RU" sz="4800" dirty="0"/>
              <a:t>Цифровая безопасность в эпоху Индустрии 4.0</a:t>
            </a:r>
          </a:p>
        </p:txBody>
      </p:sp>
      <p:pic>
        <p:nvPicPr>
          <p:cNvPr id="2050" name="Picture 2" descr="https://fastsalttimes.com/resources/Pictures/ind4.jpg">
            <a:extLst>
              <a:ext uri="{FF2B5EF4-FFF2-40B4-BE49-F238E27FC236}">
                <a16:creationId xmlns:a16="http://schemas.microsoft.com/office/drawing/2014/main" id="{2A225359-178F-4091-8E59-34B2881077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1392" y="2527249"/>
            <a:ext cx="5906166" cy="3806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855501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BF00CA0-1FE5-4B7B-B5A1-486A38071477}"/>
              </a:ext>
            </a:extLst>
          </p:cNvPr>
          <p:cNvSpPr/>
          <p:nvPr/>
        </p:nvSpPr>
        <p:spPr>
          <a:xfrm>
            <a:off x="554181" y="488484"/>
            <a:ext cx="7125499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/>
              <a:t>Как можно заметить, классификация угроз информационной безопасности в сети Интернет довольно обширна. </a:t>
            </a:r>
          </a:p>
          <a:p>
            <a:endParaRPr lang="ru-RU" sz="2000" dirty="0"/>
          </a:p>
          <a:p>
            <a:r>
              <a:rPr lang="ru-RU" sz="2000" dirty="0"/>
              <a:t>Невозможно предугадать чего стоит остерегаться пользователям в ближайшем будущем. </a:t>
            </a:r>
          </a:p>
        </p:txBody>
      </p:sp>
      <p:sp>
        <p:nvSpPr>
          <p:cNvPr id="3" name="Овал 2">
            <a:extLst>
              <a:ext uri="{FF2B5EF4-FFF2-40B4-BE49-F238E27FC236}">
                <a16:creationId xmlns:a16="http://schemas.microsoft.com/office/drawing/2014/main" id="{D029CD2E-F067-4975-AC28-A556C2D636A1}"/>
              </a:ext>
            </a:extLst>
          </p:cNvPr>
          <p:cNvSpPr/>
          <p:nvPr/>
        </p:nvSpPr>
        <p:spPr>
          <a:xfrm>
            <a:off x="6669365" y="2119700"/>
            <a:ext cx="4603972" cy="16312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угрозы нарушения конфиденциальности, доступности и целостности информации; </a:t>
            </a:r>
          </a:p>
        </p:txBody>
      </p:sp>
      <p:sp>
        <p:nvSpPr>
          <p:cNvPr id="5" name="Овал 4">
            <a:extLst>
              <a:ext uri="{FF2B5EF4-FFF2-40B4-BE49-F238E27FC236}">
                <a16:creationId xmlns:a16="http://schemas.microsoft.com/office/drawing/2014/main" id="{5B3757C8-8CB1-4DD5-A957-049CCF54436E}"/>
              </a:ext>
            </a:extLst>
          </p:cNvPr>
          <p:cNvSpPr/>
          <p:nvPr/>
        </p:nvSpPr>
        <p:spPr>
          <a:xfrm>
            <a:off x="2236976" y="3371450"/>
            <a:ext cx="4603972" cy="16312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угрозы нарушения требований к содержательной части информации</a:t>
            </a:r>
          </a:p>
        </p:txBody>
      </p:sp>
    </p:spTree>
    <p:extLst>
      <p:ext uri="{BB962C8B-B14F-4D97-AF65-F5344CB8AC3E}">
        <p14:creationId xmlns:p14="http://schemas.microsoft.com/office/powerpoint/2010/main" val="181302485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F0208150-9CF9-428C-BE14-FBCAF9F72D73}"/>
              </a:ext>
            </a:extLst>
          </p:cNvPr>
          <p:cNvSpPr/>
          <p:nvPr/>
        </p:nvSpPr>
        <p:spPr>
          <a:xfrm>
            <a:off x="905874" y="846708"/>
            <a:ext cx="1069357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0" i="0" dirty="0">
                <a:effectLst/>
                <a:latin typeface="Arial" panose="020B0604020202020204" pitchFamily="34" charset="0"/>
              </a:rPr>
              <a:t>Деятельность хакеров в последнее время стала топ-новостью в мире. Постоянно появляются новые сообщения о вмешательстве злоумышленников в деятельность промышленных предприятий, проникновении к секретным данным финансовых организаций, влиянии на политические процессы и избирательные компании в пределах целых государств.</a:t>
            </a:r>
          </a:p>
          <a:p>
            <a:endParaRPr lang="ru-RU" sz="2400" dirty="0">
              <a:latin typeface="Arial" panose="020B0604020202020204" pitchFamily="34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B82367F-21C6-44F5-98A7-F0500F5B6C14}"/>
              </a:ext>
            </a:extLst>
          </p:cNvPr>
          <p:cNvSpPr/>
          <p:nvPr/>
        </p:nvSpPr>
        <p:spPr>
          <a:xfrm>
            <a:off x="854718" y="3914423"/>
            <a:ext cx="607042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К сожалению, за последние годы характер угроз, исходящих от действий хакеров, стал более масштабным и по способности влияния на объекты атаки, и по размеру финансовых потерь.</a:t>
            </a:r>
            <a:endParaRPr lang="ru-RU" sz="3200" dirty="0"/>
          </a:p>
        </p:txBody>
      </p:sp>
      <p:pic>
        <p:nvPicPr>
          <p:cNvPr id="4" name="Picture 4" descr="ÐÐ°ÑÑÐ¸Ð½ÐºÐ¸ Ð¿Ð¾ Ð·Ð°Ð¿ÑÐ¾ÑÑ Ð¥Ð°ÐºÐµÑÑ">
            <a:extLst>
              <a:ext uri="{FF2B5EF4-FFF2-40B4-BE49-F238E27FC236}">
                <a16:creationId xmlns:a16="http://schemas.microsoft.com/office/drawing/2014/main" id="{6F2DC891-AC33-4BDC-8957-087DE45ADA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5069" y="3428999"/>
            <a:ext cx="4171603" cy="2632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741433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F0208150-9CF9-428C-BE14-FBCAF9F72D73}"/>
              </a:ext>
            </a:extLst>
          </p:cNvPr>
          <p:cNvSpPr/>
          <p:nvPr/>
        </p:nvSpPr>
        <p:spPr>
          <a:xfrm>
            <a:off x="931452" y="488621"/>
            <a:ext cx="1069357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/>
              <a:t>Компьютерные вирусы, сетевые черви, троянские программы и хакерские атаки давно перестали ассоциироваться с историями издалека — сейчас это обыденные явления, с которыми регулярно сталкиваются пользователи современных компьютерных систем. </a:t>
            </a:r>
            <a:endParaRPr lang="ru-RU" sz="3200" dirty="0">
              <a:latin typeface="Arial" panose="020B0604020202020204" pitchFamily="34" charset="0"/>
            </a:endParaRPr>
          </a:p>
        </p:txBody>
      </p:sp>
      <p:pic>
        <p:nvPicPr>
          <p:cNvPr id="5" name="Picture 2" descr="ÐÐ¾ÑÑÐµÑ ÑÐ¸Ð»ÑÐ¼Ð°">
            <a:extLst>
              <a:ext uri="{FF2B5EF4-FFF2-40B4-BE49-F238E27FC236}">
                <a16:creationId xmlns:a16="http://schemas.microsoft.com/office/drawing/2014/main" id="{1F5F54A7-1B77-4885-AC87-AD28543E64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1714" y="2454022"/>
            <a:ext cx="2723316" cy="4024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C31E3A98-E3E5-41F1-93CB-D58A7B622B90}"/>
              </a:ext>
            </a:extLst>
          </p:cNvPr>
          <p:cNvSpPr/>
          <p:nvPr/>
        </p:nvSpPr>
        <p:spPr>
          <a:xfrm>
            <a:off x="816352" y="2454022"/>
            <a:ext cx="6096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 typeface="+mj-lt"/>
              <a:buAutoNum type="arabicPeriod"/>
            </a:pPr>
            <a:r>
              <a:rPr lang="ru-RU" b="1" i="0" dirty="0">
                <a:solidFill>
                  <a:srgbClr val="303133"/>
                </a:solidFill>
                <a:effectLst/>
                <a:latin typeface="Arial" panose="020B0604020202020204" pitchFamily="34" charset="0"/>
              </a:rPr>
              <a:t>Целенаправленные атаки</a:t>
            </a:r>
          </a:p>
          <a:p>
            <a:r>
              <a:rPr lang="ru-RU" b="0" i="0" dirty="0">
                <a:effectLst/>
                <a:latin typeface="Arial" panose="020B0604020202020204" pitchFamily="34" charset="0"/>
              </a:rPr>
              <a:t>Создание вредоносного программного обеспечения сегодня – это вид организованной преступности, главная цель которой получение значительный финансовой прибыли. </a:t>
            </a:r>
          </a:p>
          <a:p>
            <a:endParaRPr lang="ru-RU" dirty="0">
              <a:latin typeface="Arial" panose="020B0604020202020204" pitchFamily="34" charset="0"/>
            </a:endParaRPr>
          </a:p>
          <a:p>
            <a:r>
              <a:rPr lang="ru-RU" b="0" i="0" dirty="0">
                <a:effectLst/>
                <a:latin typeface="Arial" panose="020B0604020202020204" pitchFamily="34" charset="0"/>
              </a:rPr>
              <a:t>Основная часть хакерских атак имеют четкую и конкретную цель. Если речь идет об отдельном предприятии или отрасли, то атаке предшествует детальный сбор информации о потенциальной жертве, изучение наиболее слабых и уязвимых мест для проникновения вредоносного кода.</a:t>
            </a:r>
          </a:p>
        </p:txBody>
      </p:sp>
    </p:spTree>
    <p:extLst>
      <p:ext uri="{BB962C8B-B14F-4D97-AF65-F5344CB8AC3E}">
        <p14:creationId xmlns:p14="http://schemas.microsoft.com/office/powerpoint/2010/main" val="372378387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F0208150-9CF9-428C-BE14-FBCAF9F72D73}"/>
              </a:ext>
            </a:extLst>
          </p:cNvPr>
          <p:cNvSpPr/>
          <p:nvPr/>
        </p:nvSpPr>
        <p:spPr>
          <a:xfrm>
            <a:off x="931452" y="488621"/>
            <a:ext cx="1069357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/>
              <a:t>Компьютерные вирусы, сетевые черви, троянские программы и хакерские атаки давно перестали ассоциироваться с историями издалека — сейчас это обыденные явления, с которыми регулярно сталкиваются пользователи современных компьютерных систем. </a:t>
            </a:r>
            <a:endParaRPr lang="ru-RU" sz="3200" dirty="0">
              <a:latin typeface="Arial" panose="020B0604020202020204" pitchFamily="34" charset="0"/>
            </a:endParaRPr>
          </a:p>
        </p:txBody>
      </p:sp>
      <p:pic>
        <p:nvPicPr>
          <p:cNvPr id="5" name="Picture 2" descr="ÐÐ¾ÑÑÐµÑ ÑÐ¸Ð»ÑÐ¼Ð°">
            <a:extLst>
              <a:ext uri="{FF2B5EF4-FFF2-40B4-BE49-F238E27FC236}">
                <a16:creationId xmlns:a16="http://schemas.microsoft.com/office/drawing/2014/main" id="{1F5F54A7-1B77-4885-AC87-AD28543E64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1714" y="2454022"/>
            <a:ext cx="2723316" cy="4024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C31E3A98-E3E5-41F1-93CB-D58A7B622B90}"/>
              </a:ext>
            </a:extLst>
          </p:cNvPr>
          <p:cNvSpPr/>
          <p:nvPr/>
        </p:nvSpPr>
        <p:spPr>
          <a:xfrm>
            <a:off x="816352" y="2454022"/>
            <a:ext cx="6096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 typeface="+mj-lt"/>
              <a:buAutoNum type="arabicPeriod"/>
            </a:pPr>
            <a:r>
              <a:rPr lang="ru-RU" b="1" i="0" dirty="0">
                <a:solidFill>
                  <a:srgbClr val="303133"/>
                </a:solidFill>
                <a:effectLst/>
                <a:latin typeface="Arial" panose="020B0604020202020204" pitchFamily="34" charset="0"/>
              </a:rPr>
              <a:t>Целенаправленные атаки</a:t>
            </a:r>
          </a:p>
          <a:p>
            <a:r>
              <a:rPr lang="ru-RU" dirty="0"/>
              <a:t>Незаметное управление пораженным компьютером, воровство паролей доступа, средств с «электронных кошельков», кодов доступа к банковским системам. В случае с атакой корпоративных сетей речь может идти о присвоении конфиденциальной информации, представляющей финансовую ценность.</a:t>
            </a:r>
            <a:endParaRPr lang="ru-RU" b="1" i="0" dirty="0">
              <a:solidFill>
                <a:srgbClr val="303133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921434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C31E3A98-E3E5-41F1-93CB-D58A7B622B90}"/>
              </a:ext>
            </a:extLst>
          </p:cNvPr>
          <p:cNvSpPr/>
          <p:nvPr/>
        </p:nvSpPr>
        <p:spPr>
          <a:xfrm>
            <a:off x="547787" y="567672"/>
            <a:ext cx="6096000" cy="31393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/>
              <a:t>2. Использование человеческого фактора и методов социальной инженерии</a:t>
            </a:r>
          </a:p>
          <a:p>
            <a:endParaRPr lang="ru-RU" b="1" i="0" dirty="0">
              <a:solidFill>
                <a:srgbClr val="303133"/>
              </a:solidFill>
              <a:effectLst/>
              <a:latin typeface="Arial" panose="020B0604020202020204" pitchFamily="34" charset="0"/>
            </a:endParaRPr>
          </a:p>
          <a:p>
            <a:r>
              <a:rPr lang="ru-RU" dirty="0"/>
              <a:t>Злоумышленники совместно с техническими приемами используют человеческий фактор. Одним из вариантов является рассылка спама, содержание которого ориентировано на отрасль и специфику профессиональной деятельности получателя письма. При чем текст построен так, чтобы побудить получателя открыть вложение с вредоносным ПО, перейти по ссылке на поддельный фишинг-ресурс, переслать письмо далее по сети.</a:t>
            </a:r>
            <a:endParaRPr lang="ru-RU" b="0" i="0" dirty="0">
              <a:effectLst/>
              <a:latin typeface="Arial" panose="020B0604020202020204" pitchFamily="34" charset="0"/>
            </a:endParaRPr>
          </a:p>
        </p:txBody>
      </p:sp>
      <p:pic>
        <p:nvPicPr>
          <p:cNvPr id="23554" name="Picture 2" descr="ÐÐ¾ÑÐ¾Ð¶ÐµÐµ Ð¸Ð·Ð¾Ð±ÑÐ°Ð¶ÐµÐ½Ð¸Ðµ">
            <a:extLst>
              <a:ext uri="{FF2B5EF4-FFF2-40B4-BE49-F238E27FC236}">
                <a16:creationId xmlns:a16="http://schemas.microsoft.com/office/drawing/2014/main" id="{560EF466-7E29-48D5-A7B7-DEBD93AAEA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8455" y="3171624"/>
            <a:ext cx="5309133" cy="3583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6" name="Picture 4" descr="ÐÐ°ÑÑÐ¸Ð½ÐºÐ¸ Ð¿Ð¾ Ð·Ð°Ð¿ÑÐ¾ÑÑ ÑÐ³ÑÐ¾Ð·Ð° Ð¿Ð¾Ð´Ð´ÐµÐ»ÐºÐ¸ Ð¿Ð¸ÑÑÐ¼Ð° Ð²Ñ Ð²ÑÐ¸Ð³ÑÐ°Ð»Ð¸">
            <a:extLst>
              <a:ext uri="{FF2B5EF4-FFF2-40B4-BE49-F238E27FC236}">
                <a16:creationId xmlns:a16="http://schemas.microsoft.com/office/drawing/2014/main" id="{713F2B05-869F-464D-9627-39577F659C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412" y="3796754"/>
            <a:ext cx="4691195" cy="2958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Объект 1">
            <a:extLst>
              <a:ext uri="{FF2B5EF4-FFF2-40B4-BE49-F238E27FC236}">
                <a16:creationId xmlns:a16="http://schemas.microsoft.com/office/drawing/2014/main" id="{4B1040D2-25F8-4413-91CA-7AC17F478C1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36306784"/>
              </p:ext>
            </p:extLst>
          </p:nvPr>
        </p:nvGraphicFramePr>
        <p:xfrm>
          <a:off x="6643787" y="1524599"/>
          <a:ext cx="2305125" cy="1484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91" r:id="rId6" imgW="8672760" imgH="5587200" progId="">
                  <p:embed/>
                </p:oleObj>
              </mc:Choice>
              <mc:Fallback>
                <p:oleObj r:id="rId6" imgW="8672760" imgH="558720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643787" y="1524599"/>
                        <a:ext cx="2305125" cy="14848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AutoShape 8" descr="blob:https://web.whatsapp.com/c8f7a311-85f8-4ab3-a362-21d8a9ce5e62">
            <a:extLst>
              <a:ext uri="{FF2B5EF4-FFF2-40B4-BE49-F238E27FC236}">
                <a16:creationId xmlns:a16="http://schemas.microsoft.com/office/drawing/2014/main" id="{5BFE7A12-5C6A-4135-9679-45CBB4AC0A2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aphicFrame>
        <p:nvGraphicFramePr>
          <p:cNvPr id="11" name="Объект 10">
            <a:extLst>
              <a:ext uri="{FF2B5EF4-FFF2-40B4-BE49-F238E27FC236}">
                <a16:creationId xmlns:a16="http://schemas.microsoft.com/office/drawing/2014/main" id="{068EFC86-4C1B-452E-A0DC-F4BE06117A6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8262054"/>
              </p:ext>
            </p:extLst>
          </p:nvPr>
        </p:nvGraphicFramePr>
        <p:xfrm>
          <a:off x="8996167" y="160448"/>
          <a:ext cx="2825591" cy="28038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92" r:id="rId8" imgW="4736160" imgH="4698360" progId="">
                  <p:embed/>
                </p:oleObj>
              </mc:Choice>
              <mc:Fallback>
                <p:oleObj r:id="rId8" imgW="4736160" imgH="469836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8996167" y="160448"/>
                        <a:ext cx="2825591" cy="280380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7779543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C31E3A98-E3E5-41F1-93CB-D58A7B622B90}"/>
              </a:ext>
            </a:extLst>
          </p:cNvPr>
          <p:cNvSpPr/>
          <p:nvPr/>
        </p:nvSpPr>
        <p:spPr>
          <a:xfrm>
            <a:off x="547787" y="567672"/>
            <a:ext cx="6096000" cy="372409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/>
              <a:t>3. Атаки </a:t>
            </a:r>
            <a:r>
              <a:rPr lang="ru-RU" sz="2000" b="1" dirty="0"/>
              <a:t>масштабны</a:t>
            </a:r>
            <a:r>
              <a:rPr lang="ru-RU" b="1" dirty="0"/>
              <a:t> и растянуты во времени</a:t>
            </a:r>
          </a:p>
          <a:p>
            <a:endParaRPr lang="ru-RU" b="1" i="0" dirty="0">
              <a:solidFill>
                <a:srgbClr val="303133"/>
              </a:solidFill>
              <a:effectLst/>
              <a:latin typeface="Arial" panose="020B0604020202020204" pitchFamily="34" charset="0"/>
            </a:endParaRPr>
          </a:p>
          <a:p>
            <a:r>
              <a:rPr lang="ru-RU" sz="2000" dirty="0"/>
              <a:t>Анализ успешно реализованных хакерских атак показал, что от момента первого проникновения до проведения непосредственно хакерской атаки (когда действия злоумышленников стали очевидны) проходило несколько месяцев. </a:t>
            </a:r>
          </a:p>
          <a:p>
            <a:endParaRPr lang="ru-RU" sz="2000" dirty="0"/>
          </a:p>
          <a:p>
            <a:r>
              <a:rPr lang="ru-RU" sz="2000" dirty="0"/>
              <a:t>Этот период используется изучения и прощупывания ИТ-инфраструктуру клиента, масштабного распространения перед запуском механизма хакерский атаки.</a:t>
            </a:r>
            <a:endParaRPr lang="ru-RU" sz="2000" b="0" i="0" dirty="0">
              <a:effectLst/>
              <a:latin typeface="Arial" panose="020B0604020202020204" pitchFamily="34" charset="0"/>
            </a:endParaRPr>
          </a:p>
        </p:txBody>
      </p:sp>
      <p:sp>
        <p:nvSpPr>
          <p:cNvPr id="4" name="AutoShape 8" descr="blob:https://web.whatsapp.com/c8f7a311-85f8-4ab3-a362-21d8a9ce5e62">
            <a:extLst>
              <a:ext uri="{FF2B5EF4-FFF2-40B4-BE49-F238E27FC236}">
                <a16:creationId xmlns:a16="http://schemas.microsoft.com/office/drawing/2014/main" id="{5BFE7A12-5C6A-4135-9679-45CBB4AC0A2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17353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586FB61B-39BC-463D-B2AA-6A0DC53D20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8582"/>
            <a:ext cx="10515600" cy="1325563"/>
          </a:xfrm>
        </p:spPr>
        <p:txBody>
          <a:bodyPr/>
          <a:lstStyle/>
          <a:p>
            <a:pPr algn="ctr"/>
            <a:r>
              <a:rPr lang="ru-RU" dirty="0"/>
              <a:t>Истоки 4 промышленной революции</a:t>
            </a:r>
          </a:p>
        </p:txBody>
      </p:sp>
      <p:pic>
        <p:nvPicPr>
          <p:cNvPr id="4098" name="Picture 2" descr="Ð¢ÐµÑÐ½Ð¾Ð»Ð¾Ð³Ð¸Ð¸ Ð§ÐµÑÐ²ÐµÑÑÐ¾Ð¹ Ð¿ÑÐ¾Ð¼ÑÑÐ»ÐµÐ½Ð½Ð¾Ð¹ ÑÐµÐ²Ð¾Ð»ÑÑÐ¸Ð¸">
            <a:extLst>
              <a:ext uri="{FF2B5EF4-FFF2-40B4-BE49-F238E27FC236}">
                <a16:creationId xmlns:a16="http://schemas.microsoft.com/office/drawing/2014/main" id="{03DB5B40-1ED0-42D4-94E1-8A0022CD7A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037" y="1906566"/>
            <a:ext cx="3952875" cy="395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B33D139-F2CD-4EBD-8718-68094B72F054}"/>
              </a:ext>
            </a:extLst>
          </p:cNvPr>
          <p:cNvSpPr/>
          <p:nvPr/>
        </p:nvSpPr>
        <p:spPr>
          <a:xfrm>
            <a:off x="5521485" y="1906566"/>
            <a:ext cx="6096000" cy="31393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Мы живем в удивительное время – в эпоху, когда радикальные изменения технологий происходят на наших глазах, и то, что еще вчера казалось фантастикой, сегодня уже является реальным проектом, над которым работают инновационные компании, а завтра становится естественным, распространенным и обыденным явлением, без которого мы уже не представляем себе нашу жизнь.</a:t>
            </a:r>
            <a:br>
              <a:rPr lang="ru-RU" dirty="0"/>
            </a:br>
            <a:endParaRPr lang="ru-RU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ru-RU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Четвертая промышленная революция меняет мир. Искусственный интеллект,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блокчейн</a:t>
            </a:r>
            <a:r>
              <a:rPr lang="ru-RU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нано- и биотехнологии уже трансформируют общество.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2508143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C31E3A98-E3E5-41F1-93CB-D58A7B622B90}"/>
              </a:ext>
            </a:extLst>
          </p:cNvPr>
          <p:cNvSpPr/>
          <p:nvPr/>
        </p:nvSpPr>
        <p:spPr>
          <a:xfrm>
            <a:off x="547787" y="567672"/>
            <a:ext cx="6096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dirty="0"/>
              <a:t>4. Угрозы техногенного характера</a:t>
            </a:r>
          </a:p>
          <a:p>
            <a:endParaRPr lang="ru-RU" sz="2000" dirty="0"/>
          </a:p>
          <a:p>
            <a:r>
              <a:rPr lang="ru-RU" sz="2000" dirty="0"/>
              <a:t>Атака с помощью вируса </a:t>
            </a:r>
            <a:r>
              <a:rPr lang="ru-RU" sz="2000" dirty="0" err="1"/>
              <a:t>BlackEnergy</a:t>
            </a:r>
            <a:r>
              <a:rPr lang="ru-RU" sz="2000" dirty="0"/>
              <a:t> на ряд объектов в Украине в 2015 г. показала способность хакеров влиять на работу не только ИТ-систем, но и на функционирование промышленных объектов, что говорит о еще более угрожающих возможных последствиях от деятельности хакеров. </a:t>
            </a:r>
          </a:p>
        </p:txBody>
      </p:sp>
      <p:sp>
        <p:nvSpPr>
          <p:cNvPr id="4" name="AutoShape 8" descr="blob:https://web.whatsapp.com/c8f7a311-85f8-4ab3-a362-21d8a9ce5e62">
            <a:extLst>
              <a:ext uri="{FF2B5EF4-FFF2-40B4-BE49-F238E27FC236}">
                <a16:creationId xmlns:a16="http://schemas.microsoft.com/office/drawing/2014/main" id="{5BFE7A12-5C6A-4135-9679-45CBB4AC0A2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6626" name="Picture 2" descr="Wana Decrypt0r screenshot.png">
            <a:extLst>
              <a:ext uri="{FF2B5EF4-FFF2-40B4-BE49-F238E27FC236}">
                <a16:creationId xmlns:a16="http://schemas.microsoft.com/office/drawing/2014/main" id="{31A047CC-7B42-4C05-8E7C-744F15BF87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3469" y="2658807"/>
            <a:ext cx="4920744" cy="3722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5517063-C310-4730-B420-E6B618ECEE23}"/>
              </a:ext>
            </a:extLst>
          </p:cNvPr>
          <p:cNvSpPr/>
          <p:nvPr/>
        </p:nvSpPr>
        <p:spPr>
          <a:xfrm>
            <a:off x="547787" y="4081434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Массовое распространение </a:t>
            </a:r>
            <a:r>
              <a:rPr lang="ru-RU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WannaCry</a:t>
            </a:r>
            <a:r>
              <a:rPr lang="ru-RU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началось</a:t>
            </a:r>
            <a:r>
              <a:rPr lang="ru-RU" dirty="0">
                <a:solidFill>
                  <a:srgbClr val="222222"/>
                </a:solidFill>
                <a:latin typeface="Arial" panose="020B0604020202020204" pitchFamily="34" charset="0"/>
              </a:rPr>
              <a:t> 12 мая 2017 года. </a:t>
            </a:r>
            <a:r>
              <a:rPr lang="ru-RU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За короткое время от червя пострадало 500 тысяч компьютеров, распространение червя блокировало работу множества организаций по всему миру: больниц, аэропортов, банков, заводов и др. В частности, в ряде британских госпиталей было отложено выполнение назначенных медицинских процедур, обследований и срочных операций.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6934869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1C6C6E87-4D0E-42D0-939B-7445ED54F4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5391007"/>
              </p:ext>
            </p:extLst>
          </p:nvPr>
        </p:nvGraphicFramePr>
        <p:xfrm>
          <a:off x="771614" y="606599"/>
          <a:ext cx="4867563" cy="5943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67563">
                  <a:extLst>
                    <a:ext uri="{9D8B030D-6E8A-4147-A177-3AD203B41FA5}">
                      <a16:colId xmlns:a16="http://schemas.microsoft.com/office/drawing/2014/main" val="377790384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0" i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Угрозы безопасности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65223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Взлом контроля доступа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04652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Вирусное и вредоносное ПО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69409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Взлом защиты приложений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20390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Потеря, фальсификация данных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74982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000" dirty="0"/>
                        <a:t>Неправомерное использование ресурсов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71673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/>
                        <a:t>Конфиденциальность данных и трафика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64263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000" dirty="0"/>
                        <a:t>Защита мобильных устройств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36762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Безопасность веб-ресурсов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65955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Безопасность беспроводных сетей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56297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Шпионаж, в том числе промышленный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042432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Нарушение работы АИС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08309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«Информационные войны»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36994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Спам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72709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…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1592140"/>
                  </a:ext>
                </a:extLst>
              </a:tr>
            </a:tbl>
          </a:graphicData>
        </a:graphic>
      </p:graphicFrame>
      <p:pic>
        <p:nvPicPr>
          <p:cNvPr id="20482" name="Picture 2" descr="ÐÐ°ÑÑÐ¸Ð½ÐºÐ¸ Ð¿Ð¾ Ð·Ð°Ð¿ÑÐ¾ÑÑ Ð¥Ð°ÐºÐµÑÑ">
            <a:extLst>
              <a:ext uri="{FF2B5EF4-FFF2-40B4-BE49-F238E27FC236}">
                <a16:creationId xmlns:a16="http://schemas.microsoft.com/office/drawing/2014/main" id="{046B5BE7-A623-43DD-B3C6-0229B28B04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6854" y="1192852"/>
            <a:ext cx="3179818" cy="1803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602557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CDC5A560-4991-4DBC-8DF8-3882764B83E8}"/>
              </a:ext>
            </a:extLst>
          </p:cNvPr>
          <p:cNvSpPr/>
          <p:nvPr/>
        </p:nvSpPr>
        <p:spPr>
          <a:xfrm>
            <a:off x="696990" y="601074"/>
            <a:ext cx="3568079" cy="70338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Разнообразие последствий и ущерба атак</a:t>
            </a: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9CF23F1C-9816-41C6-BD57-10E2BF8AB460}"/>
              </a:ext>
            </a:extLst>
          </p:cNvPr>
          <p:cNvSpPr/>
          <p:nvPr/>
        </p:nvSpPr>
        <p:spPr>
          <a:xfrm>
            <a:off x="5752834" y="311194"/>
            <a:ext cx="3568079" cy="70338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Разнообразие методов и скорости распространения</a:t>
            </a: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1AD3F433-221F-4AE5-8DBC-E4AC1F78ED69}"/>
              </a:ext>
            </a:extLst>
          </p:cNvPr>
          <p:cNvSpPr/>
          <p:nvPr/>
        </p:nvSpPr>
        <p:spPr>
          <a:xfrm>
            <a:off x="4511254" y="1218134"/>
            <a:ext cx="3568079" cy="70338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Разнообразие типов</a:t>
            </a:r>
            <a:r>
              <a:rPr lang="en-US" dirty="0"/>
              <a:t>/</a:t>
            </a:r>
            <a:r>
              <a:rPr lang="ru-RU" dirty="0"/>
              <a:t>реализаций атак</a:t>
            </a: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303EC623-EADC-4562-88BD-97E97AAAC724}"/>
              </a:ext>
            </a:extLst>
          </p:cNvPr>
          <p:cNvSpPr/>
          <p:nvPr/>
        </p:nvSpPr>
        <p:spPr>
          <a:xfrm>
            <a:off x="2240174" y="2195412"/>
            <a:ext cx="3568079" cy="70338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Разнообразие методов проникновения</a:t>
            </a:r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A7B19EAD-B69F-4EE1-B06E-2512DD0A697C}"/>
              </a:ext>
            </a:extLst>
          </p:cNvPr>
          <p:cNvSpPr/>
          <p:nvPr/>
        </p:nvSpPr>
        <p:spPr>
          <a:xfrm>
            <a:off x="6753559" y="2373389"/>
            <a:ext cx="3568079" cy="70338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Разнообразие способов реализации (Мест обитания)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401B4BF-4F14-4C6F-801E-CDE189B655D3}"/>
              </a:ext>
            </a:extLst>
          </p:cNvPr>
          <p:cNvSpPr/>
          <p:nvPr/>
        </p:nvSpPr>
        <p:spPr>
          <a:xfrm>
            <a:off x="696990" y="3789750"/>
            <a:ext cx="1046124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Тенденции развития в сфере информационной безопасности неутешительны.</a:t>
            </a:r>
          </a:p>
          <a:p>
            <a:endParaRPr lang="ru-RU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r>
              <a:rPr lang="ru-RU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Количество различных стратегий поведения вредоносных программ будет расти в соответствии с ростом числа различных сервисов и устройств, подключенных к сети.</a:t>
            </a:r>
          </a:p>
          <a:p>
            <a:endParaRPr lang="ru-RU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r>
              <a:rPr lang="ru-RU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Одновременно будет расти и потенциальный ущерб.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6043228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401B4BF-4F14-4C6F-801E-CDE189B655D3}"/>
              </a:ext>
            </a:extLst>
          </p:cNvPr>
          <p:cNvSpPr/>
          <p:nvPr/>
        </p:nvSpPr>
        <p:spPr>
          <a:xfrm>
            <a:off x="626652" y="355954"/>
            <a:ext cx="104612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Что же можно делать:</a:t>
            </a:r>
          </a:p>
          <a:p>
            <a:endParaRPr lang="ru-RU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marL="342900" indent="-342900">
              <a:buAutoNum type="arabicParenR"/>
            </a:pPr>
            <a:r>
              <a:rPr lang="ru-RU" dirty="0">
                <a:solidFill>
                  <a:srgbClr val="000000"/>
                </a:solidFill>
                <a:latin typeface="Verdana" panose="020B0604030504040204" pitchFamily="34" charset="0"/>
              </a:rPr>
              <a:t>Повышение цифровой грамотности населения </a:t>
            </a:r>
          </a:p>
          <a:p>
            <a:pPr marL="342900" indent="-342900">
              <a:buAutoNum type="arabicParenR"/>
            </a:pPr>
            <a:r>
              <a:rPr lang="ru-RU" dirty="0">
                <a:solidFill>
                  <a:srgbClr val="000000"/>
                </a:solidFill>
                <a:latin typeface="Verdana" panose="020B0604030504040204" pitchFamily="34" charset="0"/>
              </a:rPr>
              <a:t>Инвестиции в цифровую безопасность (Инфраструктура, кадры)</a:t>
            </a:r>
            <a:endParaRPr lang="ru-RU" dirty="0"/>
          </a:p>
        </p:txBody>
      </p:sp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FD23E372-02C9-4CDA-AE2D-31CC6B8DF8A4}"/>
              </a:ext>
            </a:extLst>
          </p:cNvPr>
          <p:cNvSpPr/>
          <p:nvPr/>
        </p:nvSpPr>
        <p:spPr>
          <a:xfrm>
            <a:off x="7074344" y="1739278"/>
            <a:ext cx="4832039" cy="49457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342900" indent="-342900">
              <a:buAutoNum type="arabicPeriod"/>
            </a:pPr>
            <a:r>
              <a:rPr lang="ru-RU" dirty="0"/>
              <a:t>Используйте антивирусы и почтовые фильтры</a:t>
            </a:r>
          </a:p>
          <a:p>
            <a:pPr marL="342900" indent="-342900">
              <a:buAutoNum type="arabicPeriod"/>
            </a:pPr>
            <a:r>
              <a:rPr lang="ru-RU" dirty="0"/>
              <a:t>Не открывайте ссылки неизвестного содержания, даже если они получены от знакомых</a:t>
            </a:r>
          </a:p>
          <a:p>
            <a:pPr marL="342900" indent="-342900">
              <a:buAutoNum type="arabicPeriod"/>
            </a:pPr>
            <a:r>
              <a:rPr lang="ru-RU" dirty="0"/>
              <a:t>Не устанавливайте программное обеспечение из неустановленных источников, даже при наличии надписи «Проверено, вирусов нет»</a:t>
            </a:r>
          </a:p>
          <a:p>
            <a:pPr marL="342900" indent="-342900">
              <a:buAutoNum type="arabicPeriod"/>
            </a:pPr>
            <a:r>
              <a:rPr lang="ru-RU" dirty="0"/>
              <a:t>Своевременно обновляйте программное обеспечение</a:t>
            </a:r>
          </a:p>
          <a:p>
            <a:pPr marL="342900" indent="-342900">
              <a:buAutoNum type="arabicPeriod"/>
            </a:pPr>
            <a:r>
              <a:rPr lang="ru-RU" dirty="0"/>
              <a:t>Всегда используйте сложные пароли, меняйте пароли «по умолчанию на умных устройствах</a:t>
            </a:r>
          </a:p>
          <a:p>
            <a:pPr marL="342900" indent="-342900">
              <a:buAutoNum type="arabicPeriod"/>
            </a:pPr>
            <a:r>
              <a:rPr lang="ru-RU" dirty="0"/>
              <a:t>Не разговаривайте с незнакомцами на улицах</a:t>
            </a:r>
          </a:p>
          <a:p>
            <a:pPr marL="342900" indent="-342900">
              <a:buAutoNum type="arabicPeriod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822875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401B4BF-4F14-4C6F-801E-CDE189B655D3}"/>
              </a:ext>
            </a:extLst>
          </p:cNvPr>
          <p:cNvSpPr/>
          <p:nvPr/>
        </p:nvSpPr>
        <p:spPr>
          <a:xfrm>
            <a:off x="626652" y="355954"/>
            <a:ext cx="104612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Институт математики и информатики СВФУ и Индустрия 4.0</a:t>
            </a:r>
          </a:p>
        </p:txBody>
      </p:sp>
      <p:pic>
        <p:nvPicPr>
          <p:cNvPr id="29698" name="Picture 2" descr="ÐÐ°ÑÑÐ¸Ð½ÐºÐ¸ Ð¿Ð¾ Ð·Ð°Ð¿ÑÐ¾ÑÑ Cisco">
            <a:extLst>
              <a:ext uri="{FF2B5EF4-FFF2-40B4-BE49-F238E27FC236}">
                <a16:creationId xmlns:a16="http://schemas.microsoft.com/office/drawing/2014/main" id="{5C2D1899-DBFE-4B21-8574-BE14BC284F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0400" y="657125"/>
            <a:ext cx="28575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0" name="Picture 4" descr="ÐÐ°ÑÑÐ¸Ð½ÐºÐ¸ Ð¿Ð¾ Ð·Ð°Ð¿ÑÐ¾ÑÑ Big Data">
            <a:extLst>
              <a:ext uri="{FF2B5EF4-FFF2-40B4-BE49-F238E27FC236}">
                <a16:creationId xmlns:a16="http://schemas.microsoft.com/office/drawing/2014/main" id="{9DC508D1-F4AF-4DB7-A914-DF74EB8DD4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1270" y="5001313"/>
            <a:ext cx="2622939" cy="1856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2" name="Picture 6" descr="ÐÐ°ÑÑÐ¸Ð½ÐºÐ¸ Ð¿Ð¾ Ð·Ð°Ð¿ÑÐ¾ÑÑ iot Ð°ÐºÐ°Ð´ÐµÐ¼Ð¸Ñ samsung">
            <a:extLst>
              <a:ext uri="{FF2B5EF4-FFF2-40B4-BE49-F238E27FC236}">
                <a16:creationId xmlns:a16="http://schemas.microsoft.com/office/drawing/2014/main" id="{D0C11DEA-16F2-4723-BD87-FD4D3EF3DE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325" y="1016706"/>
            <a:ext cx="3817461" cy="766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ÐÐ°ÑÑÐ¸Ð½ÐºÐ¸ Ð¿Ð¾ Ð·Ð°Ð¿ÑÐ¾ÑÑ ÐÐ½ÑÑÐ¸ÑÑÑ Ð¼Ð°ÑÐµÐ¼Ð°ÑÐ¸ÐºÐ¸ Ð¸Ð½ÑÐ¾ÑÐ¼Ð°ÑÐ¸ÐºÐ¸ Ð¡ÐÐ¤Ð£ Ð»Ð¾Ð³Ð¾ÑÐ¸Ð¿">
            <a:extLst>
              <a:ext uri="{FF2B5EF4-FFF2-40B4-BE49-F238E27FC236}">
                <a16:creationId xmlns:a16="http://schemas.microsoft.com/office/drawing/2014/main" id="{78E73E65-5972-4461-8833-FCF8BAB1AE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2058" y="2337354"/>
            <a:ext cx="2543176" cy="2543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4" name="Picture 8" descr="ÐÐ°ÑÑÐ¸Ð½ÐºÐ¸ Ð¿Ð¾ Ð·Ð°Ð¿ÑÐ¾ÑÑ huawei">
            <a:extLst>
              <a:ext uri="{FF2B5EF4-FFF2-40B4-BE49-F238E27FC236}">
                <a16:creationId xmlns:a16="http://schemas.microsoft.com/office/drawing/2014/main" id="{9DF309D6-171B-4D10-BFA4-5E019FA48D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8414" y="1961647"/>
            <a:ext cx="2220225" cy="2257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6" name="Picture 10" descr="ÐÐ°ÑÑÐ¸Ð½ÐºÐ¸ Ð¿Ð¾ Ð·Ð°Ð¿ÑÐ¾ÑÑ Worldskills">
            <a:extLst>
              <a:ext uri="{FF2B5EF4-FFF2-40B4-BE49-F238E27FC236}">
                <a16:creationId xmlns:a16="http://schemas.microsoft.com/office/drawing/2014/main" id="{02FE6F6C-5C60-4E75-96B7-36443D851B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696" y="5216862"/>
            <a:ext cx="2137337" cy="1425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Объект 2">
            <a:extLst>
              <a:ext uri="{FF2B5EF4-FFF2-40B4-BE49-F238E27FC236}">
                <a16:creationId xmlns:a16="http://schemas.microsoft.com/office/drawing/2014/main" id="{81342D85-2F5E-48F5-B2A6-3722B0238F8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29593862"/>
              </p:ext>
            </p:extLst>
          </p:nvPr>
        </p:nvGraphicFramePr>
        <p:xfrm>
          <a:off x="7893362" y="2257325"/>
          <a:ext cx="2819400" cy="1911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23" r:id="rId10" imgW="5637960" imgH="3822120" progId="">
                  <p:embed/>
                </p:oleObj>
              </mc:Choice>
              <mc:Fallback>
                <p:oleObj r:id="rId10" imgW="5637960" imgH="382212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7893362" y="2257325"/>
                        <a:ext cx="2819400" cy="19118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9708" name="Picture 12" descr="ÐÐ°ÑÑÐ¸Ð½ÐºÐ¸ Ð¿Ð¾ Ð·Ð°Ð¿ÑÐ¾ÑÑ Inline group">
            <a:extLst>
              <a:ext uri="{FF2B5EF4-FFF2-40B4-BE49-F238E27FC236}">
                <a16:creationId xmlns:a16="http://schemas.microsoft.com/office/drawing/2014/main" id="{189F7B5C-5244-44BD-8A7F-204216B7FF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3362" y="3698125"/>
            <a:ext cx="1115156" cy="419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10" name="Picture 14" descr="ÐÐ°ÑÑÐ¸Ð½ÐºÐ¸ Ð¿Ð¾ Ð·Ð°Ð¿ÑÐ¾ÑÑ MyTona">
            <a:extLst>
              <a:ext uri="{FF2B5EF4-FFF2-40B4-BE49-F238E27FC236}">
                <a16:creationId xmlns:a16="http://schemas.microsoft.com/office/drawing/2014/main" id="{6B2F5793-0B7D-405A-A41F-E07ACA0999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325" y="4338277"/>
            <a:ext cx="3448050" cy="1323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12" name="Picture 16" descr="ÐÐ°ÑÑÐ¸Ð½ÐºÐ¸ Ð¿Ð¾ Ð·Ð°Ð¿ÑÐ¾ÑÑ ÐÐ­Ð Ð°Ð¹ÑÐ¸">
            <a:extLst>
              <a:ext uri="{FF2B5EF4-FFF2-40B4-BE49-F238E27FC236}">
                <a16:creationId xmlns:a16="http://schemas.microsoft.com/office/drawing/2014/main" id="{75D84A6F-45AF-48B7-BAA3-5A84BD67A1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9150" y="5662252"/>
            <a:ext cx="2136022" cy="468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530523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ÐÐ°ÑÑÐ¸Ð½ÐºÐ¸ Ð¿Ð¾ Ð·Ð°Ð¿ÑÐ¾ÑÑ Ð°ÑÐ»Ð°Ñ Ð¿ÑÐ¾ÑÐµÑÑÐ¸Ð¹ Ð±ÑÐ´ÑÑÐµÐ³Ð¾">
            <a:extLst>
              <a:ext uri="{FF2B5EF4-FFF2-40B4-BE49-F238E27FC236}">
                <a16:creationId xmlns:a16="http://schemas.microsoft.com/office/drawing/2014/main" id="{720358AA-87AF-4296-8F47-9DC36FBF6D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525" y="514350"/>
            <a:ext cx="5324476" cy="291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2" name="Picture 4" descr="ÐÐ°ÑÑÐ¸Ð½ÐºÐ¸ Ð¿Ð¾ Ð·Ð°Ð¿ÑÐ¾ÑÑ Ð¿ÑÐ¾ÑÐµÑÑÐ¸Ð¸ ÐºÐ¾ÑÐ¾ÑÑÐµ Ð¸ÑÑÐµÐ·Ð½ÑÑ">
            <a:extLst>
              <a:ext uri="{FF2B5EF4-FFF2-40B4-BE49-F238E27FC236}">
                <a16:creationId xmlns:a16="http://schemas.microsoft.com/office/drawing/2014/main" id="{341A1857-22EA-4E53-81EF-2B0BBED426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5282" y="1618290"/>
            <a:ext cx="5586194" cy="4761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5309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ÐÐ° Ð´Ð°Ð½Ð½Ð¾Ð¼ Ð¸Ð·Ð¾Ð±ÑÐ°Ð¶ÐµÐ½Ð¸Ð¸ Ð¼Ð¾Ð¶ÐµÑ Ð½Ð°ÑÐ¾Ð´Ð¸ÑÑÑÑ: 17 ÑÐµÐ»Ð¾Ð²ÐµÐº, Ð² ÑÐ¾Ð¼ ÑÐ¸ÑÐ»Ðµ ÐÐ»Ð°Ð´Ð¸Ð¼Ð¸Ñ ÐÐ³Ð¾ÑÐ¾Ð², Mikhail  Antonov, ÐÐ¼Ð¸ÑÑÐ¸Ð¹ Ð¤ÑÐ´Ð¾ÑÐ¾Ð² Ð¸ ÐÐµÑÐ° ÐÑÐ°Ð½Ð°ÑÑÐµÐ²Ð°, Ð»ÑÐ´Ð¸ ÑÐ»ÑÐ±Ð°ÑÑÑÑ, Ð»ÑÐ´Ð¸ ÑÐ¸Ð´ÑÑ, Ð»ÑÐ´Ð¸ ÑÑÐ¾ÑÑ Ð¸ Ð² Ð¿Ð¾Ð¼ÐµÑÐµÐ½Ð¸Ð¸">
            <a:extLst>
              <a:ext uri="{FF2B5EF4-FFF2-40B4-BE49-F238E27FC236}">
                <a16:creationId xmlns:a16="http://schemas.microsoft.com/office/drawing/2014/main" id="{0F89C95A-728E-45EE-B169-D56949BB54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342" y="2550545"/>
            <a:ext cx="6404509" cy="3602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8" name="Picture 4" descr="ÐÐ°ÑÑÐ¸Ð½ÐºÐ¸ Ð¿Ð¾ Ð·Ð°Ð¿ÑÐ¾ÑÑ BESPIN GLobal">
            <a:extLst>
              <a:ext uri="{FF2B5EF4-FFF2-40B4-BE49-F238E27FC236}">
                <a16:creationId xmlns:a16="http://schemas.microsoft.com/office/drawing/2014/main" id="{708A87A8-35AD-4941-816B-E3835D761D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0851" y="1001237"/>
            <a:ext cx="3810000" cy="150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11127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>
            <a:extLst>
              <a:ext uri="{FF2B5EF4-FFF2-40B4-BE49-F238E27FC236}">
                <a16:creationId xmlns:a16="http://schemas.microsoft.com/office/drawing/2014/main" id="{7EA9A4A6-5129-400A-B93B-90CA757A195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82333379"/>
              </p:ext>
            </p:extLst>
          </p:nvPr>
        </p:nvGraphicFramePr>
        <p:xfrm>
          <a:off x="188126" y="246956"/>
          <a:ext cx="11750522" cy="63273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79" r:id="rId4" imgW="26844120" imgH="14437800" progId="">
                  <p:embed/>
                </p:oleObj>
              </mc:Choice>
              <mc:Fallback>
                <p:oleObj r:id="rId4" imgW="26844120" imgH="1443780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88126" y="246956"/>
                        <a:ext cx="11750522" cy="63273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011558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>
            <a:extLst>
              <a:ext uri="{FF2B5EF4-FFF2-40B4-BE49-F238E27FC236}">
                <a16:creationId xmlns:a16="http://schemas.microsoft.com/office/drawing/2014/main" id="{DB89531E-E47B-4FB3-817B-C2C724FB596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22164343"/>
              </p:ext>
            </p:extLst>
          </p:nvPr>
        </p:nvGraphicFramePr>
        <p:xfrm>
          <a:off x="154480" y="253656"/>
          <a:ext cx="11616062" cy="62572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01" r:id="rId4" imgW="26793360" imgH="14412600" progId="">
                  <p:embed/>
                </p:oleObj>
              </mc:Choice>
              <mc:Fallback>
                <p:oleObj r:id="rId4" imgW="26793360" imgH="1441260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4480" y="253656"/>
                        <a:ext cx="11616062" cy="625724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421245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A61ADA0-F8BF-4A0D-BE12-A5D838F7DFB2}"/>
              </a:ext>
            </a:extLst>
          </p:cNvPr>
          <p:cNvSpPr txBox="1"/>
          <p:nvPr/>
        </p:nvSpPr>
        <p:spPr>
          <a:xfrm>
            <a:off x="1281495" y="1194726"/>
            <a:ext cx="5306190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accent1"/>
                </a:solidFill>
              </a:rPr>
              <a:t>by 2020,</a:t>
            </a:r>
          </a:p>
          <a:p>
            <a:r>
              <a:rPr lang="en-US" sz="3600" dirty="0"/>
              <a:t>52% of the Fortune 500 will be demolished through digital transformation</a:t>
            </a:r>
          </a:p>
          <a:p>
            <a:endParaRPr lang="en-US" sz="3600" dirty="0"/>
          </a:p>
          <a:p>
            <a:endParaRPr lang="en-US" sz="3600" dirty="0"/>
          </a:p>
          <a:p>
            <a:r>
              <a:rPr lang="en-US" sz="2400" dirty="0"/>
              <a:t>- Forrester Research</a:t>
            </a:r>
            <a:endParaRPr lang="ru-RU" sz="2400" dirty="0"/>
          </a:p>
        </p:txBody>
      </p:sp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id="{AEE3EB8F-689B-4858-A251-26A04EB6C54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90739311"/>
              </p:ext>
            </p:extLst>
          </p:nvPr>
        </p:nvGraphicFramePr>
        <p:xfrm>
          <a:off x="7014850" y="1293935"/>
          <a:ext cx="4402914" cy="41374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25" r:id="rId4" imgW="10450440" imgH="9815760" progId="">
                  <p:embed/>
                </p:oleObj>
              </mc:Choice>
              <mc:Fallback>
                <p:oleObj r:id="rId4" imgW="10450440" imgH="981576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014850" y="1293935"/>
                        <a:ext cx="4402914" cy="413743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7733316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313</TotalTime>
  <Words>3641</Words>
  <Application>Microsoft Office PowerPoint</Application>
  <PresentationFormat>Широкоэкранный</PresentationFormat>
  <Paragraphs>332</Paragraphs>
  <Slides>55</Slides>
  <Notes>38</Notes>
  <HiddenSlides>0</HiddenSlides>
  <MMClips>1</MMClips>
  <ScaleCrop>false</ScaleCrop>
  <HeadingPairs>
    <vt:vector size="8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0</vt:i4>
      </vt:variant>
      <vt:variant>
        <vt:lpstr>Заголовки слайдов</vt:lpstr>
      </vt:variant>
      <vt:variant>
        <vt:i4>55</vt:i4>
      </vt:variant>
    </vt:vector>
  </HeadingPairs>
  <TitlesOfParts>
    <vt:vector size="61" baseType="lpstr">
      <vt:lpstr>Arial</vt:lpstr>
      <vt:lpstr>Calibri</vt:lpstr>
      <vt:lpstr>Calibri Light</vt:lpstr>
      <vt:lpstr>Verdana</vt:lpstr>
      <vt:lpstr>Wingdings 2</vt:lpstr>
      <vt:lpstr>Тема Office</vt:lpstr>
      <vt:lpstr>Презентация PowerPoint</vt:lpstr>
      <vt:lpstr>Презентация PowerPoint</vt:lpstr>
      <vt:lpstr> International Research Laboratory   Multiscale Model Reduction</vt:lpstr>
      <vt:lpstr>Истоки 4 промышленной революции</vt:lpstr>
      <vt:lpstr>Истоки 4 промышленной революции</vt:lpstr>
      <vt:lpstr>Презентация PowerPoint</vt:lpstr>
      <vt:lpstr>Презентация PowerPoint</vt:lpstr>
      <vt:lpstr>Презентация PowerPoint</vt:lpstr>
      <vt:lpstr>Презентация PowerPoint</vt:lpstr>
      <vt:lpstr>Истоки 4 промышленной революции</vt:lpstr>
      <vt:lpstr>Презентация PowerPoint</vt:lpstr>
      <vt:lpstr>Презентация PowerPoint</vt:lpstr>
      <vt:lpstr>Программа Цифровая Экономика РФ</vt:lpstr>
      <vt:lpstr>Презентация PowerPoint</vt:lpstr>
      <vt:lpstr>Образовательные программы </vt:lpstr>
      <vt:lpstr>Программа Цифровая Экономика РФ</vt:lpstr>
      <vt:lpstr>Программа Цифровая Экономика РФ</vt:lpstr>
      <vt:lpstr>Программа Цифровая Экономика РФ</vt:lpstr>
      <vt:lpstr>Интернет вещей</vt:lpstr>
      <vt:lpstr>Интернет вещей</vt:lpstr>
      <vt:lpstr>Интернет вещей</vt:lpstr>
      <vt:lpstr>Интернет вещей</vt:lpstr>
      <vt:lpstr>Интернет вещей</vt:lpstr>
      <vt:lpstr>Интернет вещей</vt:lpstr>
      <vt:lpstr>Интернет вещей</vt:lpstr>
      <vt:lpstr>Интернет вещей</vt:lpstr>
      <vt:lpstr>Программа Цифровая Экономика РФ</vt:lpstr>
      <vt:lpstr>Программа Цифровая Экономика РФ</vt:lpstr>
      <vt:lpstr>Программа Цифровая Экономика РФ</vt:lpstr>
      <vt:lpstr>Новые протоколы связи</vt:lpstr>
      <vt:lpstr>Новые протоколы связи</vt:lpstr>
      <vt:lpstr>Новые протоколы связи</vt:lpstr>
      <vt:lpstr>Программа Цифровая Экономика РФ</vt:lpstr>
      <vt:lpstr>Программа Цифровая Экономика РФ</vt:lpstr>
      <vt:lpstr>Программа Цифровая Экономика РФ</vt:lpstr>
      <vt:lpstr>Программа Цифровая Экономика РФ</vt:lpstr>
      <vt:lpstr>Big Brother is Watching</vt:lpstr>
      <vt:lpstr>Презентация PowerPoint</vt:lpstr>
      <vt:lpstr>Программа Цифровая Экономика РФ</vt:lpstr>
      <vt:lpstr>Программа Цифровая Экономика РФ</vt:lpstr>
      <vt:lpstr>Программа Цифровая Экономика РФ</vt:lpstr>
      <vt:lpstr>Презентация PowerPoint</vt:lpstr>
      <vt:lpstr>Цифровая безопасность в эпоху Индустрии 4.0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Антонов Михаил Юрьевич</dc:creator>
  <cp:lastModifiedBy>Garmogen Garmogen</cp:lastModifiedBy>
  <cp:revision>36</cp:revision>
  <dcterms:created xsi:type="dcterms:W3CDTF">2019-01-10T16:52:27Z</dcterms:created>
  <dcterms:modified xsi:type="dcterms:W3CDTF">2020-09-04T22:53:01Z</dcterms:modified>
</cp:coreProperties>
</file>