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66" r:id="rId2"/>
    <p:sldId id="259" r:id="rId3"/>
    <p:sldId id="305" r:id="rId4"/>
    <p:sldId id="304" r:id="rId5"/>
    <p:sldId id="306" r:id="rId6"/>
    <p:sldId id="303" r:id="rId7"/>
    <p:sldId id="307" r:id="rId8"/>
    <p:sldId id="308" r:id="rId9"/>
    <p:sldId id="284" r:id="rId10"/>
    <p:sldId id="260" r:id="rId11"/>
    <p:sldId id="285" r:id="rId12"/>
    <p:sldId id="287" r:id="rId13"/>
    <p:sldId id="296" r:id="rId14"/>
    <p:sldId id="286" r:id="rId15"/>
    <p:sldId id="298" r:id="rId16"/>
    <p:sldId id="299" r:id="rId17"/>
    <p:sldId id="289" r:id="rId18"/>
    <p:sldId id="300" r:id="rId19"/>
    <p:sldId id="290" r:id="rId20"/>
    <p:sldId id="293" r:id="rId21"/>
    <p:sldId id="309" r:id="rId22"/>
    <p:sldId id="310" r:id="rId23"/>
    <p:sldId id="311" r:id="rId24"/>
    <p:sldId id="294" r:id="rId25"/>
    <p:sldId id="283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23B74B-9930-4224-83D0-0AE4596DE6C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7F64756-FECC-4CE8-9B43-4C9031D65195}">
      <dgm:prSet phldrT="[Текст]"/>
      <dgm:spPr/>
      <dgm:t>
        <a:bodyPr/>
        <a:lstStyle/>
        <a:p>
          <a:r>
            <a:rPr lang="ru-RU" dirty="0" smtClean="0"/>
            <a:t>Определение цели</a:t>
          </a:r>
          <a:endParaRPr lang="ru-RU" dirty="0"/>
        </a:p>
      </dgm:t>
    </dgm:pt>
    <dgm:pt modelId="{B240E4EC-BE93-49B9-B6DD-D968CAC28E4E}" type="parTrans" cxnId="{029F70C6-CD3B-4480-9364-E9BBCA45B46C}">
      <dgm:prSet/>
      <dgm:spPr/>
      <dgm:t>
        <a:bodyPr/>
        <a:lstStyle/>
        <a:p>
          <a:endParaRPr lang="ru-RU"/>
        </a:p>
      </dgm:t>
    </dgm:pt>
    <dgm:pt modelId="{221C3534-4346-4663-9330-5E360F53F605}" type="sibTrans" cxnId="{029F70C6-CD3B-4480-9364-E9BBCA45B46C}">
      <dgm:prSet/>
      <dgm:spPr/>
      <dgm:t>
        <a:bodyPr/>
        <a:lstStyle/>
        <a:p>
          <a:endParaRPr lang="ru-RU"/>
        </a:p>
      </dgm:t>
    </dgm:pt>
    <dgm:pt modelId="{704D521B-25EE-4EEE-A2FE-F42A2E8A0213}">
      <dgm:prSet phldrT="[Текст]"/>
      <dgm:spPr/>
      <dgm:t>
        <a:bodyPr/>
        <a:lstStyle/>
        <a:p>
          <a:r>
            <a:rPr lang="ru-RU" dirty="0" smtClean="0"/>
            <a:t>Идентификация проблемы, требующих решения</a:t>
          </a:r>
          <a:endParaRPr lang="ru-RU" dirty="0"/>
        </a:p>
      </dgm:t>
    </dgm:pt>
    <dgm:pt modelId="{72F10762-3C60-40C4-B6A9-BE7C65E2C191}" type="parTrans" cxnId="{2996FE7D-46E5-4AB8-A43A-998D0DDA0239}">
      <dgm:prSet/>
      <dgm:spPr/>
      <dgm:t>
        <a:bodyPr/>
        <a:lstStyle/>
        <a:p>
          <a:endParaRPr lang="ru-RU"/>
        </a:p>
      </dgm:t>
    </dgm:pt>
    <dgm:pt modelId="{2C87446C-CD50-4475-9A4C-8D9957556DDA}" type="sibTrans" cxnId="{2996FE7D-46E5-4AB8-A43A-998D0DDA0239}">
      <dgm:prSet/>
      <dgm:spPr/>
      <dgm:t>
        <a:bodyPr/>
        <a:lstStyle/>
        <a:p>
          <a:endParaRPr lang="ru-RU"/>
        </a:p>
      </dgm:t>
    </dgm:pt>
    <dgm:pt modelId="{42B3EB49-8225-4EBD-8E3E-4E9FFFC5B00B}">
      <dgm:prSet phldrT="[Текст]"/>
      <dgm:spPr/>
      <dgm:t>
        <a:bodyPr/>
        <a:lstStyle/>
        <a:p>
          <a:r>
            <a:rPr lang="ru-RU" dirty="0" smtClean="0"/>
            <a:t>Определение конечной цели, требующей достижения</a:t>
          </a:r>
          <a:endParaRPr lang="ru-RU" dirty="0"/>
        </a:p>
      </dgm:t>
    </dgm:pt>
    <dgm:pt modelId="{A04B9A59-6BFE-4022-8C98-0E60812735BF}" type="parTrans" cxnId="{3E2D3C90-9F92-4EF3-AEC8-F098EC446BAD}">
      <dgm:prSet/>
      <dgm:spPr/>
      <dgm:t>
        <a:bodyPr/>
        <a:lstStyle/>
        <a:p>
          <a:endParaRPr lang="ru-RU"/>
        </a:p>
      </dgm:t>
    </dgm:pt>
    <dgm:pt modelId="{755AD065-4FD2-45BB-B6EB-CCB2A62A15DC}" type="sibTrans" cxnId="{3E2D3C90-9F92-4EF3-AEC8-F098EC446BAD}">
      <dgm:prSet/>
      <dgm:spPr/>
      <dgm:t>
        <a:bodyPr/>
        <a:lstStyle/>
        <a:p>
          <a:endParaRPr lang="ru-RU"/>
        </a:p>
      </dgm:t>
    </dgm:pt>
    <dgm:pt modelId="{31BFED1C-9264-4CF7-81BB-4A132B721311}">
      <dgm:prSet phldrT="[Текст]"/>
      <dgm:spPr/>
      <dgm:t>
        <a:bodyPr/>
        <a:lstStyle/>
        <a:p>
          <a:r>
            <a:rPr lang="ru-RU" dirty="0" smtClean="0"/>
            <a:t>Идентификация  альтернативных вариантов</a:t>
          </a:r>
          <a:endParaRPr lang="ru-RU" dirty="0"/>
        </a:p>
      </dgm:t>
    </dgm:pt>
    <dgm:pt modelId="{BB96E161-9CF1-4F48-98D4-8061272AFF1C}" type="parTrans" cxnId="{EA0B01AE-BFF3-469A-B8D8-635D67E9A217}">
      <dgm:prSet/>
      <dgm:spPr/>
      <dgm:t>
        <a:bodyPr/>
        <a:lstStyle/>
        <a:p>
          <a:endParaRPr lang="ru-RU"/>
        </a:p>
      </dgm:t>
    </dgm:pt>
    <dgm:pt modelId="{D6D95476-435A-4E07-B191-02C157D4F2BA}" type="sibTrans" cxnId="{EA0B01AE-BFF3-469A-B8D8-635D67E9A217}">
      <dgm:prSet/>
      <dgm:spPr/>
      <dgm:t>
        <a:bodyPr/>
        <a:lstStyle/>
        <a:p>
          <a:endParaRPr lang="ru-RU"/>
        </a:p>
      </dgm:t>
    </dgm:pt>
    <dgm:pt modelId="{8E405A10-4A4F-4181-A876-1AD77A08CB79}">
      <dgm:prSet phldrT="[Текст]"/>
      <dgm:spPr/>
      <dgm:t>
        <a:bodyPr/>
        <a:lstStyle/>
        <a:p>
          <a:r>
            <a:rPr lang="ru-RU" dirty="0" smtClean="0"/>
            <a:t>Рассматривание все возможные пути решения поставленной цели</a:t>
          </a:r>
          <a:endParaRPr lang="ru-RU" dirty="0"/>
        </a:p>
      </dgm:t>
    </dgm:pt>
    <dgm:pt modelId="{36B106D7-2ECB-44D8-BFDF-E16F84EA310D}" type="parTrans" cxnId="{7CC1051A-2CCA-4B35-88ED-9687E3BC073C}">
      <dgm:prSet/>
      <dgm:spPr/>
      <dgm:t>
        <a:bodyPr/>
        <a:lstStyle/>
        <a:p>
          <a:endParaRPr lang="ru-RU"/>
        </a:p>
      </dgm:t>
    </dgm:pt>
    <dgm:pt modelId="{958F2881-50B4-4E9A-A56A-90BDBCECBAA6}" type="sibTrans" cxnId="{7CC1051A-2CCA-4B35-88ED-9687E3BC073C}">
      <dgm:prSet/>
      <dgm:spPr/>
      <dgm:t>
        <a:bodyPr/>
        <a:lstStyle/>
        <a:p>
          <a:endParaRPr lang="ru-RU"/>
        </a:p>
      </dgm:t>
    </dgm:pt>
    <dgm:pt modelId="{9BF56357-C000-4045-B097-C5F7D56B2E5E}">
      <dgm:prSet phldrT="[Текст]"/>
      <dgm:spPr/>
      <dgm:t>
        <a:bodyPr/>
        <a:lstStyle/>
        <a:p>
          <a:r>
            <a:rPr lang="ru-RU" dirty="0" smtClean="0"/>
            <a:t>Оценка последствий</a:t>
          </a:r>
          <a:endParaRPr lang="ru-RU" dirty="0"/>
        </a:p>
      </dgm:t>
    </dgm:pt>
    <dgm:pt modelId="{92AEC34C-C02A-4BD9-84C7-5D901095AE80}" type="parTrans" cxnId="{0B244C7E-5DD2-4A1D-BDB9-A449CDD72251}">
      <dgm:prSet/>
      <dgm:spPr/>
      <dgm:t>
        <a:bodyPr/>
        <a:lstStyle/>
        <a:p>
          <a:endParaRPr lang="ru-RU"/>
        </a:p>
      </dgm:t>
    </dgm:pt>
    <dgm:pt modelId="{5665AC6F-7602-4D3B-961E-92FC47B715D5}" type="sibTrans" cxnId="{0B244C7E-5DD2-4A1D-BDB9-A449CDD72251}">
      <dgm:prSet/>
      <dgm:spPr/>
      <dgm:t>
        <a:bodyPr/>
        <a:lstStyle/>
        <a:p>
          <a:endParaRPr lang="ru-RU"/>
        </a:p>
      </dgm:t>
    </dgm:pt>
    <dgm:pt modelId="{9FDA5621-BBC3-4712-961D-5EF646D3AE49}">
      <dgm:prSet phldrT="[Текст]"/>
      <dgm:spPr/>
      <dgm:t>
        <a:bodyPr/>
        <a:lstStyle/>
        <a:p>
          <a:r>
            <a:rPr lang="ru-RU" dirty="0" smtClean="0"/>
            <a:t>Сопоставление альтернативных решений, в том числе  необходимо придти к </a:t>
          </a:r>
          <a:r>
            <a:rPr lang="ru-RU" dirty="0" err="1" smtClean="0"/>
            <a:t>денежниму</a:t>
          </a:r>
          <a:r>
            <a:rPr lang="ru-RU" dirty="0" smtClean="0"/>
            <a:t> выражению </a:t>
          </a:r>
          <a:endParaRPr lang="ru-RU" dirty="0"/>
        </a:p>
      </dgm:t>
    </dgm:pt>
    <dgm:pt modelId="{1DDADB35-3609-4C32-8D53-4375E2761EDB}" type="parTrans" cxnId="{B321EAE4-83A8-486C-B9AB-B70360BF6826}">
      <dgm:prSet/>
      <dgm:spPr/>
      <dgm:t>
        <a:bodyPr/>
        <a:lstStyle/>
        <a:p>
          <a:endParaRPr lang="ru-RU"/>
        </a:p>
      </dgm:t>
    </dgm:pt>
    <dgm:pt modelId="{D47101E4-D808-4235-AEBF-F8453223BAC6}" type="sibTrans" cxnId="{B321EAE4-83A8-486C-B9AB-B70360BF6826}">
      <dgm:prSet/>
      <dgm:spPr/>
      <dgm:t>
        <a:bodyPr/>
        <a:lstStyle/>
        <a:p>
          <a:endParaRPr lang="ru-RU"/>
        </a:p>
      </dgm:t>
    </dgm:pt>
    <dgm:pt modelId="{8DF37DF9-D4E3-49B0-A11C-91ACB911E29B}">
      <dgm:prSet/>
      <dgm:spPr/>
      <dgm:t>
        <a:bodyPr/>
        <a:lstStyle/>
        <a:p>
          <a:r>
            <a:rPr lang="ru-RU" dirty="0" smtClean="0"/>
            <a:t>Возвращение на исходную позицию</a:t>
          </a:r>
          <a:endParaRPr lang="ru-RU" dirty="0"/>
        </a:p>
      </dgm:t>
    </dgm:pt>
    <dgm:pt modelId="{AF6387DE-BB81-49E3-A4EA-12759DD0FDC6}" type="parTrans" cxnId="{49FDD530-721A-448E-BEA7-694509571ABA}">
      <dgm:prSet/>
      <dgm:spPr/>
      <dgm:t>
        <a:bodyPr/>
        <a:lstStyle/>
        <a:p>
          <a:endParaRPr lang="ru-RU"/>
        </a:p>
      </dgm:t>
    </dgm:pt>
    <dgm:pt modelId="{59C4793D-AC81-4613-ABE6-7032F97B3C8F}" type="sibTrans" cxnId="{49FDD530-721A-448E-BEA7-694509571ABA}">
      <dgm:prSet/>
      <dgm:spPr/>
      <dgm:t>
        <a:bodyPr/>
        <a:lstStyle/>
        <a:p>
          <a:endParaRPr lang="ru-RU"/>
        </a:p>
      </dgm:t>
    </dgm:pt>
    <dgm:pt modelId="{9DDCB135-2650-46BE-9FAE-05799782C24B}">
      <dgm:prSet/>
      <dgm:spPr/>
      <dgm:t>
        <a:bodyPr/>
        <a:lstStyle/>
        <a:p>
          <a:r>
            <a:rPr lang="ru-RU" dirty="0" smtClean="0"/>
            <a:t>Новые данные об достигнутых и не достигнутых результатах и переход на определение новых целей</a:t>
          </a:r>
          <a:endParaRPr lang="ru-RU" dirty="0"/>
        </a:p>
      </dgm:t>
    </dgm:pt>
    <dgm:pt modelId="{42B1EEEF-3540-4669-A0AC-DC6EB50E5F15}" type="parTrans" cxnId="{3D24D023-7462-4F06-9919-1F6933450641}">
      <dgm:prSet/>
      <dgm:spPr/>
      <dgm:t>
        <a:bodyPr/>
        <a:lstStyle/>
        <a:p>
          <a:endParaRPr lang="ru-RU"/>
        </a:p>
      </dgm:t>
    </dgm:pt>
    <dgm:pt modelId="{70C3CC6C-030B-4572-9763-C890FF7CAD31}" type="sibTrans" cxnId="{3D24D023-7462-4F06-9919-1F6933450641}">
      <dgm:prSet/>
      <dgm:spPr/>
      <dgm:t>
        <a:bodyPr/>
        <a:lstStyle/>
        <a:p>
          <a:endParaRPr lang="ru-RU"/>
        </a:p>
      </dgm:t>
    </dgm:pt>
    <dgm:pt modelId="{44348B21-7130-443D-9694-2F2469505510}">
      <dgm:prSet/>
      <dgm:spPr/>
      <dgm:t>
        <a:bodyPr/>
        <a:lstStyle/>
        <a:p>
          <a:r>
            <a:rPr lang="ru-RU" dirty="0" smtClean="0"/>
            <a:t>Выбор решения</a:t>
          </a:r>
          <a:endParaRPr lang="ru-RU" dirty="0"/>
        </a:p>
      </dgm:t>
    </dgm:pt>
    <dgm:pt modelId="{532DDF49-A981-4805-9AE5-B3DA6C350CB0}" type="parTrans" cxnId="{F1BF8C4D-62F9-4A48-B3B5-3E7E7D85B618}">
      <dgm:prSet/>
      <dgm:spPr/>
      <dgm:t>
        <a:bodyPr/>
        <a:lstStyle/>
        <a:p>
          <a:endParaRPr lang="ru-RU"/>
        </a:p>
      </dgm:t>
    </dgm:pt>
    <dgm:pt modelId="{6D387D5C-7077-4970-81B0-E862A9AF6EAA}" type="sibTrans" cxnId="{F1BF8C4D-62F9-4A48-B3B5-3E7E7D85B618}">
      <dgm:prSet/>
      <dgm:spPr/>
      <dgm:t>
        <a:bodyPr/>
        <a:lstStyle/>
        <a:p>
          <a:endParaRPr lang="ru-RU"/>
        </a:p>
      </dgm:t>
    </dgm:pt>
    <dgm:pt modelId="{038271C1-DC0C-4BEC-9905-4BD9DECB5542}">
      <dgm:prSet/>
      <dgm:spPr/>
      <dgm:t>
        <a:bodyPr/>
        <a:lstStyle/>
        <a:p>
          <a:r>
            <a:rPr lang="ru-RU" dirty="0" smtClean="0"/>
            <a:t>Выбор наиболее выгодного решения</a:t>
          </a:r>
          <a:endParaRPr lang="ru-RU" dirty="0"/>
        </a:p>
      </dgm:t>
    </dgm:pt>
    <dgm:pt modelId="{4C4A729A-890B-49FA-B90A-755F0758CC82}" type="parTrans" cxnId="{421483BE-8E1F-40F8-90A9-3532909DB940}">
      <dgm:prSet/>
      <dgm:spPr/>
      <dgm:t>
        <a:bodyPr/>
        <a:lstStyle/>
        <a:p>
          <a:endParaRPr lang="ru-RU"/>
        </a:p>
      </dgm:t>
    </dgm:pt>
    <dgm:pt modelId="{1DFD057A-3131-4837-AA98-0D8CD55ECCC3}" type="sibTrans" cxnId="{421483BE-8E1F-40F8-90A9-3532909DB940}">
      <dgm:prSet/>
      <dgm:spPr/>
      <dgm:t>
        <a:bodyPr/>
        <a:lstStyle/>
        <a:p>
          <a:endParaRPr lang="ru-RU"/>
        </a:p>
      </dgm:t>
    </dgm:pt>
    <dgm:pt modelId="{0307CA8D-1D18-4247-B74B-462240BB7CBC}" type="pres">
      <dgm:prSet presAssocID="{7D23B74B-9930-4224-83D0-0AE4596DE6C9}" presName="Name0" presStyleCnt="0">
        <dgm:presLayoutVars>
          <dgm:dir/>
          <dgm:animLvl val="lvl"/>
          <dgm:resizeHandles val="exact"/>
        </dgm:presLayoutVars>
      </dgm:prSet>
      <dgm:spPr/>
    </dgm:pt>
    <dgm:pt modelId="{6C1C6F58-AF36-4FDD-95FF-2D250A02674E}" type="pres">
      <dgm:prSet presAssocID="{47F64756-FECC-4CE8-9B43-4C9031D65195}" presName="linNode" presStyleCnt="0"/>
      <dgm:spPr/>
    </dgm:pt>
    <dgm:pt modelId="{BAF7079D-D3B2-4E80-994D-C5EC33985774}" type="pres">
      <dgm:prSet presAssocID="{47F64756-FECC-4CE8-9B43-4C9031D65195}" presName="parentText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5588A5-4CBF-494A-AF3F-AFA4F741FCC1}" type="pres">
      <dgm:prSet presAssocID="{47F64756-FECC-4CE8-9B43-4C9031D65195}" presName="descendantText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0DAC5C-90AC-4408-BEAD-1839155CDD88}" type="pres">
      <dgm:prSet presAssocID="{221C3534-4346-4663-9330-5E360F53F605}" presName="sp" presStyleCnt="0"/>
      <dgm:spPr/>
    </dgm:pt>
    <dgm:pt modelId="{A1B98918-6A6B-46DA-BF1E-C9D3F4B9DB4A}" type="pres">
      <dgm:prSet presAssocID="{31BFED1C-9264-4CF7-81BB-4A132B721311}" presName="linNode" presStyleCnt="0"/>
      <dgm:spPr/>
    </dgm:pt>
    <dgm:pt modelId="{92AC0DDE-D2B7-405C-8881-0FFE956E257E}" type="pres">
      <dgm:prSet presAssocID="{31BFED1C-9264-4CF7-81BB-4A132B721311}" presName="parentText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1CD3AF-031B-4A2A-9DF4-26F22FD5D635}" type="pres">
      <dgm:prSet presAssocID="{31BFED1C-9264-4CF7-81BB-4A132B721311}" presName="descendantText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E7FCD6-CE14-4703-A655-CEF84BC004B1}" type="pres">
      <dgm:prSet presAssocID="{D6D95476-435A-4E07-B191-02C157D4F2BA}" presName="sp" presStyleCnt="0"/>
      <dgm:spPr/>
    </dgm:pt>
    <dgm:pt modelId="{A8048B1F-C807-42FA-9F83-73F61177A70E}" type="pres">
      <dgm:prSet presAssocID="{9BF56357-C000-4045-B097-C5F7D56B2E5E}" presName="linNode" presStyleCnt="0"/>
      <dgm:spPr/>
    </dgm:pt>
    <dgm:pt modelId="{E71CC8C2-E2C1-40FF-9E0A-4E75608ABF3C}" type="pres">
      <dgm:prSet presAssocID="{9BF56357-C000-4045-B097-C5F7D56B2E5E}" presName="parentText" presStyleLbl="node1" presStyleIdx="2" presStyleCnt="5" custLinFactNeighborX="212" custLinFactNeighborY="876">
        <dgm:presLayoutVars>
          <dgm:chMax val="1"/>
          <dgm:bulletEnabled val="1"/>
        </dgm:presLayoutVars>
      </dgm:prSet>
      <dgm:spPr/>
    </dgm:pt>
    <dgm:pt modelId="{E94904F7-04DC-4A2E-B923-5C2C4F077DA7}" type="pres">
      <dgm:prSet presAssocID="{9BF56357-C000-4045-B097-C5F7D56B2E5E}" presName="descendantText" presStyleLbl="alignAccFollowNode1" presStyleIdx="2" presStyleCnt="5" custLinFactNeighborX="-301" custLinFactNeighborY="-10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D8974B-034C-4CAD-AFF2-7BFD6B7CACC9}" type="pres">
      <dgm:prSet presAssocID="{5665AC6F-7602-4D3B-961E-92FC47B715D5}" presName="sp" presStyleCnt="0"/>
      <dgm:spPr/>
    </dgm:pt>
    <dgm:pt modelId="{50863041-112D-44D1-8CEC-4E49E373FC27}" type="pres">
      <dgm:prSet presAssocID="{44348B21-7130-443D-9694-2F2469505510}" presName="linNode" presStyleCnt="0"/>
      <dgm:spPr/>
    </dgm:pt>
    <dgm:pt modelId="{74840CB9-45A4-42E6-B5E8-FF03731DFEAF}" type="pres">
      <dgm:prSet presAssocID="{44348B21-7130-443D-9694-2F2469505510}" presName="parentText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7B3531-BE8E-4373-9B55-E9D716DDC8CF}" type="pres">
      <dgm:prSet presAssocID="{44348B21-7130-443D-9694-2F2469505510}" presName="descendantText" presStyleLbl="alignAccFollowNode1" presStyleIdx="3" presStyleCnt="5">
        <dgm:presLayoutVars>
          <dgm:bulletEnabled val="1"/>
        </dgm:presLayoutVars>
      </dgm:prSet>
      <dgm:spPr/>
    </dgm:pt>
    <dgm:pt modelId="{33DACDA9-516F-4D3D-8597-366AE6CF3871}" type="pres">
      <dgm:prSet presAssocID="{6D387D5C-7077-4970-81B0-E862A9AF6EAA}" presName="sp" presStyleCnt="0"/>
      <dgm:spPr/>
    </dgm:pt>
    <dgm:pt modelId="{48A08B67-E3E5-45EA-9671-2533EFDA6953}" type="pres">
      <dgm:prSet presAssocID="{8DF37DF9-D4E3-49B0-A11C-91ACB911E29B}" presName="linNode" presStyleCnt="0"/>
      <dgm:spPr/>
    </dgm:pt>
    <dgm:pt modelId="{2F5B604D-5891-4B3C-AFDD-6378566968D2}" type="pres">
      <dgm:prSet presAssocID="{8DF37DF9-D4E3-49B0-A11C-91ACB911E29B}" presName="parentText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4B05ED-FE2C-4C98-AA13-9CB8BA3C3549}" type="pres">
      <dgm:prSet presAssocID="{8DF37DF9-D4E3-49B0-A11C-91ACB911E29B}" presName="descendantText" presStyleLbl="alignAccFollowNode1" presStyleIdx="4" presStyleCnt="5">
        <dgm:presLayoutVars>
          <dgm:bulletEnabled val="1"/>
        </dgm:presLayoutVars>
      </dgm:prSet>
      <dgm:spPr/>
    </dgm:pt>
  </dgm:ptLst>
  <dgm:cxnLst>
    <dgm:cxn modelId="{421483BE-8E1F-40F8-90A9-3532909DB940}" srcId="{44348B21-7130-443D-9694-2F2469505510}" destId="{038271C1-DC0C-4BEC-9905-4BD9DECB5542}" srcOrd="0" destOrd="0" parTransId="{4C4A729A-890B-49FA-B90A-755F0758CC82}" sibTransId="{1DFD057A-3131-4837-AA98-0D8CD55ECCC3}"/>
    <dgm:cxn modelId="{3D24D023-7462-4F06-9919-1F6933450641}" srcId="{8DF37DF9-D4E3-49B0-A11C-91ACB911E29B}" destId="{9DDCB135-2650-46BE-9FAE-05799782C24B}" srcOrd="0" destOrd="0" parTransId="{42B1EEEF-3540-4669-A0AC-DC6EB50E5F15}" sibTransId="{70C3CC6C-030B-4572-9763-C890FF7CAD31}"/>
    <dgm:cxn modelId="{438EA9FE-A529-4948-85E4-7C56F8510A0E}" type="presOf" srcId="{9BF56357-C000-4045-B097-C5F7D56B2E5E}" destId="{E71CC8C2-E2C1-40FF-9E0A-4E75608ABF3C}" srcOrd="0" destOrd="0" presId="urn:microsoft.com/office/officeart/2005/8/layout/vList5"/>
    <dgm:cxn modelId="{49FDD530-721A-448E-BEA7-694509571ABA}" srcId="{7D23B74B-9930-4224-83D0-0AE4596DE6C9}" destId="{8DF37DF9-D4E3-49B0-A11C-91ACB911E29B}" srcOrd="4" destOrd="0" parTransId="{AF6387DE-BB81-49E3-A4EA-12759DD0FDC6}" sibTransId="{59C4793D-AC81-4613-ABE6-7032F97B3C8F}"/>
    <dgm:cxn modelId="{C99755B6-9539-47F3-B1D4-F6648734F0E0}" type="presOf" srcId="{8E405A10-4A4F-4181-A876-1AD77A08CB79}" destId="{481CD3AF-031B-4A2A-9DF4-26F22FD5D635}" srcOrd="0" destOrd="0" presId="urn:microsoft.com/office/officeart/2005/8/layout/vList5"/>
    <dgm:cxn modelId="{029F70C6-CD3B-4480-9364-E9BBCA45B46C}" srcId="{7D23B74B-9930-4224-83D0-0AE4596DE6C9}" destId="{47F64756-FECC-4CE8-9B43-4C9031D65195}" srcOrd="0" destOrd="0" parTransId="{B240E4EC-BE93-49B9-B6DD-D968CAC28E4E}" sibTransId="{221C3534-4346-4663-9330-5E360F53F605}"/>
    <dgm:cxn modelId="{5419043D-11D6-4FEA-9D59-B40115178D27}" type="presOf" srcId="{704D521B-25EE-4EEE-A2FE-F42A2E8A0213}" destId="{795588A5-4CBF-494A-AF3F-AFA4F741FCC1}" srcOrd="0" destOrd="0" presId="urn:microsoft.com/office/officeart/2005/8/layout/vList5"/>
    <dgm:cxn modelId="{EA0B01AE-BFF3-469A-B8D8-635D67E9A217}" srcId="{7D23B74B-9930-4224-83D0-0AE4596DE6C9}" destId="{31BFED1C-9264-4CF7-81BB-4A132B721311}" srcOrd="1" destOrd="0" parTransId="{BB96E161-9CF1-4F48-98D4-8061272AFF1C}" sibTransId="{D6D95476-435A-4E07-B191-02C157D4F2BA}"/>
    <dgm:cxn modelId="{2996FE7D-46E5-4AB8-A43A-998D0DDA0239}" srcId="{47F64756-FECC-4CE8-9B43-4C9031D65195}" destId="{704D521B-25EE-4EEE-A2FE-F42A2E8A0213}" srcOrd="0" destOrd="0" parTransId="{72F10762-3C60-40C4-B6A9-BE7C65E2C191}" sibTransId="{2C87446C-CD50-4475-9A4C-8D9957556DDA}"/>
    <dgm:cxn modelId="{84BD6DAC-56D4-4291-A90F-7E39469D634A}" type="presOf" srcId="{42B3EB49-8225-4EBD-8E3E-4E9FFFC5B00B}" destId="{795588A5-4CBF-494A-AF3F-AFA4F741FCC1}" srcOrd="0" destOrd="1" presId="urn:microsoft.com/office/officeart/2005/8/layout/vList5"/>
    <dgm:cxn modelId="{2D7E588A-91A0-44E0-B051-2064D2429D68}" type="presOf" srcId="{44348B21-7130-443D-9694-2F2469505510}" destId="{74840CB9-45A4-42E6-B5E8-FF03731DFEAF}" srcOrd="0" destOrd="0" presId="urn:microsoft.com/office/officeart/2005/8/layout/vList5"/>
    <dgm:cxn modelId="{EB53AE00-02A3-4573-A9A5-FF078CA93E52}" type="presOf" srcId="{9DDCB135-2650-46BE-9FAE-05799782C24B}" destId="{B84B05ED-FE2C-4C98-AA13-9CB8BA3C3549}" srcOrd="0" destOrd="0" presId="urn:microsoft.com/office/officeart/2005/8/layout/vList5"/>
    <dgm:cxn modelId="{F1BF8C4D-62F9-4A48-B3B5-3E7E7D85B618}" srcId="{7D23B74B-9930-4224-83D0-0AE4596DE6C9}" destId="{44348B21-7130-443D-9694-2F2469505510}" srcOrd="3" destOrd="0" parTransId="{532DDF49-A981-4805-9AE5-B3DA6C350CB0}" sibTransId="{6D387D5C-7077-4970-81B0-E862A9AF6EAA}"/>
    <dgm:cxn modelId="{470DB4C7-B386-42C8-88FC-B0C6E8CD8853}" type="presOf" srcId="{9FDA5621-BBC3-4712-961D-5EF646D3AE49}" destId="{E94904F7-04DC-4A2E-B923-5C2C4F077DA7}" srcOrd="0" destOrd="0" presId="urn:microsoft.com/office/officeart/2005/8/layout/vList5"/>
    <dgm:cxn modelId="{B321EAE4-83A8-486C-B9AB-B70360BF6826}" srcId="{9BF56357-C000-4045-B097-C5F7D56B2E5E}" destId="{9FDA5621-BBC3-4712-961D-5EF646D3AE49}" srcOrd="0" destOrd="0" parTransId="{1DDADB35-3609-4C32-8D53-4375E2761EDB}" sibTransId="{D47101E4-D808-4235-AEBF-F8453223BAC6}"/>
    <dgm:cxn modelId="{3E2D3C90-9F92-4EF3-AEC8-F098EC446BAD}" srcId="{47F64756-FECC-4CE8-9B43-4C9031D65195}" destId="{42B3EB49-8225-4EBD-8E3E-4E9FFFC5B00B}" srcOrd="1" destOrd="0" parTransId="{A04B9A59-6BFE-4022-8C98-0E60812735BF}" sibTransId="{755AD065-4FD2-45BB-B6EB-CCB2A62A15DC}"/>
    <dgm:cxn modelId="{3492A9F0-02EB-49B0-B5F2-C7B9DB7D928E}" type="presOf" srcId="{47F64756-FECC-4CE8-9B43-4C9031D65195}" destId="{BAF7079D-D3B2-4E80-994D-C5EC33985774}" srcOrd="0" destOrd="0" presId="urn:microsoft.com/office/officeart/2005/8/layout/vList5"/>
    <dgm:cxn modelId="{058C09E8-2A1A-4B40-B6E2-95BE9CD0D232}" type="presOf" srcId="{7D23B74B-9930-4224-83D0-0AE4596DE6C9}" destId="{0307CA8D-1D18-4247-B74B-462240BB7CBC}" srcOrd="0" destOrd="0" presId="urn:microsoft.com/office/officeart/2005/8/layout/vList5"/>
    <dgm:cxn modelId="{492D369D-8B32-400C-8766-C76F7EFDA839}" type="presOf" srcId="{8DF37DF9-D4E3-49B0-A11C-91ACB911E29B}" destId="{2F5B604D-5891-4B3C-AFDD-6378566968D2}" srcOrd="0" destOrd="0" presId="urn:microsoft.com/office/officeart/2005/8/layout/vList5"/>
    <dgm:cxn modelId="{0B244C7E-5DD2-4A1D-BDB9-A449CDD72251}" srcId="{7D23B74B-9930-4224-83D0-0AE4596DE6C9}" destId="{9BF56357-C000-4045-B097-C5F7D56B2E5E}" srcOrd="2" destOrd="0" parTransId="{92AEC34C-C02A-4BD9-84C7-5D901095AE80}" sibTransId="{5665AC6F-7602-4D3B-961E-92FC47B715D5}"/>
    <dgm:cxn modelId="{54101B67-15EB-4AFE-9FC8-1EA5136309D0}" type="presOf" srcId="{31BFED1C-9264-4CF7-81BB-4A132B721311}" destId="{92AC0DDE-D2B7-405C-8881-0FFE956E257E}" srcOrd="0" destOrd="0" presId="urn:microsoft.com/office/officeart/2005/8/layout/vList5"/>
    <dgm:cxn modelId="{0BF0B05B-BE33-4C00-9759-2E0B5A4EF4E9}" type="presOf" srcId="{038271C1-DC0C-4BEC-9905-4BD9DECB5542}" destId="{5D7B3531-BE8E-4373-9B55-E9D716DDC8CF}" srcOrd="0" destOrd="0" presId="urn:microsoft.com/office/officeart/2005/8/layout/vList5"/>
    <dgm:cxn modelId="{7CC1051A-2CCA-4B35-88ED-9687E3BC073C}" srcId="{31BFED1C-9264-4CF7-81BB-4A132B721311}" destId="{8E405A10-4A4F-4181-A876-1AD77A08CB79}" srcOrd="0" destOrd="0" parTransId="{36B106D7-2ECB-44D8-BFDF-E16F84EA310D}" sibTransId="{958F2881-50B4-4E9A-A56A-90BDBCECBAA6}"/>
    <dgm:cxn modelId="{495FC334-1921-4C79-A3B9-EAE2D9839C54}" type="presParOf" srcId="{0307CA8D-1D18-4247-B74B-462240BB7CBC}" destId="{6C1C6F58-AF36-4FDD-95FF-2D250A02674E}" srcOrd="0" destOrd="0" presId="urn:microsoft.com/office/officeart/2005/8/layout/vList5"/>
    <dgm:cxn modelId="{C9A26627-8493-4CEF-A939-FCD7CE2BB2CD}" type="presParOf" srcId="{6C1C6F58-AF36-4FDD-95FF-2D250A02674E}" destId="{BAF7079D-D3B2-4E80-994D-C5EC33985774}" srcOrd="0" destOrd="0" presId="urn:microsoft.com/office/officeart/2005/8/layout/vList5"/>
    <dgm:cxn modelId="{EDEEDEC6-4303-41D6-AE28-7D70674E410C}" type="presParOf" srcId="{6C1C6F58-AF36-4FDD-95FF-2D250A02674E}" destId="{795588A5-4CBF-494A-AF3F-AFA4F741FCC1}" srcOrd="1" destOrd="0" presId="urn:microsoft.com/office/officeart/2005/8/layout/vList5"/>
    <dgm:cxn modelId="{139776A3-91F5-4A09-A836-698F13F715EB}" type="presParOf" srcId="{0307CA8D-1D18-4247-B74B-462240BB7CBC}" destId="{3D0DAC5C-90AC-4408-BEAD-1839155CDD88}" srcOrd="1" destOrd="0" presId="urn:microsoft.com/office/officeart/2005/8/layout/vList5"/>
    <dgm:cxn modelId="{27CCC8BF-018E-4708-9447-E49B09610FCC}" type="presParOf" srcId="{0307CA8D-1D18-4247-B74B-462240BB7CBC}" destId="{A1B98918-6A6B-46DA-BF1E-C9D3F4B9DB4A}" srcOrd="2" destOrd="0" presId="urn:microsoft.com/office/officeart/2005/8/layout/vList5"/>
    <dgm:cxn modelId="{859C1FFC-78BB-4AD7-804B-433FBC9CA0A4}" type="presParOf" srcId="{A1B98918-6A6B-46DA-BF1E-C9D3F4B9DB4A}" destId="{92AC0DDE-D2B7-405C-8881-0FFE956E257E}" srcOrd="0" destOrd="0" presId="urn:microsoft.com/office/officeart/2005/8/layout/vList5"/>
    <dgm:cxn modelId="{441D0540-8A36-4F37-93D1-50602119EC78}" type="presParOf" srcId="{A1B98918-6A6B-46DA-BF1E-C9D3F4B9DB4A}" destId="{481CD3AF-031B-4A2A-9DF4-26F22FD5D635}" srcOrd="1" destOrd="0" presId="urn:microsoft.com/office/officeart/2005/8/layout/vList5"/>
    <dgm:cxn modelId="{BE023B7A-F69A-4E6F-A3E7-E4983FAB193E}" type="presParOf" srcId="{0307CA8D-1D18-4247-B74B-462240BB7CBC}" destId="{F4E7FCD6-CE14-4703-A655-CEF84BC004B1}" srcOrd="3" destOrd="0" presId="urn:microsoft.com/office/officeart/2005/8/layout/vList5"/>
    <dgm:cxn modelId="{B515BAE2-BB05-4C6D-8184-4C5EFEE4D791}" type="presParOf" srcId="{0307CA8D-1D18-4247-B74B-462240BB7CBC}" destId="{A8048B1F-C807-42FA-9F83-73F61177A70E}" srcOrd="4" destOrd="0" presId="urn:microsoft.com/office/officeart/2005/8/layout/vList5"/>
    <dgm:cxn modelId="{1C67804B-06CD-440C-B255-DECA908A8CC7}" type="presParOf" srcId="{A8048B1F-C807-42FA-9F83-73F61177A70E}" destId="{E71CC8C2-E2C1-40FF-9E0A-4E75608ABF3C}" srcOrd="0" destOrd="0" presId="urn:microsoft.com/office/officeart/2005/8/layout/vList5"/>
    <dgm:cxn modelId="{E18CB09B-265F-43B2-9DBC-9BC116E7DCCD}" type="presParOf" srcId="{A8048B1F-C807-42FA-9F83-73F61177A70E}" destId="{E94904F7-04DC-4A2E-B923-5C2C4F077DA7}" srcOrd="1" destOrd="0" presId="urn:microsoft.com/office/officeart/2005/8/layout/vList5"/>
    <dgm:cxn modelId="{15B8D152-0B0B-44BE-8916-9E73250BD2D2}" type="presParOf" srcId="{0307CA8D-1D18-4247-B74B-462240BB7CBC}" destId="{06D8974B-034C-4CAD-AFF2-7BFD6B7CACC9}" srcOrd="5" destOrd="0" presId="urn:microsoft.com/office/officeart/2005/8/layout/vList5"/>
    <dgm:cxn modelId="{9EA3D587-4DCE-4A90-BFFD-0B63768DD445}" type="presParOf" srcId="{0307CA8D-1D18-4247-B74B-462240BB7CBC}" destId="{50863041-112D-44D1-8CEC-4E49E373FC27}" srcOrd="6" destOrd="0" presId="urn:microsoft.com/office/officeart/2005/8/layout/vList5"/>
    <dgm:cxn modelId="{2C9B9060-2C7B-43B4-9F9F-57298EFFCA48}" type="presParOf" srcId="{50863041-112D-44D1-8CEC-4E49E373FC27}" destId="{74840CB9-45A4-42E6-B5E8-FF03731DFEAF}" srcOrd="0" destOrd="0" presId="urn:microsoft.com/office/officeart/2005/8/layout/vList5"/>
    <dgm:cxn modelId="{7C6A7E75-CD2B-443A-AAE1-4615DD74F579}" type="presParOf" srcId="{50863041-112D-44D1-8CEC-4E49E373FC27}" destId="{5D7B3531-BE8E-4373-9B55-E9D716DDC8CF}" srcOrd="1" destOrd="0" presId="urn:microsoft.com/office/officeart/2005/8/layout/vList5"/>
    <dgm:cxn modelId="{EC363CCB-EEC4-4B2F-8653-AC049E9C2E5D}" type="presParOf" srcId="{0307CA8D-1D18-4247-B74B-462240BB7CBC}" destId="{33DACDA9-516F-4D3D-8597-366AE6CF3871}" srcOrd="7" destOrd="0" presId="urn:microsoft.com/office/officeart/2005/8/layout/vList5"/>
    <dgm:cxn modelId="{C7DE391E-7558-4FC9-9E83-8103A343E4F4}" type="presParOf" srcId="{0307CA8D-1D18-4247-B74B-462240BB7CBC}" destId="{48A08B67-E3E5-45EA-9671-2533EFDA6953}" srcOrd="8" destOrd="0" presId="urn:microsoft.com/office/officeart/2005/8/layout/vList5"/>
    <dgm:cxn modelId="{CE71A9AE-0A9D-4893-BE24-2B0DEB5D97B5}" type="presParOf" srcId="{48A08B67-E3E5-45EA-9671-2533EFDA6953}" destId="{2F5B604D-5891-4B3C-AFDD-6378566968D2}" srcOrd="0" destOrd="0" presId="urn:microsoft.com/office/officeart/2005/8/layout/vList5"/>
    <dgm:cxn modelId="{6D46BA5A-DCA6-4477-AA95-BA046583D5B0}" type="presParOf" srcId="{48A08B67-E3E5-45EA-9671-2533EFDA6953}" destId="{B84B05ED-FE2C-4C98-AA13-9CB8BA3C354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95588A5-4CBF-494A-AF3F-AFA4F741FCC1}">
      <dsp:nvSpPr>
        <dsp:cNvPr id="0" name=""/>
        <dsp:cNvSpPr/>
      </dsp:nvSpPr>
      <dsp:spPr>
        <a:xfrm rot="5400000">
          <a:off x="3418580" y="-1282284"/>
          <a:ext cx="831606" cy="360883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Идентификация проблемы, требующих решения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Определение конечной цели, требующей достижения</a:t>
          </a:r>
          <a:endParaRPr lang="ru-RU" sz="1200" kern="1200" dirty="0"/>
        </a:p>
      </dsp:txBody>
      <dsp:txXfrm rot="5400000">
        <a:off x="3418580" y="-1282284"/>
        <a:ext cx="831606" cy="3608832"/>
      </dsp:txXfrm>
    </dsp:sp>
    <dsp:sp modelId="{BAF7079D-D3B2-4E80-994D-C5EC33985774}">
      <dsp:nvSpPr>
        <dsp:cNvPr id="0" name=""/>
        <dsp:cNvSpPr/>
      </dsp:nvSpPr>
      <dsp:spPr>
        <a:xfrm>
          <a:off x="0" y="2377"/>
          <a:ext cx="2029968" cy="10395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Определение цели</a:t>
          </a:r>
          <a:endParaRPr lang="ru-RU" sz="1700" kern="1200" dirty="0"/>
        </a:p>
      </dsp:txBody>
      <dsp:txXfrm>
        <a:off x="0" y="2377"/>
        <a:ext cx="2029968" cy="1039508"/>
      </dsp:txXfrm>
    </dsp:sp>
    <dsp:sp modelId="{481CD3AF-031B-4A2A-9DF4-26F22FD5D635}">
      <dsp:nvSpPr>
        <dsp:cNvPr id="0" name=""/>
        <dsp:cNvSpPr/>
      </dsp:nvSpPr>
      <dsp:spPr>
        <a:xfrm rot="5400000">
          <a:off x="3418580" y="-190800"/>
          <a:ext cx="831606" cy="360883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Рассматривание все возможные пути решения поставленной цели</a:t>
          </a:r>
          <a:endParaRPr lang="ru-RU" sz="1200" kern="1200" dirty="0"/>
        </a:p>
      </dsp:txBody>
      <dsp:txXfrm rot="5400000">
        <a:off x="3418580" y="-190800"/>
        <a:ext cx="831606" cy="3608832"/>
      </dsp:txXfrm>
    </dsp:sp>
    <dsp:sp modelId="{92AC0DDE-D2B7-405C-8881-0FFE956E257E}">
      <dsp:nvSpPr>
        <dsp:cNvPr id="0" name=""/>
        <dsp:cNvSpPr/>
      </dsp:nvSpPr>
      <dsp:spPr>
        <a:xfrm>
          <a:off x="0" y="1093861"/>
          <a:ext cx="2029968" cy="10395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Идентификация  альтернативных вариантов</a:t>
          </a:r>
          <a:endParaRPr lang="ru-RU" sz="1700" kern="1200" dirty="0"/>
        </a:p>
      </dsp:txBody>
      <dsp:txXfrm>
        <a:off x="0" y="1093861"/>
        <a:ext cx="2029968" cy="1039508"/>
      </dsp:txXfrm>
    </dsp:sp>
    <dsp:sp modelId="{E94904F7-04DC-4A2E-B923-5C2C4F077DA7}">
      <dsp:nvSpPr>
        <dsp:cNvPr id="0" name=""/>
        <dsp:cNvSpPr/>
      </dsp:nvSpPr>
      <dsp:spPr>
        <a:xfrm rot="5400000">
          <a:off x="3412470" y="891702"/>
          <a:ext cx="831606" cy="360883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Сопоставление альтернативных решений, в том числе  необходимо придти к </a:t>
          </a:r>
          <a:r>
            <a:rPr lang="ru-RU" sz="1200" kern="1200" dirty="0" err="1" smtClean="0"/>
            <a:t>денежниму</a:t>
          </a:r>
          <a:r>
            <a:rPr lang="ru-RU" sz="1200" kern="1200" dirty="0" smtClean="0"/>
            <a:t> выражению </a:t>
          </a:r>
          <a:endParaRPr lang="ru-RU" sz="1200" kern="1200" dirty="0"/>
        </a:p>
      </dsp:txBody>
      <dsp:txXfrm rot="5400000">
        <a:off x="3412470" y="891702"/>
        <a:ext cx="831606" cy="3608832"/>
      </dsp:txXfrm>
    </dsp:sp>
    <dsp:sp modelId="{E71CC8C2-E2C1-40FF-9E0A-4E75608ABF3C}">
      <dsp:nvSpPr>
        <dsp:cNvPr id="0" name=""/>
        <dsp:cNvSpPr/>
      </dsp:nvSpPr>
      <dsp:spPr>
        <a:xfrm>
          <a:off x="7650" y="2194451"/>
          <a:ext cx="2029968" cy="10395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Оценка последствий</a:t>
          </a:r>
          <a:endParaRPr lang="ru-RU" sz="1700" kern="1200" dirty="0"/>
        </a:p>
      </dsp:txBody>
      <dsp:txXfrm>
        <a:off x="7650" y="2194451"/>
        <a:ext cx="2029968" cy="1039508"/>
      </dsp:txXfrm>
    </dsp:sp>
    <dsp:sp modelId="{5D7B3531-BE8E-4373-9B55-E9D716DDC8CF}">
      <dsp:nvSpPr>
        <dsp:cNvPr id="0" name=""/>
        <dsp:cNvSpPr/>
      </dsp:nvSpPr>
      <dsp:spPr>
        <a:xfrm rot="5400000">
          <a:off x="3418580" y="1992168"/>
          <a:ext cx="831606" cy="360883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Выбор наиболее выгодного решения</a:t>
          </a:r>
          <a:endParaRPr lang="ru-RU" sz="1200" kern="1200" dirty="0"/>
        </a:p>
      </dsp:txBody>
      <dsp:txXfrm rot="5400000">
        <a:off x="3418580" y="1992168"/>
        <a:ext cx="831606" cy="3608832"/>
      </dsp:txXfrm>
    </dsp:sp>
    <dsp:sp modelId="{74840CB9-45A4-42E6-B5E8-FF03731DFEAF}">
      <dsp:nvSpPr>
        <dsp:cNvPr id="0" name=""/>
        <dsp:cNvSpPr/>
      </dsp:nvSpPr>
      <dsp:spPr>
        <a:xfrm>
          <a:off x="0" y="3276829"/>
          <a:ext cx="2029968" cy="10395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Выбор решения</a:t>
          </a:r>
          <a:endParaRPr lang="ru-RU" sz="1700" kern="1200" dirty="0"/>
        </a:p>
      </dsp:txBody>
      <dsp:txXfrm>
        <a:off x="0" y="3276829"/>
        <a:ext cx="2029968" cy="1039508"/>
      </dsp:txXfrm>
    </dsp:sp>
    <dsp:sp modelId="{B84B05ED-FE2C-4C98-AA13-9CB8BA3C3549}">
      <dsp:nvSpPr>
        <dsp:cNvPr id="0" name=""/>
        <dsp:cNvSpPr/>
      </dsp:nvSpPr>
      <dsp:spPr>
        <a:xfrm rot="5400000">
          <a:off x="3418580" y="3083652"/>
          <a:ext cx="831606" cy="360883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Новые данные об достигнутых и не достигнутых результатах и переход на определение новых целей</a:t>
          </a:r>
          <a:endParaRPr lang="ru-RU" sz="1200" kern="1200" dirty="0"/>
        </a:p>
      </dsp:txBody>
      <dsp:txXfrm rot="5400000">
        <a:off x="3418580" y="3083652"/>
        <a:ext cx="831606" cy="3608832"/>
      </dsp:txXfrm>
    </dsp:sp>
    <dsp:sp modelId="{2F5B604D-5891-4B3C-AFDD-6378566968D2}">
      <dsp:nvSpPr>
        <dsp:cNvPr id="0" name=""/>
        <dsp:cNvSpPr/>
      </dsp:nvSpPr>
      <dsp:spPr>
        <a:xfrm>
          <a:off x="0" y="4368313"/>
          <a:ext cx="2029968" cy="10395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Возвращение на исходную позицию</a:t>
          </a:r>
          <a:endParaRPr lang="ru-RU" sz="1700" kern="1200" dirty="0"/>
        </a:p>
      </dsp:txBody>
      <dsp:txXfrm>
        <a:off x="0" y="4368313"/>
        <a:ext cx="2029968" cy="10395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3DAA22-4B45-4EE8-8B3E-3D1B2AE611C9}" type="datetimeFigureOut">
              <a:rPr lang="ru-RU" smtClean="0"/>
              <a:pPr/>
              <a:t>13.09.2020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C9102-0011-4A41-820E-E2AA8DBF51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91437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C9102-0011-4A41-820E-E2AA8DBF515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err="1" smtClean="0"/>
              <a:t>Ний</a:t>
            </a:r>
            <a:r>
              <a:rPr lang="ru-RU" dirty="0" smtClean="0"/>
              <a:t> и сооружений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C9102-0011-4A41-820E-E2AA8DBF5158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82826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8406E-0021-4EA4-AF5F-05F7C6A67DCC}" type="datetimeFigureOut">
              <a:rPr lang="ru-RU" smtClean="0"/>
              <a:pPr/>
              <a:t>13.09.2020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7EB3EF2-8E84-4FF5-9F61-4E9D887EB0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8406E-0021-4EA4-AF5F-05F7C6A67DCC}" type="datetimeFigureOut">
              <a:rPr lang="ru-RU" smtClean="0"/>
              <a:pPr/>
              <a:t>13.09.2020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3EF2-8E84-4FF5-9F61-4E9D887EB0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7EB3EF2-8E84-4FF5-9F61-4E9D887EB0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8406E-0021-4EA4-AF5F-05F7C6A67DCC}" type="datetimeFigureOut">
              <a:rPr lang="ru-RU" smtClean="0"/>
              <a:pPr/>
              <a:t>13.09.2020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8406E-0021-4EA4-AF5F-05F7C6A67DCC}" type="datetimeFigureOut">
              <a:rPr lang="ru-RU" smtClean="0"/>
              <a:pPr/>
              <a:t>13.09.2020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7EB3EF2-8E84-4FF5-9F61-4E9D887EB0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8406E-0021-4EA4-AF5F-05F7C6A67DCC}" type="datetimeFigureOut">
              <a:rPr lang="ru-RU" smtClean="0"/>
              <a:pPr/>
              <a:t>13.09.2020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7EB3EF2-8E84-4FF5-9F61-4E9D887EB0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878406E-0021-4EA4-AF5F-05F7C6A67DCC}" type="datetimeFigureOut">
              <a:rPr lang="ru-RU" smtClean="0"/>
              <a:pPr/>
              <a:t>13.09.2020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3EF2-8E84-4FF5-9F61-4E9D887EB0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8406E-0021-4EA4-AF5F-05F7C6A67DCC}" type="datetimeFigureOut">
              <a:rPr lang="ru-RU" smtClean="0"/>
              <a:pPr/>
              <a:t>13.09.2020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7EB3EF2-8E84-4FF5-9F61-4E9D887EB0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8406E-0021-4EA4-AF5F-05F7C6A67DCC}" type="datetimeFigureOut">
              <a:rPr lang="ru-RU" smtClean="0"/>
              <a:pPr/>
              <a:t>13.09.2020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7EB3EF2-8E84-4FF5-9F61-4E9D887EB0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8406E-0021-4EA4-AF5F-05F7C6A67DCC}" type="datetimeFigureOut">
              <a:rPr lang="ru-RU" smtClean="0"/>
              <a:pPr/>
              <a:t>13.09.2020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EB3EF2-8E84-4FF5-9F61-4E9D887EB0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7EB3EF2-8E84-4FF5-9F61-4E9D887EB0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8406E-0021-4EA4-AF5F-05F7C6A67DCC}" type="datetimeFigureOut">
              <a:rPr lang="ru-RU" smtClean="0"/>
              <a:pPr/>
              <a:t>13.09.2020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7EB3EF2-8E84-4FF5-9F61-4E9D887EB0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878406E-0021-4EA4-AF5F-05F7C6A67DCC}" type="datetimeFigureOut">
              <a:rPr lang="ru-RU" smtClean="0"/>
              <a:pPr/>
              <a:t>13.09.2020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878406E-0021-4EA4-AF5F-05F7C6A67DCC}" type="datetimeFigureOut">
              <a:rPr lang="ru-RU" smtClean="0"/>
              <a:pPr/>
              <a:t>13.09.2020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7EB3EF2-8E84-4FF5-9F61-4E9D887EB0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b="0" dirty="0" smtClean="0">
                <a:solidFill>
                  <a:schemeClr val="tx1"/>
                </a:solidFill>
              </a:rPr>
              <a:t>Федорова Г. Д., </a:t>
            </a:r>
            <a:r>
              <a:rPr lang="ru-RU" b="0" cap="small" dirty="0" smtClean="0">
                <a:solidFill>
                  <a:schemeClr val="tx1"/>
                </a:solidFill>
              </a:rPr>
              <a:t>к.т.н., доцент</a:t>
            </a:r>
          </a:p>
          <a:p>
            <a:endParaRPr lang="ru-RU" b="0" cap="small" dirty="0">
              <a:solidFill>
                <a:schemeClr val="tx1"/>
              </a:solidFill>
            </a:endParaRPr>
          </a:p>
          <a:p>
            <a:endParaRPr lang="ru-RU" b="0" cap="small" dirty="0" smtClean="0">
              <a:solidFill>
                <a:schemeClr val="tx1"/>
              </a:solidFill>
            </a:endParaRPr>
          </a:p>
          <a:p>
            <a:endParaRPr lang="ru-RU" b="0" cap="small" dirty="0">
              <a:solidFill>
                <a:schemeClr val="tx1"/>
              </a:solidFill>
            </a:endParaRPr>
          </a:p>
          <a:p>
            <a:r>
              <a:rPr lang="ru-RU" b="0" cap="small" dirty="0" smtClean="0">
                <a:solidFill>
                  <a:schemeClr val="tx1"/>
                </a:solidFill>
              </a:rPr>
              <a:t>Лекция </a:t>
            </a:r>
            <a:r>
              <a:rPr lang="ru-RU" b="0" cap="small" dirty="0" smtClean="0">
                <a:solidFill>
                  <a:schemeClr val="tx1"/>
                </a:solidFill>
              </a:rPr>
              <a:t>1.2</a:t>
            </a:r>
            <a:endParaRPr lang="ru-RU" b="0" cap="small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6382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Участники </a:t>
            </a:r>
            <a:r>
              <a:rPr lang="ru-RU" sz="2800" dirty="0"/>
              <a:t>строительства и их </a:t>
            </a:r>
            <a:r>
              <a:rPr lang="ru-RU" sz="2800" dirty="0" smtClean="0"/>
              <a:t>взаимодействие</a:t>
            </a:r>
            <a:br>
              <a:rPr lang="ru-RU" sz="2800" dirty="0" smtClean="0"/>
            </a:br>
            <a:r>
              <a:rPr lang="ru-RU" sz="2800" dirty="0" smtClean="0"/>
              <a:t> Программно-целевой метод планирования. 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59632" y="5517232"/>
            <a:ext cx="676875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Модуль 1. Концептуальные </a:t>
            </a:r>
            <a:r>
              <a:rPr lang="ru-RU" dirty="0"/>
              <a:t>основы организации строительного производства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Концептуальные основы организации строительного производства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000" dirty="0" smtClean="0"/>
              <a:t>Стратегическое направление реформирования строительной организации – развитие принципов и основ организации строительства как систему взаимосвязанных организационных, экономических и технических мер по обоснованию, созданию и обеспечению порядка и условий возведения предприятий, зданий и сооружений запроектированными темпами с целью своевременного ввода их в действие с высоким качеством</a:t>
            </a:r>
            <a:endParaRPr lang="ru-RU" sz="2000" dirty="0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Основные проблемы:</a:t>
            </a:r>
          </a:p>
          <a:p>
            <a:r>
              <a:rPr lang="ru-RU" sz="1900" dirty="0" smtClean="0"/>
              <a:t>Формирование требований к организационно-технологической документации</a:t>
            </a:r>
          </a:p>
          <a:p>
            <a:r>
              <a:rPr lang="ru-RU" sz="1900" dirty="0" smtClean="0"/>
              <a:t>Выбор рациональных решений при проектировании и строительстве объектов</a:t>
            </a:r>
          </a:p>
          <a:p>
            <a:r>
              <a:rPr lang="ru-RU" sz="1900" dirty="0" smtClean="0"/>
              <a:t>Интенсификация инвестиционного процесса</a:t>
            </a:r>
          </a:p>
          <a:p>
            <a:r>
              <a:rPr lang="ru-RU" sz="1900" dirty="0" smtClean="0"/>
              <a:t>Развитие современных методов организации строительства зданий и сооружений</a:t>
            </a:r>
          </a:p>
          <a:p>
            <a:r>
              <a:rPr lang="ru-RU" sz="1900" dirty="0" smtClean="0"/>
              <a:t>Адаптация строительных организаций к изменяющимся экономическим условиям</a:t>
            </a:r>
            <a:endParaRPr lang="ru-RU" sz="19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Технический прогресс в строительстве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Агрегирование материально-технических  ресурсов и максимального переноса работ со строительной площадки в сферу промышленного производства</a:t>
            </a:r>
          </a:p>
          <a:p>
            <a:r>
              <a:rPr lang="ru-RU" dirty="0" smtClean="0"/>
              <a:t>Развитие мобильных форм концентрации мощностей строительных организаций с широким использованием экспедиционной, вахтовой и экспедиционно-вахтовой организации труда и </a:t>
            </a:r>
            <a:r>
              <a:rPr lang="ru-RU" dirty="0" err="1" smtClean="0"/>
              <a:t>тд</a:t>
            </a:r>
            <a:endParaRPr lang="ru-RU" dirty="0" smtClean="0"/>
          </a:p>
          <a:p>
            <a:r>
              <a:rPr lang="ru-RU" dirty="0" smtClean="0"/>
              <a:t>Создание и массовое применение широкой номенклатуры типовых и унифицированных элементов временной строительной инфраструктуры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616528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Эффективные принципы организации СП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Специализация</a:t>
            </a:r>
          </a:p>
          <a:p>
            <a:r>
              <a:rPr lang="ru-RU" dirty="0" smtClean="0"/>
              <a:t>Кооперирование</a:t>
            </a:r>
          </a:p>
          <a:p>
            <a:r>
              <a:rPr lang="ru-RU" dirty="0" smtClean="0"/>
              <a:t>Концентрация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160805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Форма организации  СП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sz="2400" dirty="0" smtClean="0"/>
              <a:t>Специализация отражает уровень общественного разделения труда и включает 4 направления развития: отраслевое, объектное,  технологическое и по детальное;</a:t>
            </a:r>
          </a:p>
          <a:p>
            <a:r>
              <a:rPr lang="ru-RU" sz="2400" dirty="0" smtClean="0"/>
              <a:t>Кооперирование (внешнее и внутреннее) представляет собой  форму взаимодействия участников возведения зданий и сооружений;</a:t>
            </a:r>
          </a:p>
          <a:p>
            <a:r>
              <a:rPr lang="ru-RU" sz="2400" dirty="0" smtClean="0"/>
              <a:t>Концентрация характеризует наращивание мощностей строительных организаций и промышленных предприятий</a:t>
            </a:r>
          </a:p>
          <a:p>
            <a:r>
              <a:rPr lang="ru-RU" sz="2400" dirty="0" smtClean="0"/>
              <a:t>Комбинирование – особая организационная форма объединения строительной организации и промышленного предприятия (замкнутый технологический цикл СП) 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отраслевая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Объектная (предметная)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 smtClean="0"/>
              <a:t>Создание территориальных организаций, специализированных на возведение объектов  для определенных отраслей народного хозяйства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err="1" smtClean="0"/>
              <a:t>Субмикроотрасли</a:t>
            </a:r>
            <a:r>
              <a:rPr lang="ru-RU" dirty="0" smtClean="0"/>
              <a:t>, специализирующиеся на возведении технологических однородных объектов, производстве одинаковых предметов и услуг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 Специализация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06989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технологическая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По детальная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 smtClean="0"/>
              <a:t>Выполнение определенных видов работ (земляные работы, монтаж строительных конструкций, отделочные работы и т.д.)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Делится по видам производства отдельных деталей, конструкций и изделий (например, продукция предприятий ДСК)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 Специализация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06989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Виды: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Дает возможность: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Внешнее – устанавливаются связи между генподрядной и субподрядными организациями, строительными организациями и предприятиями</a:t>
            </a:r>
          </a:p>
          <a:p>
            <a:r>
              <a:rPr lang="ru-RU" sz="2000" dirty="0" smtClean="0"/>
              <a:t>Внутреннее – связи получают распространение внутри бригад, участков, </a:t>
            </a:r>
            <a:r>
              <a:rPr lang="ru-RU" sz="2000" dirty="0" err="1" smtClean="0"/>
              <a:t>трест-площадок</a:t>
            </a:r>
            <a:endParaRPr lang="ru-RU" sz="2000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sz="2000" dirty="0" smtClean="0"/>
              <a:t>На стадии подготовки СП: определить максимальное совмещение периодов строительства, установить целесообразные сроки открытия фронта работ и организовать комплектную поставку материалов, конструкций и оборудования</a:t>
            </a:r>
          </a:p>
          <a:p>
            <a:r>
              <a:rPr lang="ru-RU" sz="2000" dirty="0" smtClean="0"/>
              <a:t>Во время строительства: выполнить значительный объем работ на раннем этапе, создать долгосрочные потоки и обеспечить своевременное обеспечение стройки ресурсами</a:t>
            </a:r>
            <a:endParaRPr lang="ru-RU" sz="2000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Кооперирование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На стадии подготовки СП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На этапе осуществления строительства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Определение потребной мощности строительных организаций через величину необходимых трудовых ресурсов и средств труда</a:t>
            </a:r>
          </a:p>
          <a:p>
            <a:r>
              <a:rPr lang="ru-RU" dirty="0" smtClean="0"/>
              <a:t>Заблаговременное создание нормальных производственных и санитарно-бытовых условиях для работающих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r>
              <a:rPr lang="ru-RU" sz="2300" dirty="0" smtClean="0"/>
              <a:t>Обеспечение эффективного распределения во времени трудовых ресурсов и средств труда и их взаимодействие в течение всего строительства </a:t>
            </a:r>
          </a:p>
          <a:p>
            <a:r>
              <a:rPr lang="ru-RU" sz="2300" dirty="0" smtClean="0"/>
              <a:t>Использование для нужд строительства мобильных комплексов из инвентарных зданий и постоянных зданий, подлежащих сносу</a:t>
            </a:r>
            <a:endParaRPr lang="ru-RU" sz="2300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Концентрация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52542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Суть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3"/>
          </p:nvPr>
        </p:nvSpPr>
        <p:spPr>
          <a:xfrm>
            <a:off x="4644008" y="1524000"/>
            <a:ext cx="4189097" cy="752872"/>
          </a:xfrm>
        </p:spPr>
        <p:txBody>
          <a:bodyPr/>
          <a:lstStyle/>
          <a:p>
            <a:r>
              <a:rPr lang="ru-RU" dirty="0" smtClean="0"/>
              <a:t>Количественная оценка  качества организации СП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Применяемые формы организации всегда взаимодействуют между собой</a:t>
            </a:r>
          </a:p>
          <a:p>
            <a:r>
              <a:rPr lang="ru-RU" dirty="0" smtClean="0"/>
              <a:t>Выражают  правила соединения трудовых ресурсов, средств труда и предметов труда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000" dirty="0" smtClean="0"/>
              <a:t>Оценка количественной характеристика механизма организации  СП является  функцией ресурсных </a:t>
            </a:r>
            <a:r>
              <a:rPr lang="en-US" sz="2000" dirty="0" smtClean="0"/>
              <a:t>R,</a:t>
            </a:r>
            <a:r>
              <a:rPr lang="ru-RU" sz="2000" dirty="0" smtClean="0"/>
              <a:t> временных Т и пространственных Р параметров:</a:t>
            </a:r>
          </a:p>
          <a:p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Н (</a:t>
            </a:r>
            <a:r>
              <a:rPr lang="en-US" sz="2000" dirty="0" smtClean="0"/>
              <a:t>R,</a:t>
            </a:r>
            <a:r>
              <a:rPr lang="ru-RU" sz="2000" dirty="0" smtClean="0"/>
              <a:t> Т, Р) = </a:t>
            </a:r>
            <a:r>
              <a:rPr lang="en-US" sz="2000" dirty="0" smtClean="0"/>
              <a:t>F[R(t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), T(t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), P(t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≤1)]</a:t>
            </a:r>
            <a:endParaRPr lang="ru-RU" sz="2000" dirty="0" smtClean="0"/>
          </a:p>
          <a:p>
            <a:endParaRPr lang="en-US" sz="2000" dirty="0" smtClean="0"/>
          </a:p>
          <a:p>
            <a:r>
              <a:rPr lang="ru-RU" sz="2000" dirty="0" smtClean="0"/>
              <a:t>Граничные условия этой функции определяются физическим смыслом развития производственного процесса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Комбинирование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2100" smtClean="0"/>
              <a:t>Модель строительного производства: система «ресурсы – продукция»</a:t>
            </a:r>
            <a:r>
              <a:rPr lang="ru-RU" smtClean="0"/>
              <a:t> </a:t>
            </a:r>
          </a:p>
        </p:txBody>
      </p:sp>
      <p:sp>
        <p:nvSpPr>
          <p:cNvPr id="9219" name="Rectangle 5"/>
          <p:cNvSpPr>
            <a:spLocks noChangeArrowheads="1"/>
          </p:cNvSpPr>
          <p:nvPr/>
        </p:nvSpPr>
        <p:spPr bwMode="auto">
          <a:xfrm>
            <a:off x="2700338" y="1844675"/>
            <a:ext cx="3527425" cy="15843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/>
              <a:t>Производственные сооружения, оборудование</a:t>
            </a:r>
          </a:p>
        </p:txBody>
      </p:sp>
      <p:sp>
        <p:nvSpPr>
          <p:cNvPr id="9220" name="Line 6"/>
          <p:cNvSpPr>
            <a:spLocks noChangeShapeType="1"/>
          </p:cNvSpPr>
          <p:nvPr/>
        </p:nvSpPr>
        <p:spPr bwMode="auto">
          <a:xfrm>
            <a:off x="2700338" y="3573463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1" name="Line 7"/>
          <p:cNvSpPr>
            <a:spLocks noChangeShapeType="1"/>
          </p:cNvSpPr>
          <p:nvPr/>
        </p:nvSpPr>
        <p:spPr bwMode="auto">
          <a:xfrm>
            <a:off x="1187450" y="3933825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2" name="Line 8"/>
          <p:cNvSpPr>
            <a:spLocks noChangeShapeType="1"/>
          </p:cNvSpPr>
          <p:nvPr/>
        </p:nvSpPr>
        <p:spPr bwMode="auto">
          <a:xfrm>
            <a:off x="6227763" y="3644900"/>
            <a:ext cx="0" cy="2089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3" name="Line 9"/>
          <p:cNvSpPr>
            <a:spLocks noChangeShapeType="1"/>
          </p:cNvSpPr>
          <p:nvPr/>
        </p:nvSpPr>
        <p:spPr bwMode="auto">
          <a:xfrm>
            <a:off x="7667625" y="4005263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4" name="Line 10"/>
          <p:cNvSpPr>
            <a:spLocks noChangeShapeType="1"/>
          </p:cNvSpPr>
          <p:nvPr/>
        </p:nvSpPr>
        <p:spPr bwMode="auto">
          <a:xfrm>
            <a:off x="1187450" y="5516563"/>
            <a:ext cx="50403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5" name="Line 12"/>
          <p:cNvSpPr>
            <a:spLocks noChangeShapeType="1"/>
          </p:cNvSpPr>
          <p:nvPr/>
        </p:nvSpPr>
        <p:spPr bwMode="auto">
          <a:xfrm>
            <a:off x="6227763" y="5516563"/>
            <a:ext cx="14398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6" name="Line 13"/>
          <p:cNvSpPr>
            <a:spLocks noChangeShapeType="1"/>
          </p:cNvSpPr>
          <p:nvPr/>
        </p:nvSpPr>
        <p:spPr bwMode="auto">
          <a:xfrm>
            <a:off x="1187450" y="5157788"/>
            <a:ext cx="15128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7" name="Line 14"/>
          <p:cNvSpPr>
            <a:spLocks noChangeShapeType="1"/>
          </p:cNvSpPr>
          <p:nvPr/>
        </p:nvSpPr>
        <p:spPr bwMode="auto">
          <a:xfrm>
            <a:off x="2700338" y="5157788"/>
            <a:ext cx="3527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8" name="Line 15"/>
          <p:cNvSpPr>
            <a:spLocks noChangeShapeType="1"/>
          </p:cNvSpPr>
          <p:nvPr/>
        </p:nvSpPr>
        <p:spPr bwMode="auto">
          <a:xfrm>
            <a:off x="6227763" y="5157788"/>
            <a:ext cx="14398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9" name="Line 16"/>
          <p:cNvSpPr>
            <a:spLocks noChangeShapeType="1"/>
          </p:cNvSpPr>
          <p:nvPr/>
        </p:nvSpPr>
        <p:spPr bwMode="auto">
          <a:xfrm>
            <a:off x="1116013" y="2636838"/>
            <a:ext cx="15128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30" name="Line 17"/>
          <p:cNvSpPr>
            <a:spLocks noChangeShapeType="1"/>
          </p:cNvSpPr>
          <p:nvPr/>
        </p:nvSpPr>
        <p:spPr bwMode="auto">
          <a:xfrm>
            <a:off x="1116013" y="3141663"/>
            <a:ext cx="15128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31" name="Line 18"/>
          <p:cNvSpPr>
            <a:spLocks noChangeShapeType="1"/>
          </p:cNvSpPr>
          <p:nvPr/>
        </p:nvSpPr>
        <p:spPr bwMode="auto">
          <a:xfrm>
            <a:off x="1116013" y="2133600"/>
            <a:ext cx="15128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32" name="Line 19"/>
          <p:cNvSpPr>
            <a:spLocks noChangeShapeType="1"/>
          </p:cNvSpPr>
          <p:nvPr/>
        </p:nvSpPr>
        <p:spPr bwMode="auto">
          <a:xfrm>
            <a:off x="6227763" y="2636838"/>
            <a:ext cx="15128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33" name="Rectangle 20"/>
          <p:cNvSpPr>
            <a:spLocks noChangeArrowheads="1"/>
          </p:cNvSpPr>
          <p:nvPr/>
        </p:nvSpPr>
        <p:spPr bwMode="auto">
          <a:xfrm>
            <a:off x="6372225" y="2565400"/>
            <a:ext cx="172720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1200"/>
              <a:t>Объекты и услуги</a:t>
            </a:r>
          </a:p>
        </p:txBody>
      </p:sp>
      <p:sp>
        <p:nvSpPr>
          <p:cNvPr id="9234" name="Rectangle 21"/>
          <p:cNvSpPr>
            <a:spLocks noChangeArrowheads="1"/>
          </p:cNvSpPr>
          <p:nvPr/>
        </p:nvSpPr>
        <p:spPr bwMode="auto">
          <a:xfrm>
            <a:off x="900113" y="2060575"/>
            <a:ext cx="172720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1200"/>
              <a:t>Рабочие</a:t>
            </a:r>
          </a:p>
        </p:txBody>
      </p:sp>
      <p:sp>
        <p:nvSpPr>
          <p:cNvPr id="9235" name="Rectangle 22"/>
          <p:cNvSpPr>
            <a:spLocks noChangeArrowheads="1"/>
          </p:cNvSpPr>
          <p:nvPr/>
        </p:nvSpPr>
        <p:spPr bwMode="auto">
          <a:xfrm>
            <a:off x="900113" y="3068638"/>
            <a:ext cx="172720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1200"/>
              <a:t>Материалы</a:t>
            </a:r>
          </a:p>
        </p:txBody>
      </p:sp>
      <p:sp>
        <p:nvSpPr>
          <p:cNvPr id="9236" name="Rectangle 23"/>
          <p:cNvSpPr>
            <a:spLocks noChangeArrowheads="1"/>
          </p:cNvSpPr>
          <p:nvPr/>
        </p:nvSpPr>
        <p:spPr bwMode="auto">
          <a:xfrm>
            <a:off x="900113" y="2565400"/>
            <a:ext cx="172720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1200"/>
              <a:t>Энергия</a:t>
            </a:r>
          </a:p>
        </p:txBody>
      </p:sp>
      <p:sp>
        <p:nvSpPr>
          <p:cNvPr id="9237" name="Rectangle 24"/>
          <p:cNvSpPr>
            <a:spLocks noChangeArrowheads="1"/>
          </p:cNvSpPr>
          <p:nvPr/>
        </p:nvSpPr>
        <p:spPr bwMode="auto">
          <a:xfrm>
            <a:off x="1116013" y="4797425"/>
            <a:ext cx="172720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1200"/>
              <a:t>Ресурсы</a:t>
            </a:r>
          </a:p>
        </p:txBody>
      </p:sp>
      <p:sp>
        <p:nvSpPr>
          <p:cNvPr id="9238" name="Rectangle 25"/>
          <p:cNvSpPr>
            <a:spLocks noChangeArrowheads="1"/>
          </p:cNvSpPr>
          <p:nvPr/>
        </p:nvSpPr>
        <p:spPr bwMode="auto">
          <a:xfrm>
            <a:off x="3348038" y="4797425"/>
            <a:ext cx="273685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1200"/>
              <a:t>Производственный процесс</a:t>
            </a:r>
          </a:p>
        </p:txBody>
      </p:sp>
      <p:sp>
        <p:nvSpPr>
          <p:cNvPr id="9239" name="Rectangle 26"/>
          <p:cNvSpPr>
            <a:spLocks noChangeArrowheads="1"/>
          </p:cNvSpPr>
          <p:nvPr/>
        </p:nvSpPr>
        <p:spPr bwMode="auto">
          <a:xfrm>
            <a:off x="6011863" y="4797425"/>
            <a:ext cx="172720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1200"/>
              <a:t>продукция</a:t>
            </a:r>
          </a:p>
        </p:txBody>
      </p:sp>
      <p:sp>
        <p:nvSpPr>
          <p:cNvPr id="9240" name="Rectangle 27"/>
          <p:cNvSpPr>
            <a:spLocks noChangeArrowheads="1"/>
          </p:cNvSpPr>
          <p:nvPr/>
        </p:nvSpPr>
        <p:spPr bwMode="auto">
          <a:xfrm>
            <a:off x="6011863" y="5229225"/>
            <a:ext cx="172720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1200"/>
              <a:t>Модель объекта</a:t>
            </a:r>
          </a:p>
        </p:txBody>
      </p:sp>
      <p:sp>
        <p:nvSpPr>
          <p:cNvPr id="9241" name="Rectangle 28"/>
          <p:cNvSpPr>
            <a:spLocks noChangeArrowheads="1"/>
          </p:cNvSpPr>
          <p:nvPr/>
        </p:nvSpPr>
        <p:spPr bwMode="auto">
          <a:xfrm>
            <a:off x="2268538" y="5229225"/>
            <a:ext cx="273685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1200"/>
              <a:t>Модель процесса</a:t>
            </a:r>
          </a:p>
        </p:txBody>
      </p:sp>
    </p:spTree>
    <p:extLst>
      <p:ext uri="{BB962C8B-B14F-4D97-AF65-F5344CB8AC3E}">
        <p14:creationId xmlns:p14="http://schemas.microsoft.com/office/powerpoint/2010/main" xmlns="" val="2527871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лекции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Современные подходы и принципы, положенные в основу организации, планирования и управления </a:t>
            </a:r>
            <a:r>
              <a:rPr lang="ru-RU" dirty="0" smtClean="0"/>
              <a:t>строительством </a:t>
            </a:r>
          </a:p>
          <a:p>
            <a:r>
              <a:rPr lang="ru-RU" dirty="0" smtClean="0"/>
              <a:t>Участники </a:t>
            </a:r>
            <a:r>
              <a:rPr lang="ru-RU" dirty="0"/>
              <a:t>строительства и их </a:t>
            </a:r>
            <a:r>
              <a:rPr lang="ru-RU" dirty="0" smtClean="0"/>
              <a:t>функции</a:t>
            </a:r>
          </a:p>
          <a:p>
            <a:r>
              <a:rPr lang="ru-RU" dirty="0" smtClean="0"/>
              <a:t>Договорные </a:t>
            </a:r>
            <a:r>
              <a:rPr lang="ru-RU" dirty="0"/>
              <a:t>отношения между участниками строительства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Концепция прогрессивной организации СП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состоит в определении и реализации условий эффективного соединения труда со средствами труда и предметами труда, обеспечивающих согласованное во времени и пространстве быстрое превращение материалов, конструкций и оборудования в готовую строительную продукцию при минимальных затратах живого труда на строительной площадке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5013176"/>
            <a:ext cx="7416824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Для реализации концепции используется программно-целевой метод планирования с формированием целей развития СП и разделения их на подцели более дробного характера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752603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Программно</a:t>
            </a:r>
            <a:r>
              <a:rPr lang="ru-RU" dirty="0" smtClean="0"/>
              <a:t>-</a:t>
            </a:r>
            <a:r>
              <a:rPr lang="ru-RU" b="1" dirty="0" smtClean="0"/>
              <a:t>целевой</a:t>
            </a:r>
            <a:r>
              <a:rPr lang="ru-RU" dirty="0" smtClean="0"/>
              <a:t> </a:t>
            </a:r>
            <a:r>
              <a:rPr lang="ru-RU" b="1" dirty="0" smtClean="0"/>
              <a:t>метод</a:t>
            </a: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это </a:t>
            </a:r>
            <a:r>
              <a:rPr lang="ru-RU" dirty="0" smtClean="0"/>
              <a:t>способ формирования системы плановых решений, сущность которого состоит в отборе основных целей социального, экономического и научно-технического развития объекта управления, разработке взаимоувязанных мероприятий по их достижению в намеченные сроки при сбалансированном обеспечении ресурсами и эффективном развитии самого объекта.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Основные принципы </a:t>
            </a:r>
            <a:r>
              <a:rPr lang="ru-RU" dirty="0" smtClean="0"/>
              <a:t>программно-целевого </a:t>
            </a:r>
            <a:r>
              <a:rPr lang="ru-RU" dirty="0" smtClean="0"/>
              <a:t>планирования(ПЦП)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1757936"/>
          </a:xfrm>
        </p:spPr>
        <p:txBody>
          <a:bodyPr/>
          <a:lstStyle/>
          <a:p>
            <a:r>
              <a:rPr lang="ru-RU" dirty="0" smtClean="0"/>
              <a:t>ориентация </a:t>
            </a:r>
            <a:r>
              <a:rPr lang="ru-RU" dirty="0" smtClean="0"/>
              <a:t>на конечную </a:t>
            </a:r>
            <a:r>
              <a:rPr lang="ru-RU" dirty="0" smtClean="0"/>
              <a:t>цель</a:t>
            </a:r>
          </a:p>
          <a:p>
            <a:r>
              <a:rPr lang="ru-RU" dirty="0" smtClean="0"/>
              <a:t> </a:t>
            </a:r>
            <a:r>
              <a:rPr lang="ru-RU" dirty="0" smtClean="0"/>
              <a:t>сквозное планирование объекта </a:t>
            </a:r>
            <a:r>
              <a:rPr lang="ru-RU" dirty="0" smtClean="0"/>
              <a:t>управления</a:t>
            </a:r>
          </a:p>
          <a:p>
            <a:r>
              <a:rPr lang="ru-RU" dirty="0" smtClean="0"/>
              <a:t> </a:t>
            </a:r>
            <a:r>
              <a:rPr lang="ru-RU" dirty="0" smtClean="0"/>
              <a:t>принцип непрерывности. 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1362472"/>
          </a:xfrm>
        </p:spPr>
        <p:txBody>
          <a:bodyPr/>
          <a:lstStyle/>
          <a:p>
            <a:r>
              <a:rPr lang="ru-RU" sz="1800" dirty="0" smtClean="0">
                <a:solidFill>
                  <a:schemeClr val="tx1"/>
                </a:solidFill>
              </a:rPr>
              <a:t>Основные принципы </a:t>
            </a:r>
            <a:r>
              <a:rPr lang="ru-RU" sz="1800" dirty="0" smtClean="0">
                <a:solidFill>
                  <a:schemeClr val="tx1"/>
                </a:solidFill>
              </a:rPr>
              <a:t>программно -</a:t>
            </a:r>
            <a:r>
              <a:rPr lang="ru-RU" sz="1800" dirty="0" smtClean="0">
                <a:solidFill>
                  <a:schemeClr val="tx1"/>
                </a:solidFill>
              </a:rPr>
              <a:t>целевого </a:t>
            </a:r>
            <a:r>
              <a:rPr lang="ru-RU" sz="1800" dirty="0" smtClean="0">
                <a:solidFill>
                  <a:schemeClr val="tx1"/>
                </a:solidFill>
              </a:rPr>
              <a:t>планирования: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381000" y="2492896"/>
            <a:ext cx="2362200" cy="3633267"/>
          </a:xfrm>
        </p:spPr>
        <p:txBody>
          <a:bodyPr>
            <a:normAutofit fontScale="77500" lnSpcReduction="20000"/>
          </a:bodyPr>
          <a:lstStyle/>
          <a:p>
            <a:endParaRPr lang="ru-RU" sz="2400" dirty="0" smtClean="0"/>
          </a:p>
          <a:p>
            <a:r>
              <a:rPr lang="ru-RU" sz="2400" dirty="0" smtClean="0"/>
              <a:t>ориентация </a:t>
            </a:r>
            <a:r>
              <a:rPr lang="ru-RU" sz="2400" dirty="0" smtClean="0"/>
              <a:t>на конечную </a:t>
            </a:r>
            <a:r>
              <a:rPr lang="ru-RU" sz="2400" dirty="0" smtClean="0"/>
              <a:t>цель</a:t>
            </a:r>
          </a:p>
          <a:p>
            <a:endParaRPr lang="ru-RU" sz="2400" dirty="0" smtClean="0"/>
          </a:p>
          <a:p>
            <a:r>
              <a:rPr lang="ru-RU" sz="2400" dirty="0" smtClean="0"/>
              <a:t> сквозное планирование объекта </a:t>
            </a:r>
            <a:r>
              <a:rPr lang="ru-RU" sz="2400" dirty="0" smtClean="0"/>
              <a:t>управления</a:t>
            </a:r>
          </a:p>
          <a:p>
            <a:endParaRPr lang="ru-RU" sz="2400" dirty="0" smtClean="0"/>
          </a:p>
          <a:p>
            <a:r>
              <a:rPr lang="ru-RU" sz="2400" dirty="0" smtClean="0"/>
              <a:t> принцип </a:t>
            </a:r>
            <a:r>
              <a:rPr lang="ru-RU" sz="2400" dirty="0" smtClean="0"/>
              <a:t>непрерывности</a:t>
            </a:r>
            <a:endParaRPr lang="ru-RU" sz="2400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quarter" idx="1"/>
          </p:nvPr>
        </p:nvGraphicFramePr>
        <p:xfrm>
          <a:off x="3124200" y="685800"/>
          <a:ext cx="56388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Производственная программа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Производственная программа строительного предприятия  формируется на основе заключенных договоров подряда</a:t>
            </a:r>
          </a:p>
          <a:p>
            <a:r>
              <a:rPr lang="ru-RU" dirty="0" smtClean="0"/>
              <a:t>Получение  подряда происходит в конкурентной среде</a:t>
            </a:r>
          </a:p>
          <a:p>
            <a:r>
              <a:rPr lang="ru-RU" dirty="0" smtClean="0"/>
              <a:t>Договор подряда содержит общие и особые условия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992595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4294967295"/>
          </p:nvPr>
        </p:nvSpPr>
        <p:spPr>
          <a:xfrm>
            <a:off x="0" y="2743200"/>
            <a:ext cx="7092950" cy="3278188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pPr marL="937260" lvl="2" indent="-342900">
              <a:buAutoNum type="arabicPeriod"/>
            </a:pPr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ИСП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Инвестиционный процесс создания объекта  - совокупность взаимосвязанных этапов осуществления капитальных вложений, включающих научно-исследовательские и конструкторские разработки, </a:t>
            </a:r>
            <a:r>
              <a:rPr lang="ru-RU" dirty="0" err="1" smtClean="0"/>
              <a:t>предпроектные</a:t>
            </a:r>
            <a:r>
              <a:rPr lang="ru-RU" dirty="0" smtClean="0"/>
              <a:t> работы и проектные работы, подготовку строительного производства, осуществление строительства, ввод в действие и освоение мощностей (площадей) в объеме производственного финансирования</a:t>
            </a:r>
          </a:p>
          <a:p>
            <a:r>
              <a:rPr lang="ru-RU" dirty="0" smtClean="0"/>
              <a:t>Проект, осуществление которого связано с созданием строительного объекта и освоением инвестиций, называется инвестиционным строительным проектом (ИСП)</a:t>
            </a:r>
          </a:p>
          <a:p>
            <a:r>
              <a:rPr lang="ru-RU" dirty="0" smtClean="0"/>
              <a:t>ИСП охватывает весь жизненный цикл создания здания или сооружения, от начала появления идеи до ввода в действие</a:t>
            </a:r>
          </a:p>
          <a:p>
            <a:r>
              <a:rPr lang="ru-RU" dirty="0" smtClean="0"/>
              <a:t>Для управления реализацией ИСП создается команда проекта, основной задачей которой является координация деятельности всех участников строительства.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Организация строительства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Строительство – один из основных этапов ИСП, целью реализации которых создание  здания и сооружения.</a:t>
            </a:r>
          </a:p>
          <a:p>
            <a:r>
              <a:rPr lang="ru-RU" dirty="0" smtClean="0"/>
              <a:t>Организация строительства – система взаимоувязанных организационных, экономических и технических мер по обоснованию, созданию и обеспечению порядка и условий возведения предприятий, зданий и сооружений с наименьшими затратами всех видов ресурсов 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Организация СП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2800" dirty="0" smtClean="0"/>
              <a:t>Строительное производство – взаимосвязанный комплекс строительных и монтажных работ и процессов, результатом которых являются готовые к эксплуатации здания и сооружения или их части, готовые к монтажу технологического оборудования </a:t>
            </a:r>
            <a:r>
              <a:rPr lang="ru-RU" i="1" dirty="0" smtClean="0"/>
              <a:t>Организация строительного производства </a:t>
            </a:r>
            <a:r>
              <a:rPr lang="ru-RU" dirty="0" smtClean="0"/>
              <a:t>– система взаимоувязанных организационно-технологических решений, мероприятий и работ по обеспечению эффективного выполнения строительно-монтажных работ по возведению объекта запроектированными темпами и в установленные сроки </a:t>
            </a:r>
          </a:p>
          <a:p>
            <a:r>
              <a:rPr lang="ru-RU" sz="2800" i="1" dirty="0" smtClean="0"/>
              <a:t>Организация строительного производства</a:t>
            </a:r>
            <a:r>
              <a:rPr lang="ru-RU" sz="2800" dirty="0" smtClean="0"/>
              <a:t> –взаимосвязанная система подготовки к выполнению отдельных видов работ, установления и обеспечения общего порядка, очередности и сроков выполнения работ, снабжения всеми видами ресурсов для обеспечения эффективности и качества выполнения отдельных видов работ или строительства объекта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534400" cy="5108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Сравнение работ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323528" y="872519"/>
          <a:ext cx="8504240" cy="590585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69975"/>
                <a:gridCol w="2448272"/>
                <a:gridCol w="1800200"/>
                <a:gridCol w="2232248"/>
                <a:gridCol w="504056"/>
                <a:gridCol w="432048"/>
                <a:gridCol w="417441"/>
              </a:tblGrid>
              <a:tr h="864097"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№ </a:t>
                      </a:r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</a:rPr>
                        <a:t>п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</a:rPr>
                        <a:t>п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Наименование этапа реализации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</a:rPr>
                        <a:t> ИСП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Основной </a:t>
                      </a:r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</a:rPr>
                        <a:t>разрабатывае-мый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 документ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Основной исполнитель этапа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Наименование работ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10647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ТЭО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Бизнес- план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Застройщик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9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Управление ИСП</a:t>
                      </a:r>
                      <a:endParaRPr lang="ru-RU" dirty="0"/>
                    </a:p>
                  </a:txBody>
                  <a:tcPr vert="vert270"/>
                </a:tc>
              </a:tr>
              <a:tr h="561657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Предпроектный</a:t>
                      </a:r>
                      <a:r>
                        <a:rPr lang="ru-RU" sz="1400" dirty="0" smtClean="0"/>
                        <a:t> этап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Задание на проектирование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Застройщик, </a:t>
                      </a:r>
                      <a:r>
                        <a:rPr lang="ru-RU" sz="1400" dirty="0" smtClean="0"/>
                        <a:t> технический заказчик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41285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Проектно изыска- </a:t>
                      </a:r>
                      <a:r>
                        <a:rPr lang="ru-RU" sz="1400" dirty="0" err="1" smtClean="0"/>
                        <a:t>тельские</a:t>
                      </a:r>
                      <a:r>
                        <a:rPr lang="ru-RU" sz="1400" dirty="0" smtClean="0"/>
                        <a:t> работы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ПСД, ПОС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Проектировщик,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baseline="0" dirty="0" smtClean="0"/>
                        <a:t>технический заказчик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10647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Общая </a:t>
                      </a:r>
                      <a:r>
                        <a:rPr lang="ru-RU" sz="1400" dirty="0" err="1" smtClean="0"/>
                        <a:t>орг.-техн</a:t>
                      </a:r>
                      <a:r>
                        <a:rPr lang="ru-RU" sz="1400" dirty="0" smtClean="0"/>
                        <a:t>. подготовка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Организация торгов, контракт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Технический заказчик</a:t>
                      </a:r>
                      <a:r>
                        <a:rPr lang="ru-RU" sz="1400" dirty="0" smtClean="0"/>
                        <a:t>,</a:t>
                      </a:r>
                      <a:r>
                        <a:rPr lang="ru-RU" sz="1400" baseline="0" dirty="0" smtClean="0"/>
                        <a:t> претенденты, генподрядчик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Организация строительства</a:t>
                      </a:r>
                      <a:endParaRPr lang="ru-RU" dirty="0"/>
                    </a:p>
                  </a:txBody>
                  <a:tcPr vert="vert270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10647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Получение разрешения на строительство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Разрешение на </a:t>
                      </a:r>
                      <a:r>
                        <a:rPr lang="ru-RU" sz="1400" smtClean="0"/>
                        <a:t>производство СМР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Технический заказчик</a:t>
                      </a:r>
                      <a:r>
                        <a:rPr lang="ru-RU" sz="1400" dirty="0" smtClean="0"/>
                        <a:t>, генподрядчик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10647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Техническая подготовка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ППР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Подрядчик</a:t>
                      </a:r>
                      <a:endParaRPr lang="ru-RU" sz="1400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Организация СП</a:t>
                      </a:r>
                      <a:endParaRPr lang="ru-RU" dirty="0"/>
                    </a:p>
                  </a:txBody>
                  <a:tcPr vert="vert270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10647"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Строительство, контроль, учет и отчетность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Общий журнал работ, надзоры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Подрядчик, заказчик, проектировщик</a:t>
                      </a:r>
                      <a:endParaRPr lang="ru-RU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10647"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Сдача объекта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Акт сдачи-приемки объекта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Подрядчик, </a:t>
                      </a:r>
                      <a:r>
                        <a:rPr lang="ru-RU" sz="1400" dirty="0" smtClean="0"/>
                        <a:t> технический заказчик</a:t>
                      </a:r>
                      <a:r>
                        <a:rPr lang="ru-RU" sz="1400" dirty="0" smtClean="0"/>
                        <a:t>, ГСН</a:t>
                      </a:r>
                      <a:endParaRPr lang="ru-RU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10647"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Ввод в эксплуатацию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Паспорт объекта, регистрация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Технический заказчик</a:t>
                      </a:r>
                      <a:r>
                        <a:rPr lang="ru-RU" sz="1400" dirty="0" smtClean="0"/>
                        <a:t>, </a:t>
                      </a:r>
                      <a:r>
                        <a:rPr lang="ru-RU" sz="1400" dirty="0" err="1" smtClean="0"/>
                        <a:t>эксплуат</a:t>
                      </a:r>
                      <a:r>
                        <a:rPr lang="ru-RU" sz="1400" dirty="0" smtClean="0"/>
                        <a:t>. организация</a:t>
                      </a:r>
                      <a:endParaRPr lang="ru-RU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Участники строительства</a:t>
            </a:r>
          </a:p>
        </p:txBody>
      </p:sp>
      <p:sp>
        <p:nvSpPr>
          <p:cNvPr id="10243" name="Rectangle 22"/>
          <p:cNvSpPr>
            <a:spLocks noGrp="1" noChangeArrowheads="1"/>
          </p:cNvSpPr>
          <p:nvPr>
            <p:ph sz="quarter" idx="1"/>
          </p:nvPr>
        </p:nvSpPr>
        <p:spPr>
          <a:xfrm>
            <a:off x="762000" y="1905000"/>
            <a:ext cx="3771900" cy="2747963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ru-RU" sz="1800" dirty="0" smtClean="0"/>
              <a:t>Инвестор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dirty="0" err="1" smtClean="0"/>
              <a:t>Девелопер</a:t>
            </a:r>
            <a:endParaRPr lang="ru-RU" sz="1800" dirty="0" smtClean="0"/>
          </a:p>
          <a:p>
            <a:pPr eaLnBrk="1" hangingPunct="1">
              <a:lnSpc>
                <a:spcPct val="80000"/>
              </a:lnSpc>
            </a:pPr>
            <a:r>
              <a:rPr lang="ru-RU" sz="1800" dirty="0" smtClean="0"/>
              <a:t>Застройщик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dirty="0" smtClean="0"/>
              <a:t>Технический заказчик</a:t>
            </a:r>
            <a:endParaRPr lang="ru-RU" sz="1800" dirty="0" smtClean="0"/>
          </a:p>
          <a:p>
            <a:pPr eaLnBrk="1" hangingPunct="1">
              <a:lnSpc>
                <a:spcPct val="80000"/>
              </a:lnSpc>
            </a:pPr>
            <a:r>
              <a:rPr lang="ru-RU" sz="1800" dirty="0" smtClean="0"/>
              <a:t>Пользователь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dirty="0" smtClean="0"/>
              <a:t>Эксплуатирующая организация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dirty="0" smtClean="0"/>
              <a:t>Проектная организация</a:t>
            </a:r>
            <a:endParaRPr lang="ru-RU" sz="1800" dirty="0" smtClean="0"/>
          </a:p>
          <a:p>
            <a:pPr eaLnBrk="1" hangingPunct="1">
              <a:lnSpc>
                <a:spcPct val="80000"/>
              </a:lnSpc>
            </a:pPr>
            <a:r>
              <a:rPr lang="ru-RU" sz="1800" dirty="0" smtClean="0"/>
              <a:t>Менеджер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dirty="0" smtClean="0"/>
              <a:t>Генеральная подрядная организация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dirty="0" smtClean="0"/>
              <a:t>Подрядная организация</a:t>
            </a:r>
            <a:endParaRPr lang="ru-RU" sz="1800" dirty="0" smtClean="0"/>
          </a:p>
          <a:p>
            <a:pPr eaLnBrk="1" hangingPunct="1">
              <a:lnSpc>
                <a:spcPct val="80000"/>
              </a:lnSpc>
            </a:pPr>
            <a:r>
              <a:rPr lang="ru-RU" sz="1800" dirty="0" smtClean="0"/>
              <a:t>Субподрядная организация</a:t>
            </a:r>
            <a:endParaRPr lang="ru-RU" sz="1800" dirty="0" smtClean="0"/>
          </a:p>
        </p:txBody>
      </p:sp>
      <p:sp>
        <p:nvSpPr>
          <p:cNvPr id="10244" name="Rectangle 23"/>
          <p:cNvSpPr>
            <a:spLocks noGrp="1" noChangeArrowheads="1"/>
          </p:cNvSpPr>
          <p:nvPr>
            <p:ph sz="quarter" idx="2"/>
          </p:nvPr>
        </p:nvSpPr>
        <p:spPr>
          <a:xfrm>
            <a:off x="4932040" y="1844824"/>
            <a:ext cx="3749675" cy="2773288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ru-RU" sz="1800" dirty="0" smtClean="0"/>
              <a:t>Поставщик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dirty="0" smtClean="0"/>
              <a:t>Транспортная организация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dirty="0" smtClean="0"/>
              <a:t>Научно-исследовательская организация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dirty="0" smtClean="0"/>
              <a:t>Банк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dirty="0" smtClean="0"/>
              <a:t>Коммерческие банки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dirty="0" smtClean="0"/>
              <a:t>Страховая компания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dirty="0" smtClean="0"/>
              <a:t>Товарно-сырьевая </a:t>
            </a:r>
            <a:r>
              <a:rPr lang="ru-RU" sz="1800" dirty="0" smtClean="0"/>
              <a:t>биржа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dirty="0" smtClean="0"/>
              <a:t>Образовательные организации</a:t>
            </a:r>
            <a:endParaRPr lang="ru-RU" sz="1800" dirty="0" smtClean="0"/>
          </a:p>
        </p:txBody>
      </p:sp>
      <p:sp>
        <p:nvSpPr>
          <p:cNvPr id="10245" name="Rectangle 24"/>
          <p:cNvSpPr>
            <a:spLocks noChangeArrowheads="1"/>
          </p:cNvSpPr>
          <p:nvPr/>
        </p:nvSpPr>
        <p:spPr bwMode="auto">
          <a:xfrm>
            <a:off x="1258888" y="4917192"/>
            <a:ext cx="7058025" cy="1200329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r>
              <a:rPr lang="ru-RU" dirty="0"/>
              <a:t>Юридические </a:t>
            </a:r>
            <a:r>
              <a:rPr lang="ru-RU" dirty="0" smtClean="0"/>
              <a:t>лица и индивидуальные предприниматели. </a:t>
            </a:r>
            <a:r>
              <a:rPr lang="ru-RU" dirty="0"/>
              <a:t>Организации </a:t>
            </a:r>
            <a:r>
              <a:rPr lang="ru-RU" dirty="0" err="1"/>
              <a:t>водо</a:t>
            </a:r>
            <a:r>
              <a:rPr lang="ru-RU" dirty="0"/>
              <a:t>-, </a:t>
            </a:r>
            <a:r>
              <a:rPr lang="ru-RU" dirty="0" err="1"/>
              <a:t>энерго</a:t>
            </a:r>
            <a:r>
              <a:rPr lang="ru-RU" dirty="0"/>
              <a:t>-, газоснабжения; организации, обеспечивающие вывоз мусора, отходов производства, утилизацию, ремонт и т.д.</a:t>
            </a:r>
          </a:p>
        </p:txBody>
      </p:sp>
    </p:spTree>
    <p:extLst>
      <p:ext uri="{BB962C8B-B14F-4D97-AF65-F5344CB8AC3E}">
        <p14:creationId xmlns:p14="http://schemas.microsoft.com/office/powerpoint/2010/main" xmlns="" val="2642115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2800" smtClean="0"/>
              <a:t>Схема взаимодействия основных участников инвестиционного цикла</a:t>
            </a:r>
          </a:p>
        </p:txBody>
      </p:sp>
      <p:sp>
        <p:nvSpPr>
          <p:cNvPr id="11267" name="Rectangle 5"/>
          <p:cNvSpPr>
            <a:spLocks noChangeArrowheads="1"/>
          </p:cNvSpPr>
          <p:nvPr/>
        </p:nvSpPr>
        <p:spPr bwMode="auto">
          <a:xfrm>
            <a:off x="2915816" y="1916832"/>
            <a:ext cx="3168352" cy="36004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/>
              <a:t>Технический  з</a:t>
            </a:r>
            <a:r>
              <a:rPr lang="ru-RU" dirty="0" smtClean="0"/>
              <a:t>аказчик</a:t>
            </a:r>
            <a:endParaRPr lang="ru-RU" dirty="0"/>
          </a:p>
        </p:txBody>
      </p:sp>
      <p:sp>
        <p:nvSpPr>
          <p:cNvPr id="11268" name="Rectangle 6"/>
          <p:cNvSpPr>
            <a:spLocks noChangeArrowheads="1"/>
          </p:cNvSpPr>
          <p:nvPr/>
        </p:nvSpPr>
        <p:spPr bwMode="auto">
          <a:xfrm>
            <a:off x="2916238" y="2636838"/>
            <a:ext cx="1512887" cy="936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/>
              <a:t>Страховая фирма</a:t>
            </a:r>
          </a:p>
        </p:txBody>
      </p:sp>
      <p:sp>
        <p:nvSpPr>
          <p:cNvPr id="11269" name="Rectangle 7"/>
          <p:cNvSpPr>
            <a:spLocks noChangeArrowheads="1"/>
          </p:cNvSpPr>
          <p:nvPr/>
        </p:nvSpPr>
        <p:spPr bwMode="auto">
          <a:xfrm>
            <a:off x="5076825" y="3427413"/>
            <a:ext cx="1295400" cy="650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/>
              <a:t>Товарный рынок</a:t>
            </a:r>
          </a:p>
        </p:txBody>
      </p:sp>
      <p:sp>
        <p:nvSpPr>
          <p:cNvPr id="11270" name="Rectangle 8"/>
          <p:cNvSpPr>
            <a:spLocks noChangeArrowheads="1"/>
          </p:cNvSpPr>
          <p:nvPr/>
        </p:nvSpPr>
        <p:spPr bwMode="auto">
          <a:xfrm>
            <a:off x="6516688" y="2420938"/>
            <a:ext cx="1943100" cy="9255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/>
              <a:t>Проектно-изыскательские организации</a:t>
            </a:r>
          </a:p>
        </p:txBody>
      </p:sp>
      <p:sp>
        <p:nvSpPr>
          <p:cNvPr id="11271" name="Rectangle 9"/>
          <p:cNvSpPr>
            <a:spLocks noChangeArrowheads="1"/>
          </p:cNvSpPr>
          <p:nvPr/>
        </p:nvSpPr>
        <p:spPr bwMode="auto">
          <a:xfrm>
            <a:off x="611188" y="2636838"/>
            <a:ext cx="2089150" cy="9255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/>
              <a:t>Банк, инвестиционный фонд</a:t>
            </a:r>
          </a:p>
        </p:txBody>
      </p:sp>
      <p:sp>
        <p:nvSpPr>
          <p:cNvPr id="11272" name="Rectangle 10"/>
          <p:cNvSpPr>
            <a:spLocks noChangeArrowheads="1"/>
          </p:cNvSpPr>
          <p:nvPr/>
        </p:nvSpPr>
        <p:spPr bwMode="auto">
          <a:xfrm>
            <a:off x="684213" y="4149725"/>
            <a:ext cx="1943100" cy="650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/>
              <a:t>Субподрядные организации</a:t>
            </a:r>
          </a:p>
        </p:txBody>
      </p:sp>
      <p:sp>
        <p:nvSpPr>
          <p:cNvPr id="11273" name="Rectangle 11"/>
          <p:cNvSpPr>
            <a:spLocks noChangeArrowheads="1"/>
          </p:cNvSpPr>
          <p:nvPr/>
        </p:nvSpPr>
        <p:spPr bwMode="auto">
          <a:xfrm>
            <a:off x="3563938" y="4437063"/>
            <a:ext cx="1943100" cy="650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/>
              <a:t>Генподрядные организации</a:t>
            </a:r>
          </a:p>
        </p:txBody>
      </p:sp>
      <p:sp>
        <p:nvSpPr>
          <p:cNvPr id="11274" name="Rectangle 12"/>
          <p:cNvSpPr>
            <a:spLocks noChangeArrowheads="1"/>
          </p:cNvSpPr>
          <p:nvPr/>
        </p:nvSpPr>
        <p:spPr bwMode="auto">
          <a:xfrm>
            <a:off x="6588125" y="3500438"/>
            <a:ext cx="1943100" cy="14747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/>
              <a:t>Поставщики материальных ресурсов и технического имущества</a:t>
            </a:r>
          </a:p>
        </p:txBody>
      </p:sp>
      <p:sp>
        <p:nvSpPr>
          <p:cNvPr id="11275" name="Rectangle 13"/>
          <p:cNvSpPr>
            <a:spLocks noChangeArrowheads="1"/>
          </p:cNvSpPr>
          <p:nvPr/>
        </p:nvSpPr>
        <p:spPr bwMode="auto">
          <a:xfrm>
            <a:off x="1187450" y="5661025"/>
            <a:ext cx="7129463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Строительство объектов и их комплексов</a:t>
            </a:r>
          </a:p>
        </p:txBody>
      </p:sp>
      <p:sp>
        <p:nvSpPr>
          <p:cNvPr id="11276" name="Line 14"/>
          <p:cNvSpPr>
            <a:spLocks noChangeShapeType="1"/>
          </p:cNvSpPr>
          <p:nvPr/>
        </p:nvSpPr>
        <p:spPr bwMode="auto">
          <a:xfrm>
            <a:off x="4643438" y="2276475"/>
            <a:ext cx="0" cy="2160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7" name="Line 15"/>
          <p:cNvSpPr>
            <a:spLocks noChangeShapeType="1"/>
          </p:cNvSpPr>
          <p:nvPr/>
        </p:nvSpPr>
        <p:spPr bwMode="auto">
          <a:xfrm flipV="1">
            <a:off x="6084168" y="2060574"/>
            <a:ext cx="1440582" cy="27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8" name="Line 16"/>
          <p:cNvSpPr>
            <a:spLocks noChangeShapeType="1"/>
          </p:cNvSpPr>
          <p:nvPr/>
        </p:nvSpPr>
        <p:spPr bwMode="auto">
          <a:xfrm>
            <a:off x="7524750" y="2060575"/>
            <a:ext cx="0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9" name="Line 17"/>
          <p:cNvSpPr>
            <a:spLocks noChangeShapeType="1"/>
          </p:cNvSpPr>
          <p:nvPr/>
        </p:nvSpPr>
        <p:spPr bwMode="auto">
          <a:xfrm>
            <a:off x="3708400" y="2276475"/>
            <a:ext cx="0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80" name="Line 18"/>
          <p:cNvSpPr>
            <a:spLocks noChangeShapeType="1"/>
          </p:cNvSpPr>
          <p:nvPr/>
        </p:nvSpPr>
        <p:spPr bwMode="auto">
          <a:xfrm flipH="1" flipV="1">
            <a:off x="1619250" y="2060574"/>
            <a:ext cx="1296566" cy="27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81" name="Line 19"/>
          <p:cNvSpPr>
            <a:spLocks noChangeShapeType="1"/>
          </p:cNvSpPr>
          <p:nvPr/>
        </p:nvSpPr>
        <p:spPr bwMode="auto">
          <a:xfrm>
            <a:off x="1619250" y="2060575"/>
            <a:ext cx="0" cy="576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82" name="Line 20"/>
          <p:cNvSpPr>
            <a:spLocks noChangeShapeType="1"/>
          </p:cNvSpPr>
          <p:nvPr/>
        </p:nvSpPr>
        <p:spPr bwMode="auto">
          <a:xfrm flipH="1">
            <a:off x="4932363" y="2924175"/>
            <a:ext cx="15843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83" name="Line 21"/>
          <p:cNvSpPr>
            <a:spLocks noChangeShapeType="1"/>
          </p:cNvSpPr>
          <p:nvPr/>
        </p:nvSpPr>
        <p:spPr bwMode="auto">
          <a:xfrm>
            <a:off x="4932363" y="2924175"/>
            <a:ext cx="0" cy="15128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84" name="Line 22"/>
          <p:cNvSpPr>
            <a:spLocks noChangeShapeType="1"/>
          </p:cNvSpPr>
          <p:nvPr/>
        </p:nvSpPr>
        <p:spPr bwMode="auto">
          <a:xfrm flipV="1">
            <a:off x="1619250" y="3573463"/>
            <a:ext cx="0" cy="576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85" name="Line 23"/>
          <p:cNvSpPr>
            <a:spLocks noChangeShapeType="1"/>
          </p:cNvSpPr>
          <p:nvPr/>
        </p:nvSpPr>
        <p:spPr bwMode="auto">
          <a:xfrm>
            <a:off x="1619250" y="4797425"/>
            <a:ext cx="0" cy="86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86" name="Line 24"/>
          <p:cNvSpPr>
            <a:spLocks noChangeShapeType="1"/>
          </p:cNvSpPr>
          <p:nvPr/>
        </p:nvSpPr>
        <p:spPr bwMode="auto">
          <a:xfrm flipH="1">
            <a:off x="2627313" y="4581525"/>
            <a:ext cx="936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87" name="Line 25"/>
          <p:cNvSpPr>
            <a:spLocks noChangeShapeType="1"/>
          </p:cNvSpPr>
          <p:nvPr/>
        </p:nvSpPr>
        <p:spPr bwMode="auto">
          <a:xfrm flipH="1">
            <a:off x="5508625" y="4724400"/>
            <a:ext cx="1079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88" name="Line 26"/>
          <p:cNvSpPr>
            <a:spLocks noChangeShapeType="1"/>
          </p:cNvSpPr>
          <p:nvPr/>
        </p:nvSpPr>
        <p:spPr bwMode="auto">
          <a:xfrm flipV="1">
            <a:off x="5292725" y="4076700"/>
            <a:ext cx="0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89" name="Line 28"/>
          <p:cNvSpPr>
            <a:spLocks noChangeShapeType="1"/>
          </p:cNvSpPr>
          <p:nvPr/>
        </p:nvSpPr>
        <p:spPr bwMode="auto">
          <a:xfrm flipH="1">
            <a:off x="6372225" y="3860800"/>
            <a:ext cx="2159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90" name="Line 29"/>
          <p:cNvSpPr>
            <a:spLocks noChangeShapeType="1"/>
          </p:cNvSpPr>
          <p:nvPr/>
        </p:nvSpPr>
        <p:spPr bwMode="auto">
          <a:xfrm>
            <a:off x="2124075" y="4797425"/>
            <a:ext cx="0" cy="576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91" name="Line 31"/>
          <p:cNvSpPr>
            <a:spLocks noChangeShapeType="1"/>
          </p:cNvSpPr>
          <p:nvPr/>
        </p:nvSpPr>
        <p:spPr bwMode="auto">
          <a:xfrm>
            <a:off x="2124075" y="5373688"/>
            <a:ext cx="5111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92" name="Line 33"/>
          <p:cNvSpPr>
            <a:spLocks noChangeShapeType="1"/>
          </p:cNvSpPr>
          <p:nvPr/>
        </p:nvSpPr>
        <p:spPr bwMode="auto">
          <a:xfrm flipV="1">
            <a:off x="7235825" y="4941888"/>
            <a:ext cx="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93" name="Line 34"/>
          <p:cNvSpPr>
            <a:spLocks noChangeShapeType="1"/>
          </p:cNvSpPr>
          <p:nvPr/>
        </p:nvSpPr>
        <p:spPr bwMode="auto">
          <a:xfrm>
            <a:off x="7596188" y="4941888"/>
            <a:ext cx="0" cy="7191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94" name="Line 35"/>
          <p:cNvSpPr>
            <a:spLocks noChangeShapeType="1"/>
          </p:cNvSpPr>
          <p:nvPr/>
        </p:nvSpPr>
        <p:spPr bwMode="auto">
          <a:xfrm>
            <a:off x="4572000" y="5084763"/>
            <a:ext cx="0" cy="576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42584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Изменение строительного комплекса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Трансформирована система финансирования и инвестиционной деятельности </a:t>
            </a:r>
          </a:p>
          <a:p>
            <a:r>
              <a:rPr lang="ru-RU" dirty="0" smtClean="0"/>
              <a:t>Установлены качественно новые производственные связи</a:t>
            </a:r>
          </a:p>
          <a:p>
            <a:r>
              <a:rPr lang="ru-RU" dirty="0" smtClean="0"/>
              <a:t>Возросли хозяйственная самостоятельность и ответственность участников строительства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4653136"/>
            <a:ext cx="763284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Переход </a:t>
            </a:r>
          </a:p>
          <a:p>
            <a:pPr algn="ctr"/>
            <a:r>
              <a:rPr lang="ru-RU" sz="2400" dirty="0" smtClean="0"/>
              <a:t>на качественно новый  организационный уровень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6783507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619</TotalTime>
  <Words>1310</Words>
  <Application>Microsoft Office PowerPoint</Application>
  <PresentationFormat>Экран (4:3)</PresentationFormat>
  <Paragraphs>208</Paragraphs>
  <Slides>25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Официальная</vt:lpstr>
      <vt:lpstr>Участники строительства и их взаимодействие  Программно-целевой метод планирования. </vt:lpstr>
      <vt:lpstr>Задачи лекции</vt:lpstr>
      <vt:lpstr> ИСП</vt:lpstr>
      <vt:lpstr>   Организация строительства</vt:lpstr>
      <vt:lpstr>Организация СП</vt:lpstr>
      <vt:lpstr> Сравнение работ</vt:lpstr>
      <vt:lpstr>Участники строительства</vt:lpstr>
      <vt:lpstr>Схема взаимодействия основных участников инвестиционного цикла</vt:lpstr>
      <vt:lpstr>Изменение строительного комплекса</vt:lpstr>
      <vt:lpstr>Концептуальные основы организации строительного производства</vt:lpstr>
      <vt:lpstr>Технический прогресс в строительстве</vt:lpstr>
      <vt:lpstr>Эффективные принципы организации СП</vt:lpstr>
      <vt:lpstr>Форма организации  СП</vt:lpstr>
      <vt:lpstr> Специализация</vt:lpstr>
      <vt:lpstr> Специализация</vt:lpstr>
      <vt:lpstr>Кооперирование</vt:lpstr>
      <vt:lpstr>Концентрация</vt:lpstr>
      <vt:lpstr>Комбинирование</vt:lpstr>
      <vt:lpstr>Модель строительного производства: система «ресурсы – продукция» </vt:lpstr>
      <vt:lpstr>Концепция прогрессивной организации СП</vt:lpstr>
      <vt:lpstr>Программно-целевой метод </vt:lpstr>
      <vt:lpstr>Основные принципы программно-целевого планирования(ПЦП)</vt:lpstr>
      <vt:lpstr>Основные принципы программно -целевого планирования:</vt:lpstr>
      <vt:lpstr>Производственная программа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науки об организации строительства. Принципы организации строительства.</dc:title>
  <dc:creator>Samsung</dc:creator>
  <cp:lastModifiedBy>Samsung</cp:lastModifiedBy>
  <cp:revision>75</cp:revision>
  <dcterms:created xsi:type="dcterms:W3CDTF">2014-01-13T11:10:54Z</dcterms:created>
  <dcterms:modified xsi:type="dcterms:W3CDTF">2020-09-13T05:26:18Z</dcterms:modified>
</cp:coreProperties>
</file>