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9F1009-4DE8-4B9D-B48E-2AC893AF2CC1}" type="datetimeFigureOut">
              <a:rPr lang="ru-RU" smtClean="0"/>
              <a:pPr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CA42C-E2AF-4D01-AF14-02ED25818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Сравнительный метод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ru-RU" dirty="0" smtClean="0"/>
              <a:t>1.Сравнительно-исторический </a:t>
            </a:r>
            <a:r>
              <a:rPr lang="ru-RU" dirty="0"/>
              <a:t>метод.</a:t>
            </a:r>
          </a:p>
          <a:p>
            <a:pPr lvl="0"/>
            <a:r>
              <a:rPr lang="ru-RU" dirty="0" smtClean="0"/>
              <a:t>2.Историко-сравнительный </a:t>
            </a:r>
            <a:r>
              <a:rPr lang="ru-RU" dirty="0"/>
              <a:t>метод и его приёмы.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А) </a:t>
            </a:r>
            <a:r>
              <a:rPr lang="ru-RU" b="1" dirty="0"/>
              <a:t>Абсолютная хронология </a:t>
            </a:r>
            <a:r>
              <a:rPr lang="ru-RU" dirty="0"/>
              <a:t>устанавливается путем выявления первой фиксации данного факта в каком-либо источнике: </a:t>
            </a:r>
            <a:r>
              <a:rPr lang="ru-RU" dirty="0" smtClean="0"/>
              <a:t>памятнике </a:t>
            </a:r>
            <a:r>
              <a:rPr lang="ru-RU" dirty="0"/>
              <a:t>письменности, свидетельстве современника и т. п. Так, из </a:t>
            </a:r>
            <a:r>
              <a:rPr lang="ru-RU" dirty="0" smtClean="0"/>
              <a:t>воспоминаний </a:t>
            </a:r>
            <a:r>
              <a:rPr lang="ru-RU" dirty="0"/>
              <a:t>одного </a:t>
            </a:r>
            <a:r>
              <a:rPr lang="ru-RU" dirty="0" smtClean="0"/>
              <a:t>писателя </a:t>
            </a:r>
            <a:r>
              <a:rPr lang="ru-RU" dirty="0"/>
              <a:t>узнаем, что в 1910 г. говорили и писали </a:t>
            </a:r>
            <a:r>
              <a:rPr lang="ru-RU" i="1" dirty="0"/>
              <a:t>летун, </a:t>
            </a:r>
            <a:r>
              <a:rPr lang="ru-RU" i="1" dirty="0" err="1" smtClean="0"/>
              <a:t>летатель</a:t>
            </a:r>
            <a:r>
              <a:rPr lang="ru-RU" i="1" u="sng" dirty="0" smtClean="0"/>
              <a:t>,</a:t>
            </a:r>
            <a:r>
              <a:rPr lang="ru-RU" i="1" dirty="0" smtClean="0"/>
              <a:t> </a:t>
            </a:r>
            <a:r>
              <a:rPr lang="ru-RU" i="1" dirty="0"/>
              <a:t>летчик</a:t>
            </a:r>
            <a:r>
              <a:rPr lang="ru-RU" dirty="0"/>
              <a:t>, хотя более употребительным было заимствованное слово </a:t>
            </a:r>
            <a:r>
              <a:rPr lang="ru-RU" i="1" dirty="0"/>
              <a:t>авиатор</a:t>
            </a:r>
            <a:r>
              <a:rPr lang="ru-RU" dirty="0"/>
              <a:t> — так датируется употребление слов </a:t>
            </a:r>
            <a:r>
              <a:rPr lang="ru-RU" u="sng" dirty="0"/>
              <a:t>авиатор</a:t>
            </a:r>
            <a:r>
              <a:rPr lang="ru-RU" dirty="0"/>
              <a:t> и </a:t>
            </a:r>
            <a:r>
              <a:rPr lang="ru-RU" u="sng" dirty="0"/>
              <a:t>летчик.</a:t>
            </a:r>
            <a:r>
              <a:rPr lang="ru-RU" dirty="0"/>
              <a:t> Если сравнить эти показания с данными </a:t>
            </a:r>
            <a:r>
              <a:rPr lang="ru-RU" dirty="0" smtClean="0"/>
              <a:t>современных </a:t>
            </a:r>
            <a:r>
              <a:rPr lang="ru-RU" dirty="0"/>
              <a:t>словарей, то можно заметить, что сейчас более </a:t>
            </a:r>
            <a:r>
              <a:rPr lang="ru-RU" dirty="0" smtClean="0"/>
              <a:t>употребительно </a:t>
            </a:r>
            <a:r>
              <a:rPr lang="ru-RU" dirty="0"/>
              <a:t>слово </a:t>
            </a:r>
            <a:r>
              <a:rPr lang="ru-RU" u="sng" dirty="0"/>
              <a:t>летчик</a:t>
            </a:r>
            <a:r>
              <a:rPr lang="ru-RU" dirty="0"/>
              <a:t>, у которого есть синоним — архаическое </a:t>
            </a:r>
            <a:r>
              <a:rPr lang="ru-RU" u="sng" dirty="0" smtClean="0"/>
              <a:t>авиатор</a:t>
            </a:r>
            <a:r>
              <a:rPr lang="ru-RU" dirty="0" smtClean="0"/>
              <a:t> </a:t>
            </a:r>
            <a:r>
              <a:rPr lang="ru-RU" dirty="0"/>
              <a:t>и специальное </a:t>
            </a:r>
            <a:r>
              <a:rPr lang="ru-RU" u="sng" dirty="0"/>
              <a:t>пилот</a:t>
            </a:r>
            <a:r>
              <a:rPr lang="ru-RU" dirty="0"/>
              <a:t>, слово </a:t>
            </a:r>
            <a:r>
              <a:rPr lang="ru-RU" u="sng" dirty="0"/>
              <a:t>летун</a:t>
            </a:r>
            <a:r>
              <a:rPr lang="ru-RU" dirty="0"/>
              <a:t> стало разговорным и </a:t>
            </a:r>
            <a:r>
              <a:rPr lang="ru-RU" dirty="0" smtClean="0"/>
              <a:t>изменило </a:t>
            </a:r>
            <a:r>
              <a:rPr lang="ru-RU" dirty="0"/>
              <a:t>значение, слово </a:t>
            </a:r>
            <a:r>
              <a:rPr lang="ru-RU" u="sng" dirty="0" err="1"/>
              <a:t>летатель</a:t>
            </a:r>
            <a:r>
              <a:rPr lang="ru-RU" dirty="0"/>
              <a:t> исчезло.</a:t>
            </a:r>
          </a:p>
          <a:p>
            <a:r>
              <a:rPr lang="ru-RU" dirty="0"/>
              <a:t>Б) </a:t>
            </a:r>
            <a:r>
              <a:rPr lang="ru-RU" b="1" dirty="0"/>
              <a:t>Прием относительной хронологии </a:t>
            </a:r>
            <a:r>
              <a:rPr lang="ru-RU" dirty="0"/>
              <a:t>заключается в </a:t>
            </a:r>
            <a:r>
              <a:rPr lang="ru-RU" dirty="0" smtClean="0"/>
              <a:t>датировке </a:t>
            </a:r>
            <a:r>
              <a:rPr lang="ru-RU" dirty="0"/>
              <a:t>явлений относительно друг друга. Так, В. А. Богородицкий </a:t>
            </a:r>
            <a:r>
              <a:rPr lang="ru-RU" dirty="0" smtClean="0"/>
              <a:t>отсутствие лабиализации </a:t>
            </a:r>
            <a:r>
              <a:rPr lang="ru-RU" dirty="0"/>
              <a:t>в словах </a:t>
            </a:r>
            <a:r>
              <a:rPr lang="ru-RU" i="1" dirty="0"/>
              <a:t>дед, отец </a:t>
            </a:r>
            <a:r>
              <a:rPr lang="ru-RU" dirty="0"/>
              <a:t>и наличие в ее слове </a:t>
            </a:r>
            <a:r>
              <a:rPr lang="ru-RU" i="1" dirty="0"/>
              <a:t>полет</a:t>
            </a:r>
            <a:r>
              <a:rPr lang="ru-RU" dirty="0"/>
              <a:t> объясняет тем, что переход [е] в ['о] произошел позднее </a:t>
            </a:r>
            <a:r>
              <a:rPr lang="ru-RU" dirty="0" smtClean="0"/>
              <a:t>исчезновения </a:t>
            </a:r>
            <a:r>
              <a:rPr lang="ru-RU" i="1" dirty="0"/>
              <a:t>Ъ </a:t>
            </a:r>
            <a:r>
              <a:rPr lang="ru-RU" dirty="0"/>
              <a:t>(сравните рус. </a:t>
            </a:r>
            <a:r>
              <a:rPr lang="ru-RU" i="1" dirty="0"/>
              <a:t>дед </a:t>
            </a:r>
            <a:r>
              <a:rPr lang="ru-RU" dirty="0"/>
              <a:t>и </a:t>
            </a:r>
            <a:r>
              <a:rPr lang="ru-RU" dirty="0" err="1"/>
              <a:t>укр</a:t>
            </a:r>
            <a:r>
              <a:rPr lang="ru-RU" dirty="0"/>
              <a:t>. </a:t>
            </a:r>
            <a:r>
              <a:rPr lang="en-US" i="1" dirty="0"/>
              <a:t>did</a:t>
            </a:r>
            <a:r>
              <a:rPr lang="ru-RU" i="1" dirty="0"/>
              <a:t>) </a:t>
            </a:r>
            <a:r>
              <a:rPr lang="ru-RU" dirty="0"/>
              <a:t>и отвердения </a:t>
            </a:r>
            <a:r>
              <a:rPr lang="ru-RU" dirty="0" err="1"/>
              <a:t>ц</a:t>
            </a:r>
            <a:r>
              <a:rPr lang="ru-RU" dirty="0"/>
              <a:t> </a:t>
            </a:r>
            <a:r>
              <a:rPr lang="ru-RU" i="1" dirty="0"/>
              <a:t>{отец). </a:t>
            </a:r>
            <a:r>
              <a:rPr lang="ru-RU" dirty="0"/>
              <a:t>Следовательно, эти явления имеют разную хронологию </a:t>
            </a:r>
            <a:r>
              <a:rPr lang="ru-RU" dirty="0" smtClean="0"/>
              <a:t>относительно </a:t>
            </a:r>
            <a:r>
              <a:rPr lang="ru-RU" dirty="0"/>
              <a:t>друг друга.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b="1" dirty="0"/>
              <a:t>Диалектографические приемы </a:t>
            </a:r>
            <a:r>
              <a:rPr lang="ru-RU" dirty="0"/>
              <a:t>используются при сборе, </a:t>
            </a:r>
            <a:r>
              <a:rPr lang="ru-RU" dirty="0" smtClean="0"/>
              <a:t>обработке </a:t>
            </a:r>
            <a:r>
              <a:rPr lang="ru-RU" dirty="0"/>
              <a:t>и интерпретации диалектного материала. Они </a:t>
            </a:r>
            <a:r>
              <a:rPr lang="ru-RU" dirty="0" smtClean="0"/>
              <a:t>охватывают приемы </a:t>
            </a:r>
            <a:r>
              <a:rPr lang="ru-RU" dirty="0"/>
              <a:t>диалектологических, лингвогеографических и </a:t>
            </a:r>
            <a:r>
              <a:rPr lang="ru-RU" dirty="0" smtClean="0"/>
              <a:t>ареальных исследований</a:t>
            </a:r>
            <a:r>
              <a:rPr lang="ru-RU" dirty="0"/>
              <a:t>. Но если </a:t>
            </a:r>
            <a:r>
              <a:rPr lang="ru-RU" dirty="0" err="1"/>
              <a:t>лингвогеограф</a:t>
            </a:r>
            <a:r>
              <a:rPr lang="ru-RU" dirty="0"/>
              <a:t> пользуется ареальными </a:t>
            </a:r>
            <a:r>
              <a:rPr lang="ru-RU" dirty="0" smtClean="0"/>
              <a:t>приемами</a:t>
            </a:r>
            <a:r>
              <a:rPr lang="ru-RU" dirty="0"/>
              <a:t>, то диалектолог — методикой полевого </a:t>
            </a:r>
            <a:r>
              <a:rPr lang="ru-RU" dirty="0" smtClean="0"/>
              <a:t>анкетирования</a:t>
            </a:r>
            <a:r>
              <a:rPr lang="ru-RU" dirty="0"/>
              <a:t>.</a:t>
            </a:r>
          </a:p>
          <a:p>
            <a:pPr lvl="0"/>
            <a:r>
              <a:rPr lang="ru-RU" b="1" dirty="0"/>
              <a:t>Прием культурно-исторической интерпретации </a:t>
            </a:r>
            <a:r>
              <a:rPr lang="ru-RU" dirty="0" smtClean="0"/>
              <a:t>основан на </a:t>
            </a:r>
            <a:r>
              <a:rPr lang="ru-RU" dirty="0"/>
              <a:t>тесных связях языковых явлений с данными этнографии и </a:t>
            </a:r>
            <a:r>
              <a:rPr lang="ru-RU" dirty="0" smtClean="0"/>
              <a:t>демографии</a:t>
            </a:r>
            <a:r>
              <a:rPr lang="ru-RU" dirty="0"/>
              <a:t>.</a:t>
            </a:r>
          </a:p>
          <a:p>
            <a:r>
              <a:rPr lang="ru-RU" dirty="0"/>
              <a:t>Этнографическая интерпретация — это этнографическая </a:t>
            </a:r>
            <a:r>
              <a:rPr lang="ru-RU" dirty="0" smtClean="0"/>
              <a:t>группировка </a:t>
            </a:r>
            <a:r>
              <a:rPr lang="ru-RU" dirty="0"/>
              <a:t>языков и языковых явлений, особенно диалектной </a:t>
            </a:r>
            <a:r>
              <a:rPr lang="ru-RU" dirty="0" smtClean="0"/>
              <a:t>лексики</a:t>
            </a:r>
            <a:r>
              <a:rPr lang="ru-RU" dirty="0"/>
              <a:t>, а также выделение и характеристика "</a:t>
            </a:r>
            <a:r>
              <a:rPr lang="ru-RU" dirty="0" err="1"/>
              <a:t>этнографизмов</a:t>
            </a:r>
            <a:r>
              <a:rPr lang="ru-RU" dirty="0"/>
              <a:t>".</a:t>
            </a:r>
          </a:p>
          <a:p>
            <a:r>
              <a:rPr lang="ru-RU" dirty="0"/>
              <a:t>Примером культурно-исторической интерпретации является </a:t>
            </a:r>
            <a:r>
              <a:rPr lang="ru-RU" dirty="0" smtClean="0"/>
              <a:t>социологическая </a:t>
            </a:r>
            <a:r>
              <a:rPr lang="ru-RU" dirty="0"/>
              <a:t>периодизация истории русского литературного </a:t>
            </a:r>
            <a:r>
              <a:rPr lang="ru-RU" dirty="0" smtClean="0"/>
              <a:t>языка </a:t>
            </a:r>
            <a:r>
              <a:rPr lang="ru-RU" dirty="0"/>
              <a:t>и установление связи истории литературно-письменного языка с историей деловой письменности и языком художественной </a:t>
            </a:r>
            <a:r>
              <a:rPr lang="ru-RU" dirty="0" smtClean="0"/>
              <a:t>литературы</a:t>
            </a:r>
            <a:r>
              <a:rPr lang="ru-RU" dirty="0"/>
              <a:t>. С культурно-исторической интерпретацией связана методика истории отдельных слов. Эта методика состоит в том, что история значений какого-либо слова современного языка прослеживается в связи с историей обозначаемых им реалий и историей словарного состава языка. Например, в древнерусском языке </a:t>
            </a:r>
            <a:r>
              <a:rPr lang="ru-RU" u="sng" dirty="0"/>
              <a:t>красный</a:t>
            </a:r>
            <a:r>
              <a:rPr lang="ru-RU" dirty="0"/>
              <a:t> — "</a:t>
            </a:r>
            <a:r>
              <a:rPr lang="ru-RU" dirty="0" smtClean="0"/>
              <a:t>красивый</a:t>
            </a:r>
            <a:r>
              <a:rPr lang="ru-RU" dirty="0"/>
              <a:t>, радостный", во </a:t>
            </a:r>
            <a:r>
              <a:rPr lang="en-US" dirty="0"/>
              <a:t>II </a:t>
            </a:r>
            <a:r>
              <a:rPr lang="ru-RU" dirty="0"/>
              <a:t>половине </a:t>
            </a:r>
            <a:r>
              <a:rPr lang="en-US" dirty="0"/>
              <a:t>XVII </a:t>
            </a:r>
            <a:r>
              <a:rPr lang="ru-RU" dirty="0"/>
              <a:t>в. появилось </a:t>
            </a:r>
            <a:r>
              <a:rPr lang="ru-RU" dirty="0" smtClean="0"/>
              <a:t>прилагательное </a:t>
            </a:r>
            <a:r>
              <a:rPr lang="ru-RU" dirty="0"/>
              <a:t>"красивый", а слово </a:t>
            </a:r>
            <a:r>
              <a:rPr lang="ru-RU" u="sng" dirty="0"/>
              <a:t>красный</a:t>
            </a:r>
            <a:r>
              <a:rPr lang="ru-RU" dirty="0"/>
              <a:t> стало обозначать только цвет, сохранившись как постоянный эпитет; в конце </a:t>
            </a:r>
            <a:r>
              <a:rPr lang="en-US" dirty="0"/>
              <a:t>XVIII </a:t>
            </a:r>
            <a:r>
              <a:rPr lang="ru-RU" dirty="0"/>
              <a:t>— начале </a:t>
            </a:r>
            <a:r>
              <a:rPr lang="en-US" dirty="0"/>
              <a:t>XIX </a:t>
            </a:r>
            <a:r>
              <a:rPr lang="ru-RU" dirty="0"/>
              <a:t>в. под влиянием французской буржуазной революции данный цвет, а вместе с ним слово стал символом революционной борьбы.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5)	</a:t>
            </a:r>
            <a:r>
              <a:rPr lang="ru-RU" b="1" dirty="0"/>
              <a:t>Текстология</a:t>
            </a:r>
            <a:r>
              <a:rPr lang="ru-RU" dirty="0"/>
              <a:t> — это сумма приемов по изучению истории </a:t>
            </a:r>
            <a:r>
              <a:rPr lang="ru-RU" dirty="0" smtClean="0"/>
              <a:t>текста </a:t>
            </a:r>
            <a:r>
              <a:rPr lang="ru-RU" dirty="0"/>
              <a:t>(литературного памятника или исторического документа), </a:t>
            </a:r>
            <a:r>
              <a:rPr lang="ru-RU" dirty="0" smtClean="0"/>
              <a:t>установлению </a:t>
            </a:r>
            <a:r>
              <a:rPr lang="ru-RU" dirty="0"/>
              <a:t>основного текста и его вариантов (списков, редакций</a:t>
            </a:r>
            <a:r>
              <a:rPr lang="ru-RU" dirty="0" smtClean="0"/>
              <a:t>), авторства </a:t>
            </a:r>
            <a:r>
              <a:rPr lang="ru-RU" dirty="0"/>
              <a:t>и времени написания, подготовки текста в </a:t>
            </a:r>
            <a:r>
              <a:rPr lang="ru-RU" dirty="0" smtClean="0"/>
              <a:t>соответствии с </a:t>
            </a:r>
            <a:r>
              <a:rPr lang="ru-RU" dirty="0"/>
              <a:t>типом издания. Зачатки текстологии относятся к </a:t>
            </a:r>
            <a:r>
              <a:rPr lang="ru-RU" dirty="0" smtClean="0"/>
              <a:t>александрийс</a:t>
            </a:r>
            <a:r>
              <a:rPr lang="ru-RU" dirty="0"/>
              <a:t>кой эпохе, когда грамматики из Александрии пытались </a:t>
            </a:r>
            <a:r>
              <a:rPr lang="ru-RU" dirty="0" smtClean="0"/>
              <a:t>восстановить </a:t>
            </a:r>
            <a:r>
              <a:rPr lang="ru-RU" dirty="0"/>
              <a:t>тексты "Одиссеи" и "Илиады". Отечественная текстология берет свое начало с расшифровки "темных мест" "Слова о полку Игореве", впервые изданного в 1800 г.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6) Предмет </a:t>
            </a:r>
            <a:r>
              <a:rPr lang="ru-RU" b="1" dirty="0"/>
              <a:t>лингвистического источниковедения </a:t>
            </a:r>
            <a:r>
              <a:rPr lang="ru-RU" dirty="0"/>
              <a:t>— выявление, аннотирование и систематизация источников с точки зрения их </a:t>
            </a:r>
            <a:r>
              <a:rPr lang="ru-RU" dirty="0" smtClean="0"/>
              <a:t>лингвистической </a:t>
            </a:r>
            <a:r>
              <a:rPr lang="ru-RU" dirty="0"/>
              <a:t>содержательности, информативности и разработка принципов их воспроизводства.</a:t>
            </a:r>
          </a:p>
          <a:p>
            <a:r>
              <a:rPr lang="ru-RU" dirty="0"/>
              <a:t>Таким образом, вслед за А. А. Реформатским, подчеркнем: "Хотя в самой технике применения они (сравнительный и </a:t>
            </a:r>
            <a:r>
              <a:rPr lang="ru-RU" dirty="0" smtClean="0"/>
              <a:t>сопоставительный методы) </a:t>
            </a:r>
            <a:r>
              <a:rPr lang="ru-RU" dirty="0"/>
              <a:t>могут совпадать, "выходы" сравнительного и сопоставительного анализа разные: первый ориентирован на </a:t>
            </a:r>
            <a:r>
              <a:rPr lang="ru-RU" dirty="0" smtClean="0"/>
              <a:t>обнаружение </a:t>
            </a:r>
            <a:r>
              <a:rPr lang="ru-RU" dirty="0"/>
              <a:t>подобного, второй — на обнаружение различного".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Сравнительно-исторический метод основывается на сравнении языков. Сравнение состояния языка в различные периоды помогает создать историю языка. Материалом для сравнения служат наиболее устойчивые его элементы: в области морфологии — </a:t>
            </a:r>
            <a:r>
              <a:rPr lang="ru-RU" dirty="0" smtClean="0"/>
              <a:t>словообразовательные </a:t>
            </a:r>
            <a:r>
              <a:rPr lang="ru-RU" dirty="0"/>
              <a:t>и словоизменительные форманты, в области лексики — </a:t>
            </a:r>
            <a:r>
              <a:rPr lang="ru-RU" dirty="0" smtClean="0"/>
              <a:t>этимологически </a:t>
            </a:r>
            <a:r>
              <a:rPr lang="ru-RU" dirty="0"/>
              <a:t>надежные слова (термины родства, слова, </a:t>
            </a:r>
            <a:r>
              <a:rPr lang="ru-RU" dirty="0" smtClean="0"/>
              <a:t>обозначающие </a:t>
            </a:r>
            <a:r>
              <a:rPr lang="ru-RU" dirty="0"/>
              <a:t>жизненно важные понятия и явления природы, числительные, местоимения и другие устойчивые лексические элементы).</a:t>
            </a:r>
          </a:p>
          <a:p>
            <a:r>
              <a:rPr lang="ru-RU" dirty="0"/>
              <a:t>Сравнительно-историческое </a:t>
            </a:r>
            <a:r>
              <a:rPr lang="ru-RU" dirty="0" smtClean="0"/>
              <a:t>языкознание начинает </a:t>
            </a:r>
            <a:r>
              <a:rPr lang="ru-RU" dirty="0"/>
              <a:t>анализ с того, что, заимствуя типологические данные, очерчивает круг </a:t>
            </a:r>
            <a:r>
              <a:rPr lang="ru-RU" dirty="0" smtClean="0"/>
              <a:t>языков</a:t>
            </a:r>
            <a:r>
              <a:rPr lang="ru-RU" dirty="0"/>
              <a:t>, которые могут восходить к общему источнику, т. е. круг </a:t>
            </a:r>
            <a:r>
              <a:rPr lang="ru-RU" dirty="0" smtClean="0"/>
              <a:t>предположительно </a:t>
            </a:r>
            <a:r>
              <a:rPr lang="ru-RU" dirty="0"/>
              <a:t>родственных языков. Однако типологическое </a:t>
            </a:r>
            <a:r>
              <a:rPr lang="ru-RU" dirty="0" smtClean="0"/>
              <a:t>сходство </a:t>
            </a:r>
            <a:r>
              <a:rPr lang="ru-RU" dirty="0"/>
              <a:t>не доказывает родства языков. Например, тюркские и </a:t>
            </a:r>
            <a:r>
              <a:rPr lang="ru-RU" dirty="0" smtClean="0"/>
              <a:t>монгольские </a:t>
            </a:r>
            <a:r>
              <a:rPr lang="ru-RU" dirty="0"/>
              <a:t>языки обладают заметным типологическим сходством, но </a:t>
            </a:r>
            <a:r>
              <a:rPr lang="ru-RU" dirty="0" smtClean="0"/>
              <a:t>относятся </a:t>
            </a:r>
            <a:r>
              <a:rPr lang="ru-RU" dirty="0"/>
              <a:t>к разным семьям.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До начала сравнительно-исторического исследования гипотеза о родстве группы языков поддерживается еще и наличием </a:t>
            </a:r>
            <a:r>
              <a:rPr lang="ru-RU" dirty="0" smtClean="0"/>
              <a:t>некоторого </a:t>
            </a:r>
            <a:r>
              <a:rPr lang="ru-RU" dirty="0"/>
              <a:t>количества слов, имеющих сходное звучание и значение. </a:t>
            </a:r>
            <a:r>
              <a:rPr lang="ru-RU" dirty="0" smtClean="0"/>
              <a:t>Однако </a:t>
            </a:r>
            <a:r>
              <a:rPr lang="ru-RU" dirty="0"/>
              <a:t>сходство словаря не считается доказательством родства </a:t>
            </a:r>
            <a:r>
              <a:rPr lang="ru-RU" dirty="0" smtClean="0"/>
              <a:t>языков</a:t>
            </a:r>
            <a:r>
              <a:rPr lang="ru-RU" dirty="0"/>
              <a:t>, оно может быть следствием культурного влияния. Например, в японском языке до 70 % слов — китайского происхождения, но эти языки не родственны. Однако сходство словаря — исключительно важный гипотетический признак родства языков.</a:t>
            </a:r>
          </a:p>
          <a:p>
            <a:r>
              <a:rPr lang="ru-RU" dirty="0"/>
              <a:t>После того как с помощью гипотезы о родстве языков </a:t>
            </a:r>
            <a:r>
              <a:rPr lang="ru-RU" dirty="0" smtClean="0"/>
              <a:t>образована </a:t>
            </a:r>
            <a:r>
              <a:rPr lang="ru-RU" dirty="0"/>
              <a:t>база сравнения, переходят к верификации гипотезы, которая </a:t>
            </a:r>
            <a:r>
              <a:rPr lang="ru-RU" dirty="0" smtClean="0"/>
              <a:t>составляет </a:t>
            </a:r>
            <a:r>
              <a:rPr lang="ru-RU" dirty="0"/>
              <a:t>суть сравнительно-исторического исследования. Основой сравнительно-исторического метода является полная индукция. Вывод делается по всей совокупности языковых фактов. </a:t>
            </a:r>
            <a:r>
              <a:rPr lang="ru-RU" dirty="0" smtClean="0"/>
              <a:t>Сравнение </a:t>
            </a:r>
            <a:r>
              <a:rPr lang="ru-RU" dirty="0"/>
              <a:t>предположительно родственных языков начинается со </a:t>
            </a:r>
            <a:r>
              <a:rPr lang="ru-RU" dirty="0" smtClean="0"/>
              <a:t>сравнения </a:t>
            </a:r>
            <a:r>
              <a:rPr lang="ru-RU" dirty="0"/>
              <a:t>словаря. Морфологические и фонетические различия могут быть суммированы. Для этой цели составляют списки родственных </a:t>
            </a:r>
            <a:r>
              <a:rPr lang="ru-RU" dirty="0" smtClean="0"/>
              <a:t>частей </a:t>
            </a:r>
            <a:r>
              <a:rPr lang="ru-RU" dirty="0"/>
              <a:t>слов: корней и аффиксов. Сопоставление далее может вестись уже не по словам, а по корням и аффиксам. Сопоставление частей слов существенно расширяет базу сравнения. Общих частей слов в родственных языках значительно больше, чем общих слов. Это </a:t>
            </a:r>
            <a:r>
              <a:rPr lang="ru-RU" dirty="0" smtClean="0"/>
              <a:t>является </a:t>
            </a:r>
            <a:r>
              <a:rPr lang="ru-RU" dirty="0"/>
              <a:t>одним из признаков родства языков: если число общих </a:t>
            </a:r>
            <a:r>
              <a:rPr lang="ru-RU" dirty="0" smtClean="0"/>
              <a:t>частей </a:t>
            </a:r>
            <a:r>
              <a:rPr lang="ru-RU" dirty="0"/>
              <a:t>слов превышает число общих слов, то языки родственны, если же число общих слов превышает число общей частей слов, то </a:t>
            </a:r>
            <a:r>
              <a:rPr lang="ru-RU" dirty="0" smtClean="0"/>
              <a:t>неродственны </a:t>
            </a:r>
            <a:r>
              <a:rPr lang="ru-RU" dirty="0"/>
              <a:t>или отдаленно родственны.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Если устанавливается историческая преемственность </a:t>
            </a:r>
            <a:r>
              <a:rPr lang="ru-RU" dirty="0" smtClean="0"/>
              <a:t>сравниваемых </a:t>
            </a:r>
            <a:r>
              <a:rPr lang="ru-RU" dirty="0"/>
              <a:t>языков, то соответствия в звуках общих слов, корней и </a:t>
            </a:r>
            <a:r>
              <a:rPr lang="ru-RU" dirty="0" smtClean="0"/>
              <a:t>аффиксов </a:t>
            </a:r>
            <a:r>
              <a:rPr lang="ru-RU" dirty="0"/>
              <a:t>в исторически преемственных родственных языках </a:t>
            </a:r>
            <a:r>
              <a:rPr lang="ru-RU" dirty="0" smtClean="0"/>
              <a:t>получают </a:t>
            </a:r>
            <a:r>
              <a:rPr lang="ru-RU" dirty="0"/>
              <a:t>название </a:t>
            </a:r>
            <a:r>
              <a:rPr lang="ru-RU" b="1" dirty="0"/>
              <a:t>фонетических </a:t>
            </a:r>
            <a:r>
              <a:rPr lang="ru-RU" dirty="0"/>
              <a:t>(или звуковых) </a:t>
            </a:r>
            <a:r>
              <a:rPr lang="ru-RU" b="1" dirty="0"/>
              <a:t>законов. </a:t>
            </a:r>
            <a:r>
              <a:rPr lang="ru-RU" dirty="0" smtClean="0"/>
              <a:t>Фонетический </a:t>
            </a:r>
            <a:r>
              <a:rPr lang="ru-RU" dirty="0"/>
              <a:t>закон устанавливается сравнением звуков по их позициям в словах и морфемах. Фонетические законы объясняют </a:t>
            </a:r>
            <a:r>
              <a:rPr lang="ru-RU" dirty="0" smtClean="0"/>
              <a:t>историческую </a:t>
            </a:r>
            <a:r>
              <a:rPr lang="ru-RU" dirty="0"/>
              <a:t>преемственность языков. Наличие фонетических законов, </a:t>
            </a:r>
            <a:r>
              <a:rPr lang="ru-RU" dirty="0" smtClean="0"/>
              <a:t>связывающих </a:t>
            </a:r>
            <a:r>
              <a:rPr lang="ru-RU" dirty="0"/>
              <a:t>сходные и не сходные по значению слова, указывает на историческую непрерывность и историческую изменчивость </a:t>
            </a:r>
            <a:r>
              <a:rPr lang="ru-RU" dirty="0" smtClean="0"/>
              <a:t>материала </a:t>
            </a:r>
            <a:r>
              <a:rPr lang="ru-RU" dirty="0"/>
              <a:t>речи и является важным методологическим достижением сравнительно-исторического языкознания. Прослеженная </a:t>
            </a:r>
            <a:r>
              <a:rPr lang="ru-RU" dirty="0" smtClean="0"/>
              <a:t>непрерывность </a:t>
            </a:r>
            <a:r>
              <a:rPr lang="ru-RU" dirty="0"/>
              <a:t>эволюции языков является основным доказательством их </a:t>
            </a:r>
            <a:r>
              <a:rPr lang="ru-RU" dirty="0" smtClean="0"/>
              <a:t>родства</a:t>
            </a:r>
            <a:r>
              <a:rPr lang="ru-RU" dirty="0"/>
              <a:t>. Все языки, гипотетически выделенные как родственные, </a:t>
            </a:r>
            <a:r>
              <a:rPr lang="ru-RU" dirty="0" smtClean="0"/>
              <a:t>признаются </a:t>
            </a:r>
            <a:r>
              <a:rPr lang="ru-RU" dirty="0"/>
              <a:t>родственными лишь тогда, когда доказана непрерывность эволюции их звуков и морфемного состава до современного </a:t>
            </a:r>
            <a:r>
              <a:rPr lang="ru-RU" dirty="0" smtClean="0"/>
              <a:t>состояния </a:t>
            </a:r>
            <a:r>
              <a:rPr lang="ru-RU" dirty="0"/>
              <a:t>и показана точка дивергенции на линии непрерывности. </a:t>
            </a:r>
            <a:r>
              <a:rPr lang="ru-RU" dirty="0" smtClean="0"/>
              <a:t>Доказательством </a:t>
            </a:r>
            <a:r>
              <a:rPr lang="ru-RU" dirty="0"/>
              <a:t>непрерывности эволюции завершаются аналитические процедуры сравнительно-исторического метода.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Анализ позволяет рассмотреть непрерывность отношений </a:t>
            </a:r>
            <a:r>
              <a:rPr lang="ru-RU" dirty="0" smtClean="0"/>
              <a:t>между </a:t>
            </a:r>
            <a:r>
              <a:rPr lang="ru-RU" dirty="0"/>
              <a:t>языками и тем самым доказать происхождение всех языков </a:t>
            </a:r>
            <a:r>
              <a:rPr lang="ru-RU" dirty="0" smtClean="0"/>
              <a:t>одной </a:t>
            </a:r>
            <a:r>
              <a:rPr lang="ru-RU" dirty="0"/>
              <a:t>семьи из общего языка-основы. В задачу синтеза входит </a:t>
            </a:r>
            <a:r>
              <a:rPr lang="ru-RU" dirty="0" smtClean="0"/>
              <a:t>упорядочение </a:t>
            </a:r>
            <a:r>
              <a:rPr lang="ru-RU" dirty="0"/>
              <a:t>исторических отношений между языками, классификация звуков внутри семьи по их историческим соотношениям и </a:t>
            </a:r>
            <a:r>
              <a:rPr lang="ru-RU" dirty="0" smtClean="0"/>
              <a:t>систематизация </a:t>
            </a:r>
            <a:r>
              <a:rPr lang="ru-RU" dirty="0"/>
              <a:t>всех фактов непрерывности эволюции в их отношении к посторонним (относительно непрерывности эволюции) влияниям.</a:t>
            </a:r>
          </a:p>
          <a:p>
            <a:r>
              <a:rPr lang="ru-RU" dirty="0"/>
              <a:t>Синтез осуществляется с помощью построения реконструкций, классификаций и выведения этимологии. Эти методы находятся во взаимной связи, каждый из них и все вместе представляют </a:t>
            </a:r>
            <a:r>
              <a:rPr lang="ru-RU" dirty="0" smtClean="0"/>
              <a:t>гипотезы </a:t>
            </a:r>
            <a:r>
              <a:rPr lang="ru-RU" dirty="0"/>
              <a:t>об историческом процессе. Эти гипотезы верифицируются и </a:t>
            </a:r>
            <a:r>
              <a:rPr lang="ru-RU" dirty="0" smtClean="0"/>
              <a:t>прямо-языковыми </a:t>
            </a:r>
            <a:r>
              <a:rPr lang="ru-RU" dirty="0"/>
              <a:t>фактами, и косвенно — свидетельствами разных исторических источников, данными истории материальной </a:t>
            </a:r>
            <a:r>
              <a:rPr lang="ru-RU" dirty="0" smtClean="0"/>
              <a:t>культуры</a:t>
            </a:r>
            <a:r>
              <a:rPr lang="ru-RU" dirty="0"/>
              <a:t>, свидетельствами документов, дешифровкой письменных </a:t>
            </a:r>
            <a:r>
              <a:rPr lang="ru-RU" dirty="0" smtClean="0"/>
              <a:t>памятников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Этимология в широком </a:t>
            </a:r>
            <a:r>
              <a:rPr lang="ru-RU" dirty="0" smtClean="0"/>
              <a:t>смысле </a:t>
            </a:r>
            <a:r>
              <a:rPr lang="ru-RU" dirty="0"/>
              <a:t>слова — общий итог применения сравнительно-исторического метода. Она представляет собой историческое обоснование </a:t>
            </a:r>
            <a:r>
              <a:rPr lang="ru-RU" dirty="0" smtClean="0"/>
              <a:t>внутренней </a:t>
            </a:r>
            <a:r>
              <a:rPr lang="ru-RU" dirty="0"/>
              <a:t>формы современного языка. Внутренняя форма языка, т. е. специфический для данного языка способ передавать звуками </a:t>
            </a:r>
            <a:r>
              <a:rPr lang="ru-RU" dirty="0" smtClean="0"/>
              <a:t>значение</a:t>
            </a:r>
            <a:r>
              <a:rPr lang="ru-RU" dirty="0"/>
              <a:t>, раскрывается сравнительно-историческим методом </a:t>
            </a:r>
            <a:r>
              <a:rPr lang="ru-RU" dirty="0" smtClean="0"/>
              <a:t>относительно </a:t>
            </a:r>
            <a:r>
              <a:rPr lang="ru-RU" dirty="0"/>
              <a:t>всей совокупности связей звука и смысла слов: общих </a:t>
            </a:r>
            <a:r>
              <a:rPr lang="ru-RU" dirty="0" smtClean="0"/>
              <a:t>отношений </a:t>
            </a:r>
            <a:r>
              <a:rPr lang="ru-RU" dirty="0"/>
              <a:t>способов выражения лексического и грамматического </a:t>
            </a:r>
            <a:r>
              <a:rPr lang="ru-RU" dirty="0" smtClean="0"/>
              <a:t>значений </a:t>
            </a:r>
            <a:r>
              <a:rPr lang="ru-RU" dirty="0"/>
              <a:t>в слове, истории звуков речи, истории форм </a:t>
            </a:r>
            <a:r>
              <a:rPr lang="ru-RU" dirty="0" smtClean="0"/>
              <a:t>словообразования </a:t>
            </a:r>
            <a:r>
              <a:rPr lang="ru-RU" dirty="0"/>
              <a:t>и словоизменения. Этимология в широком смысле слова </a:t>
            </a:r>
            <a:r>
              <a:rPr lang="ru-RU" dirty="0" smtClean="0"/>
              <a:t>используется </a:t>
            </a:r>
            <a:r>
              <a:rPr lang="ru-RU" dirty="0"/>
              <a:t>при построении специальных лингвистических </a:t>
            </a:r>
            <a:r>
              <a:rPr lang="ru-RU" dirty="0" smtClean="0"/>
              <a:t>дисциплин</a:t>
            </a:r>
            <a:r>
              <a:rPr lang="ru-RU" dirty="0"/>
              <a:t>, таких, как история языка, история литературного языка, </a:t>
            </a:r>
            <a:r>
              <a:rPr lang="ru-RU" dirty="0" smtClean="0"/>
              <a:t>диалектология </a:t>
            </a:r>
            <a:r>
              <a:rPr lang="ru-RU" dirty="0"/>
              <a:t>и др.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современных сравнительно-исторических исследованиях все более распространяется точка зрения, согласно которой </a:t>
            </a:r>
            <a:r>
              <a:rPr lang="ru-RU" dirty="0" smtClean="0"/>
              <a:t>утверждается </a:t>
            </a:r>
            <a:r>
              <a:rPr lang="ru-RU" dirty="0"/>
              <a:t>научно-познавательная значимость праязыковой гипотезы. </a:t>
            </a:r>
            <a:r>
              <a:rPr lang="ru-RU" dirty="0" smtClean="0"/>
              <a:t>В </a:t>
            </a:r>
            <a:r>
              <a:rPr lang="ru-RU" dirty="0"/>
              <a:t>работах </a:t>
            </a:r>
            <a:r>
              <a:rPr lang="ru-RU" dirty="0" smtClean="0"/>
              <a:t>отечественных </a:t>
            </a:r>
            <a:r>
              <a:rPr lang="ru-RU" dirty="0"/>
              <a:t>языковедов неоднократно подчеркивается, что </a:t>
            </a:r>
            <a:r>
              <a:rPr lang="ru-RU" dirty="0" smtClean="0"/>
              <a:t>реконструкция </a:t>
            </a:r>
            <a:r>
              <a:rPr lang="ru-RU" dirty="0"/>
              <a:t>праязыковой схемы должна рассматриваться как </a:t>
            </a:r>
            <a:r>
              <a:rPr lang="ru-RU" dirty="0" smtClean="0"/>
              <a:t>создание </a:t>
            </a:r>
            <a:r>
              <a:rPr lang="ru-RU" dirty="0"/>
              <a:t>точки отсчета при изучении истории языков. В этом </a:t>
            </a:r>
            <a:r>
              <a:rPr lang="ru-RU" dirty="0" smtClean="0"/>
              <a:t>заключается </a:t>
            </a:r>
            <a:r>
              <a:rPr lang="ru-RU" dirty="0"/>
              <a:t>научно-методическое значение реконструкции языка-основы любой языковой семьи, поскольку, будучи отправной точкой </a:t>
            </a:r>
            <a:r>
              <a:rPr lang="ru-RU" dirty="0" smtClean="0"/>
              <a:t>отсчета </a:t>
            </a:r>
            <a:r>
              <a:rPr lang="ru-RU" dirty="0"/>
              <a:t>на определенной хронологической плоскости, </a:t>
            </a:r>
            <a:r>
              <a:rPr lang="ru-RU" dirty="0" smtClean="0"/>
              <a:t>реконструированная </a:t>
            </a:r>
            <a:r>
              <a:rPr lang="ru-RU" dirty="0"/>
              <a:t>праязыковая схема позволит нагляднее представить историю развития конкретной группы языков или отдельного языка.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Как неоднократно подчеркивалось, сравнительно-исторический метод основывается на сравнении нескольких родственных языков. </a:t>
            </a:r>
            <a:r>
              <a:rPr lang="ru-RU" u="sng" dirty="0"/>
              <a:t>Историко-сравнительный метод</a:t>
            </a:r>
            <a:r>
              <a:rPr lang="ru-RU" dirty="0"/>
              <a:t> — это система приемов и методик анализа, используемая при изучении исторического развития </a:t>
            </a:r>
            <a:r>
              <a:rPr lang="ru-RU" dirty="0" smtClean="0"/>
              <a:t>отдельного </a:t>
            </a:r>
            <a:r>
              <a:rPr lang="ru-RU" dirty="0"/>
              <a:t>языка в целях выявления его внутренних и внешних </a:t>
            </a:r>
            <a:r>
              <a:rPr lang="ru-RU" dirty="0" smtClean="0"/>
              <a:t>закономерностей</a:t>
            </a:r>
            <a:r>
              <a:rPr lang="ru-RU" dirty="0"/>
              <a:t>.</a:t>
            </a:r>
          </a:p>
          <a:p>
            <a:r>
              <a:rPr lang="ru-RU" dirty="0"/>
              <a:t>Принцип историко-сравнительного метода — установление </a:t>
            </a:r>
            <a:r>
              <a:rPr lang="ru-RU" dirty="0" smtClean="0"/>
              <a:t>исторического </a:t>
            </a:r>
            <a:r>
              <a:rPr lang="ru-RU" dirty="0"/>
              <a:t>тождества и различия форм и звуков языка. </a:t>
            </a:r>
            <a:r>
              <a:rPr lang="ru-RU" dirty="0" smtClean="0"/>
              <a:t>Важнейшие </a:t>
            </a:r>
            <a:r>
              <a:rPr lang="ru-RU" dirty="0"/>
              <a:t>приемы историко-сравнительного метода: </a:t>
            </a:r>
            <a:r>
              <a:rPr lang="ru-RU" i="1" dirty="0"/>
              <a:t>приемы </a:t>
            </a:r>
            <a:r>
              <a:rPr lang="ru-RU" i="1" dirty="0" smtClean="0"/>
              <a:t>внутренней реконструкции </a:t>
            </a:r>
            <a:r>
              <a:rPr lang="ru-RU" i="1" dirty="0"/>
              <a:t>и хронологизации, диалектографии, </a:t>
            </a:r>
            <a:r>
              <a:rPr lang="ru-RU" i="1" dirty="0" smtClean="0"/>
              <a:t>культурно-исторической </a:t>
            </a:r>
            <a:r>
              <a:rPr lang="ru-RU" i="1" dirty="0"/>
              <a:t>интерпретации, </a:t>
            </a:r>
            <a:r>
              <a:rPr lang="ru-RU" i="1"/>
              <a:t>текстологии</a:t>
            </a:r>
            <a:r>
              <a:rPr lang="ru-RU" i="1" smtClean="0"/>
              <a:t>. </a:t>
            </a:r>
            <a:endParaRPr lang="ru-RU" i="1" dirty="0"/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ru-RU" sz="3800" b="1" dirty="0"/>
              <a:t>Прием внутренней реконструкции </a:t>
            </a:r>
            <a:r>
              <a:rPr lang="ru-RU" sz="3800" dirty="0"/>
              <a:t>состоит в том, что более</a:t>
            </a:r>
            <a:br>
              <a:rPr lang="ru-RU" sz="3800" dirty="0"/>
            </a:br>
            <a:r>
              <a:rPr lang="ru-RU" sz="3800" dirty="0"/>
              <a:t>древняя форма восстанавливается путем сопоставления разных ее</a:t>
            </a:r>
            <a:br>
              <a:rPr lang="ru-RU" sz="3800" dirty="0"/>
            </a:br>
            <a:r>
              <a:rPr lang="ru-RU" sz="3800" dirty="0"/>
              <a:t>отражений в пределах одного и того же языка; факты родственных</a:t>
            </a:r>
            <a:br>
              <a:rPr lang="ru-RU" sz="3800" dirty="0"/>
            </a:br>
            <a:r>
              <a:rPr lang="ru-RU" sz="3800" dirty="0"/>
              <a:t>языков не используются или используются для контроля. </a:t>
            </a:r>
            <a:r>
              <a:rPr lang="ru-RU" sz="3800" dirty="0" smtClean="0"/>
              <a:t>Например</a:t>
            </a:r>
            <a:r>
              <a:rPr lang="ru-RU" sz="3800" dirty="0"/>
              <a:t>, при словообразовании и словоизменении в русском языке </a:t>
            </a:r>
            <a:r>
              <a:rPr lang="ru-RU" sz="3800" dirty="0" smtClean="0"/>
              <a:t>обнаруживается </a:t>
            </a:r>
            <a:r>
              <a:rPr lang="ru-RU" sz="3800" dirty="0"/>
              <a:t>чередование </a:t>
            </a:r>
            <a:r>
              <a:rPr lang="ru-RU" sz="3800" dirty="0" err="1"/>
              <a:t>а\им\ен\ин</a:t>
            </a:r>
            <a:r>
              <a:rPr lang="ru-RU" sz="3800" dirty="0"/>
              <a:t> (снять — снимать, имя </a:t>
            </a:r>
            <a:r>
              <a:rPr lang="ru-RU" sz="3800" dirty="0" smtClean="0"/>
              <a:t>— имена</a:t>
            </a:r>
            <a:r>
              <a:rPr lang="ru-RU" sz="3800" dirty="0"/>
              <a:t>, память — поминать и т. п.). Часть таких форм </a:t>
            </a:r>
            <a:r>
              <a:rPr lang="ru-RU" sz="3800" dirty="0" smtClean="0"/>
              <a:t>заимствована из </a:t>
            </a:r>
            <a:r>
              <a:rPr lang="ru-RU" sz="3800" dirty="0"/>
              <a:t>старославянского языка, часть — исконные восточнославянские.</a:t>
            </a:r>
            <a:br>
              <a:rPr lang="ru-RU" sz="3800" dirty="0"/>
            </a:br>
            <a:r>
              <a:rPr lang="ru-RU" sz="3800" dirty="0"/>
              <a:t>По всей вероятности, в более ранний период в </a:t>
            </a:r>
            <a:r>
              <a:rPr lang="ru-RU" sz="3800" dirty="0" smtClean="0"/>
              <a:t>восточнославянских диалектах </a:t>
            </a:r>
            <a:r>
              <a:rPr lang="ru-RU" sz="3800" dirty="0"/>
              <a:t>был носовой гласный переднего образования. </a:t>
            </a:r>
            <a:r>
              <a:rPr lang="ru-RU" sz="3800" dirty="0" smtClean="0"/>
              <a:t>Следовательно</a:t>
            </a:r>
            <a:r>
              <a:rPr lang="ru-RU" sz="3800" dirty="0"/>
              <a:t>, носовые гласные были свойственны не только </a:t>
            </a:r>
            <a:r>
              <a:rPr lang="ru-RU" sz="3800" dirty="0" smtClean="0"/>
              <a:t>общеславянскому</a:t>
            </a:r>
            <a:r>
              <a:rPr lang="ru-RU" sz="3800" dirty="0"/>
              <a:t>, но и отдельным славянским языкам</a:t>
            </a:r>
            <a:r>
              <a:rPr lang="ru-RU" sz="3800" dirty="0" smtClean="0"/>
              <a:t>.</a:t>
            </a:r>
            <a:endParaRPr lang="ru-RU" sz="3800" dirty="0"/>
          </a:p>
          <a:p>
            <a:pPr lvl="0"/>
            <a:r>
              <a:rPr lang="ru-RU" sz="3800" b="1" dirty="0"/>
              <a:t>Прием хронологизации </a:t>
            </a:r>
            <a:r>
              <a:rPr lang="ru-RU" sz="3800" dirty="0"/>
              <a:t>языковых явлений состоит в том, что</a:t>
            </a:r>
            <a:br>
              <a:rPr lang="ru-RU" sz="3800" dirty="0"/>
            </a:br>
            <a:r>
              <a:rPr lang="ru-RU" sz="3800" dirty="0"/>
              <a:t>языковые факты получают абсолютную и относительную датировку.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1307</Words>
  <Application>Microsoft Office PowerPoint</Application>
  <PresentationFormat>Экран 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Сравнительный метод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Сравнительный метод </dc:title>
  <dc:creator>Sveta</dc:creator>
  <cp:lastModifiedBy>Sveta</cp:lastModifiedBy>
  <cp:revision>17</cp:revision>
  <dcterms:created xsi:type="dcterms:W3CDTF">2020-06-02T07:29:52Z</dcterms:created>
  <dcterms:modified xsi:type="dcterms:W3CDTF">2020-06-05T03:22:20Z</dcterms:modified>
</cp:coreProperties>
</file>