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6" r:id="rId2"/>
    <p:sldId id="259" r:id="rId3"/>
    <p:sldId id="388" r:id="rId4"/>
    <p:sldId id="373" r:id="rId5"/>
    <p:sldId id="390" r:id="rId6"/>
    <p:sldId id="391" r:id="rId7"/>
    <p:sldId id="374" r:id="rId8"/>
    <p:sldId id="393" r:id="rId9"/>
    <p:sldId id="378" r:id="rId10"/>
    <p:sldId id="379" r:id="rId11"/>
    <p:sldId id="380" r:id="rId12"/>
    <p:sldId id="392" r:id="rId13"/>
    <p:sldId id="382" r:id="rId14"/>
    <p:sldId id="384" r:id="rId15"/>
    <p:sldId id="383" r:id="rId16"/>
    <p:sldId id="386" r:id="rId17"/>
    <p:sldId id="387" r:id="rId18"/>
    <p:sldId id="3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4" autoAdjust="0"/>
    <p:restoredTop sz="94660"/>
  </p:normalViewPr>
  <p:slideViewPr>
    <p:cSldViewPr>
      <p:cViewPr varScale="1">
        <p:scale>
          <a:sx n="57" d="100"/>
          <a:sy n="57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64E64-E3D2-4DB5-BEE6-FDD63757D9E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10037BC6-709A-4842-A191-A74BA920C099}">
      <dgm:prSet phldrT="[Текст]"/>
      <dgm:spPr/>
      <dgm:t>
        <a:bodyPr/>
        <a:lstStyle/>
        <a:p>
          <a:r>
            <a:rPr lang="ru-RU" dirty="0" smtClean="0"/>
            <a:t>предприятие</a:t>
          </a:r>
          <a:endParaRPr lang="ru-RU" dirty="0"/>
        </a:p>
      </dgm:t>
    </dgm:pt>
    <dgm:pt modelId="{71C55040-0411-4479-A604-254A13F99E5B}" type="parTrans" cxnId="{1DD60E48-9C73-40E5-9A88-F91B21AF14AC}">
      <dgm:prSet/>
      <dgm:spPr/>
      <dgm:t>
        <a:bodyPr/>
        <a:lstStyle/>
        <a:p>
          <a:endParaRPr lang="ru-RU"/>
        </a:p>
      </dgm:t>
    </dgm:pt>
    <dgm:pt modelId="{18B0B0B9-34C4-4988-B67A-4374D559991B}" type="sibTrans" cxnId="{1DD60E48-9C73-40E5-9A88-F91B21AF14AC}">
      <dgm:prSet/>
      <dgm:spPr/>
      <dgm:t>
        <a:bodyPr/>
        <a:lstStyle/>
        <a:p>
          <a:endParaRPr lang="ru-RU"/>
        </a:p>
      </dgm:t>
    </dgm:pt>
    <dgm:pt modelId="{EDC5E23C-7AF7-41AB-AA93-D3527136BACE}">
      <dgm:prSet phldrT="[Текст]"/>
      <dgm:spPr/>
      <dgm:t>
        <a:bodyPr/>
        <a:lstStyle/>
        <a:p>
          <a:r>
            <a:rPr lang="ru-RU" dirty="0" smtClean="0"/>
            <a:t>Ближнее окружение (участники строительства)</a:t>
          </a:r>
          <a:endParaRPr lang="ru-RU" dirty="0"/>
        </a:p>
      </dgm:t>
    </dgm:pt>
    <dgm:pt modelId="{51C57AE4-30A8-4212-8C98-8167CFD404C5}" type="parTrans" cxnId="{39958A71-DA09-4972-9BDD-9EC4533D3D21}">
      <dgm:prSet/>
      <dgm:spPr/>
      <dgm:t>
        <a:bodyPr/>
        <a:lstStyle/>
        <a:p>
          <a:endParaRPr lang="ru-RU"/>
        </a:p>
      </dgm:t>
    </dgm:pt>
    <dgm:pt modelId="{EBBB6199-18E3-4ECD-A3F2-CB1448929E7D}" type="sibTrans" cxnId="{39958A71-DA09-4972-9BDD-9EC4533D3D21}">
      <dgm:prSet/>
      <dgm:spPr/>
      <dgm:t>
        <a:bodyPr/>
        <a:lstStyle/>
        <a:p>
          <a:endParaRPr lang="ru-RU"/>
        </a:p>
      </dgm:t>
    </dgm:pt>
    <dgm:pt modelId="{7684F347-9186-47E8-871F-AE411D512D7A}">
      <dgm:prSet phldrT="[Текст]"/>
      <dgm:spPr/>
      <dgm:t>
        <a:bodyPr/>
        <a:lstStyle/>
        <a:p>
          <a:r>
            <a:rPr lang="ru-RU" dirty="0" smtClean="0"/>
            <a:t>Дальнее окружение</a:t>
          </a:r>
          <a:endParaRPr lang="ru-RU" dirty="0"/>
        </a:p>
      </dgm:t>
    </dgm:pt>
    <dgm:pt modelId="{C392D7AE-E095-43E3-B5F4-2C37C88EC003}" type="parTrans" cxnId="{399B644C-BBE5-46D7-AE81-C947DA3AC1B3}">
      <dgm:prSet/>
      <dgm:spPr/>
      <dgm:t>
        <a:bodyPr/>
        <a:lstStyle/>
        <a:p>
          <a:endParaRPr lang="ru-RU"/>
        </a:p>
      </dgm:t>
    </dgm:pt>
    <dgm:pt modelId="{EF7F7BD0-0D6C-4506-BF31-39402A337A59}" type="sibTrans" cxnId="{399B644C-BBE5-46D7-AE81-C947DA3AC1B3}">
      <dgm:prSet/>
      <dgm:spPr/>
      <dgm:t>
        <a:bodyPr/>
        <a:lstStyle/>
        <a:p>
          <a:endParaRPr lang="ru-RU"/>
        </a:p>
      </dgm:t>
    </dgm:pt>
    <dgm:pt modelId="{C38406BF-231C-4234-A451-C7A8305690DA}" type="pres">
      <dgm:prSet presAssocID="{BC064E64-E3D2-4DB5-BEE6-FDD63757D9EB}" presName="composite" presStyleCnt="0">
        <dgm:presLayoutVars>
          <dgm:chMax val="5"/>
          <dgm:dir/>
          <dgm:resizeHandles val="exact"/>
        </dgm:presLayoutVars>
      </dgm:prSet>
      <dgm:spPr/>
    </dgm:pt>
    <dgm:pt modelId="{4BBD1BC2-7885-4F19-ADBD-6F966BDF0D8B}" type="pres">
      <dgm:prSet presAssocID="{10037BC6-709A-4842-A191-A74BA920C099}" presName="circle1" presStyleLbl="lnNode1" presStyleIdx="0" presStyleCnt="3"/>
      <dgm:spPr/>
    </dgm:pt>
    <dgm:pt modelId="{A2CBA03B-13A2-487F-ADA2-4D7719B245C0}" type="pres">
      <dgm:prSet presAssocID="{10037BC6-709A-4842-A191-A74BA920C099}" presName="text1" presStyleLbl="revTx" presStyleIdx="0" presStyleCnt="3" custScaleX="157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62339-0148-46B2-A891-513215C24E45}" type="pres">
      <dgm:prSet presAssocID="{10037BC6-709A-4842-A191-A74BA920C099}" presName="line1" presStyleLbl="callout" presStyleIdx="0" presStyleCnt="6"/>
      <dgm:spPr/>
    </dgm:pt>
    <dgm:pt modelId="{995382EB-D6F7-44C6-8E18-2ACF425ADDD2}" type="pres">
      <dgm:prSet presAssocID="{10037BC6-709A-4842-A191-A74BA920C099}" presName="d1" presStyleLbl="callout" presStyleIdx="1" presStyleCnt="6"/>
      <dgm:spPr/>
    </dgm:pt>
    <dgm:pt modelId="{B6CA1704-4B06-4499-93AB-652BD5A2011C}" type="pres">
      <dgm:prSet presAssocID="{EDC5E23C-7AF7-41AB-AA93-D3527136BACE}" presName="circle2" presStyleLbl="lnNode1" presStyleIdx="1" presStyleCnt="3"/>
      <dgm:spPr/>
    </dgm:pt>
    <dgm:pt modelId="{DD712052-B97D-4DB2-BD83-95B193D85E76}" type="pres">
      <dgm:prSet presAssocID="{EDC5E23C-7AF7-41AB-AA93-D3527136BACE}" presName="text2" presStyleLbl="revTx" presStyleIdx="1" presStyleCnt="3" custScaleX="167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A3CE1-20B1-4B37-9DC9-31900907607C}" type="pres">
      <dgm:prSet presAssocID="{EDC5E23C-7AF7-41AB-AA93-D3527136BACE}" presName="line2" presStyleLbl="callout" presStyleIdx="2" presStyleCnt="6"/>
      <dgm:spPr/>
    </dgm:pt>
    <dgm:pt modelId="{E6EC79C2-D37C-4DC9-8462-82A473813DF6}" type="pres">
      <dgm:prSet presAssocID="{EDC5E23C-7AF7-41AB-AA93-D3527136BACE}" presName="d2" presStyleLbl="callout" presStyleIdx="3" presStyleCnt="6"/>
      <dgm:spPr/>
    </dgm:pt>
    <dgm:pt modelId="{F8E21D91-07BB-4EB9-828C-FB01AEFE8ABE}" type="pres">
      <dgm:prSet presAssocID="{7684F347-9186-47E8-871F-AE411D512D7A}" presName="circle3" presStyleLbl="lnNode1" presStyleIdx="2" presStyleCnt="3"/>
      <dgm:spPr/>
    </dgm:pt>
    <dgm:pt modelId="{13BDE23D-7543-42FC-91A1-1595EFB575A3}" type="pres">
      <dgm:prSet presAssocID="{7684F347-9186-47E8-871F-AE411D512D7A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422F9-20B5-4047-AAC5-EA55CA14B0FD}" type="pres">
      <dgm:prSet presAssocID="{7684F347-9186-47E8-871F-AE411D512D7A}" presName="line3" presStyleLbl="callout" presStyleIdx="4" presStyleCnt="6"/>
      <dgm:spPr/>
    </dgm:pt>
    <dgm:pt modelId="{F60F1BCD-224D-46CD-8070-28CD9FAFC0C9}" type="pres">
      <dgm:prSet presAssocID="{7684F347-9186-47E8-871F-AE411D512D7A}" presName="d3" presStyleLbl="callout" presStyleIdx="5" presStyleCnt="6"/>
      <dgm:spPr/>
    </dgm:pt>
  </dgm:ptLst>
  <dgm:cxnLst>
    <dgm:cxn modelId="{39958A71-DA09-4972-9BDD-9EC4533D3D21}" srcId="{BC064E64-E3D2-4DB5-BEE6-FDD63757D9EB}" destId="{EDC5E23C-7AF7-41AB-AA93-D3527136BACE}" srcOrd="1" destOrd="0" parTransId="{51C57AE4-30A8-4212-8C98-8167CFD404C5}" sibTransId="{EBBB6199-18E3-4ECD-A3F2-CB1448929E7D}"/>
    <dgm:cxn modelId="{2A9A0E9D-3927-4C15-AB71-245861071A8A}" type="presOf" srcId="{EDC5E23C-7AF7-41AB-AA93-D3527136BACE}" destId="{DD712052-B97D-4DB2-BD83-95B193D85E76}" srcOrd="0" destOrd="0" presId="urn:microsoft.com/office/officeart/2005/8/layout/target1"/>
    <dgm:cxn modelId="{61D654F7-A335-409D-A891-D0EECE83FA7F}" type="presOf" srcId="{7684F347-9186-47E8-871F-AE411D512D7A}" destId="{13BDE23D-7543-42FC-91A1-1595EFB575A3}" srcOrd="0" destOrd="0" presId="urn:microsoft.com/office/officeart/2005/8/layout/target1"/>
    <dgm:cxn modelId="{DEDBE017-7D9A-4C38-BB5E-638A68160CE5}" type="presOf" srcId="{10037BC6-709A-4842-A191-A74BA920C099}" destId="{A2CBA03B-13A2-487F-ADA2-4D7719B245C0}" srcOrd="0" destOrd="0" presId="urn:microsoft.com/office/officeart/2005/8/layout/target1"/>
    <dgm:cxn modelId="{1DD60E48-9C73-40E5-9A88-F91B21AF14AC}" srcId="{BC064E64-E3D2-4DB5-BEE6-FDD63757D9EB}" destId="{10037BC6-709A-4842-A191-A74BA920C099}" srcOrd="0" destOrd="0" parTransId="{71C55040-0411-4479-A604-254A13F99E5B}" sibTransId="{18B0B0B9-34C4-4988-B67A-4374D559991B}"/>
    <dgm:cxn modelId="{466B5F08-D5D5-4B2B-8F8F-A5BA0849499C}" type="presOf" srcId="{BC064E64-E3D2-4DB5-BEE6-FDD63757D9EB}" destId="{C38406BF-231C-4234-A451-C7A8305690DA}" srcOrd="0" destOrd="0" presId="urn:microsoft.com/office/officeart/2005/8/layout/target1"/>
    <dgm:cxn modelId="{399B644C-BBE5-46D7-AE81-C947DA3AC1B3}" srcId="{BC064E64-E3D2-4DB5-BEE6-FDD63757D9EB}" destId="{7684F347-9186-47E8-871F-AE411D512D7A}" srcOrd="2" destOrd="0" parTransId="{C392D7AE-E095-43E3-B5F4-2C37C88EC003}" sibTransId="{EF7F7BD0-0D6C-4506-BF31-39402A337A59}"/>
    <dgm:cxn modelId="{B58397E6-FD0E-459E-84EB-ABEF07643D00}" type="presParOf" srcId="{C38406BF-231C-4234-A451-C7A8305690DA}" destId="{4BBD1BC2-7885-4F19-ADBD-6F966BDF0D8B}" srcOrd="0" destOrd="0" presId="urn:microsoft.com/office/officeart/2005/8/layout/target1"/>
    <dgm:cxn modelId="{7ABAFCED-E4E2-4049-A27C-35C9764FF2FF}" type="presParOf" srcId="{C38406BF-231C-4234-A451-C7A8305690DA}" destId="{A2CBA03B-13A2-487F-ADA2-4D7719B245C0}" srcOrd="1" destOrd="0" presId="urn:microsoft.com/office/officeart/2005/8/layout/target1"/>
    <dgm:cxn modelId="{C4C6744E-7888-4D7E-8778-A74FFE0F553B}" type="presParOf" srcId="{C38406BF-231C-4234-A451-C7A8305690DA}" destId="{DC362339-0148-46B2-A891-513215C24E45}" srcOrd="2" destOrd="0" presId="urn:microsoft.com/office/officeart/2005/8/layout/target1"/>
    <dgm:cxn modelId="{96A20E9F-A978-4A50-8DE8-28CAA286C400}" type="presParOf" srcId="{C38406BF-231C-4234-A451-C7A8305690DA}" destId="{995382EB-D6F7-44C6-8E18-2ACF425ADDD2}" srcOrd="3" destOrd="0" presId="urn:microsoft.com/office/officeart/2005/8/layout/target1"/>
    <dgm:cxn modelId="{08E94ACA-CE8F-4262-869B-770FEA422C7F}" type="presParOf" srcId="{C38406BF-231C-4234-A451-C7A8305690DA}" destId="{B6CA1704-4B06-4499-93AB-652BD5A2011C}" srcOrd="4" destOrd="0" presId="urn:microsoft.com/office/officeart/2005/8/layout/target1"/>
    <dgm:cxn modelId="{021E196E-4188-4024-85D6-12146A2DAB90}" type="presParOf" srcId="{C38406BF-231C-4234-A451-C7A8305690DA}" destId="{DD712052-B97D-4DB2-BD83-95B193D85E76}" srcOrd="5" destOrd="0" presId="urn:microsoft.com/office/officeart/2005/8/layout/target1"/>
    <dgm:cxn modelId="{DF24C4CD-6D2D-46CA-BF69-F5A47CDC104D}" type="presParOf" srcId="{C38406BF-231C-4234-A451-C7A8305690DA}" destId="{045A3CE1-20B1-4B37-9DC9-31900907607C}" srcOrd="6" destOrd="0" presId="urn:microsoft.com/office/officeart/2005/8/layout/target1"/>
    <dgm:cxn modelId="{E8D3E42A-1E70-47BA-BD11-A6ECF7B2A7E7}" type="presParOf" srcId="{C38406BF-231C-4234-A451-C7A8305690DA}" destId="{E6EC79C2-D37C-4DC9-8462-82A473813DF6}" srcOrd="7" destOrd="0" presId="urn:microsoft.com/office/officeart/2005/8/layout/target1"/>
    <dgm:cxn modelId="{5CB288E6-5BEB-47E2-B05B-EB718A3EA48C}" type="presParOf" srcId="{C38406BF-231C-4234-A451-C7A8305690DA}" destId="{F8E21D91-07BB-4EB9-828C-FB01AEFE8ABE}" srcOrd="8" destOrd="0" presId="urn:microsoft.com/office/officeart/2005/8/layout/target1"/>
    <dgm:cxn modelId="{EC085114-6509-4236-BBBD-3114EBAF578C}" type="presParOf" srcId="{C38406BF-231C-4234-A451-C7A8305690DA}" destId="{13BDE23D-7543-42FC-91A1-1595EFB575A3}" srcOrd="9" destOrd="0" presId="urn:microsoft.com/office/officeart/2005/8/layout/target1"/>
    <dgm:cxn modelId="{785454F1-849B-4846-855F-750B6D0256E6}" type="presParOf" srcId="{C38406BF-231C-4234-A451-C7A8305690DA}" destId="{55C422F9-20B5-4047-AAC5-EA55CA14B0FD}" srcOrd="10" destOrd="0" presId="urn:microsoft.com/office/officeart/2005/8/layout/target1"/>
    <dgm:cxn modelId="{276B9C0C-17A4-479A-9B1B-422042A48F7A}" type="presParOf" srcId="{C38406BF-231C-4234-A451-C7A8305690DA}" destId="{F60F1BCD-224D-46CD-8070-28CD9FAFC0C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CD7A91-46EC-4155-99B3-A14BCD1CBD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BB7F57-07B7-46FB-8444-334F1B9B2EB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Получение и анализ информации об ОУ</a:t>
          </a:r>
          <a:endParaRPr lang="ru-RU" sz="2000" dirty="0">
            <a:solidFill>
              <a:srgbClr val="C00000"/>
            </a:solidFill>
          </a:endParaRPr>
        </a:p>
      </dgm:t>
    </dgm:pt>
    <dgm:pt modelId="{153CF9C2-1072-4F9F-954D-EA7D7EAE109F}" type="sibTrans" cxnId="{D1CC19C3-7EF6-4AAA-BA5E-DA28A1F0CFF2}">
      <dgm:prSet/>
      <dgm:spPr/>
      <dgm:t>
        <a:bodyPr/>
        <a:lstStyle/>
        <a:p>
          <a:endParaRPr lang="ru-RU"/>
        </a:p>
      </dgm:t>
    </dgm:pt>
    <dgm:pt modelId="{117B9A50-9189-457C-A7CF-2B9B91AD194A}" type="parTrans" cxnId="{D1CC19C3-7EF6-4AAA-BA5E-DA28A1F0CFF2}">
      <dgm:prSet/>
      <dgm:spPr/>
      <dgm:t>
        <a:bodyPr/>
        <a:lstStyle/>
        <a:p>
          <a:endParaRPr lang="ru-RU"/>
        </a:p>
      </dgm:t>
    </dgm:pt>
    <dgm:pt modelId="{520367AB-41B2-4FB9-A3E3-E6571BACABD6}">
      <dgm:prSet phldrT="[Текст]" custT="1"/>
      <dgm:spPr/>
      <dgm:t>
        <a:bodyPr/>
        <a:lstStyle/>
        <a:p>
          <a:r>
            <a:rPr lang="ru-RU" sz="1800" dirty="0" smtClean="0"/>
            <a:t>Оценка полезности информации</a:t>
          </a:r>
          <a:endParaRPr lang="ru-RU" sz="1800" dirty="0"/>
        </a:p>
      </dgm:t>
    </dgm:pt>
    <dgm:pt modelId="{DE9CCD20-08ED-406A-8C1C-C982B3678A9B}" type="sibTrans" cxnId="{63357D44-4F0F-4F6B-B4B5-6E0F9DFBEB48}">
      <dgm:prSet/>
      <dgm:spPr/>
      <dgm:t>
        <a:bodyPr/>
        <a:lstStyle/>
        <a:p>
          <a:endParaRPr lang="ru-RU"/>
        </a:p>
      </dgm:t>
    </dgm:pt>
    <dgm:pt modelId="{921979AE-DCF8-42DF-8F06-A249D26B95A1}" type="parTrans" cxnId="{63357D44-4F0F-4F6B-B4B5-6E0F9DFBEB48}">
      <dgm:prSet/>
      <dgm:spPr/>
      <dgm:t>
        <a:bodyPr/>
        <a:lstStyle/>
        <a:p>
          <a:endParaRPr lang="ru-RU"/>
        </a:p>
      </dgm:t>
    </dgm:pt>
    <dgm:pt modelId="{F1963C04-F21B-4FE8-ADD5-AD9D699D8B38}">
      <dgm:prSet phldrT="[Текст]" custT="1"/>
      <dgm:spPr/>
      <dgm:t>
        <a:bodyPr/>
        <a:lstStyle/>
        <a:p>
          <a:r>
            <a:rPr lang="ru-RU" sz="1800" dirty="0" smtClean="0"/>
            <a:t>Уменьшение неопределенности объекта</a:t>
          </a:r>
          <a:endParaRPr lang="ru-RU" sz="1800" dirty="0"/>
        </a:p>
      </dgm:t>
    </dgm:pt>
    <dgm:pt modelId="{4D5B4A24-B80F-471F-AD28-78A7F096B80B}" type="sibTrans" cxnId="{BE574439-C5C9-420C-B124-E3AFC3937428}">
      <dgm:prSet/>
      <dgm:spPr/>
      <dgm:t>
        <a:bodyPr/>
        <a:lstStyle/>
        <a:p>
          <a:endParaRPr lang="ru-RU"/>
        </a:p>
      </dgm:t>
    </dgm:pt>
    <dgm:pt modelId="{4A88D66B-F1E8-4DB1-B441-7ADAF73C5FF9}" type="parTrans" cxnId="{BE574439-C5C9-420C-B124-E3AFC3937428}">
      <dgm:prSet/>
      <dgm:spPr/>
      <dgm:t>
        <a:bodyPr/>
        <a:lstStyle/>
        <a:p>
          <a:endParaRPr lang="ru-RU"/>
        </a:p>
      </dgm:t>
    </dgm:pt>
    <dgm:pt modelId="{73C94159-B8E1-4BA7-AEBF-A965E5D6C15B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Выработка новой информации в виде управленческих решений</a:t>
          </a:r>
          <a:endParaRPr lang="ru-RU" sz="2000" dirty="0">
            <a:solidFill>
              <a:srgbClr val="C00000"/>
            </a:solidFill>
          </a:endParaRPr>
        </a:p>
      </dgm:t>
    </dgm:pt>
    <dgm:pt modelId="{7FBC689B-6B4C-4D48-84C7-FA9329CDB0D2}" type="sibTrans" cxnId="{2443FC37-10BE-448B-BD4A-CD177BB87C57}">
      <dgm:prSet/>
      <dgm:spPr/>
      <dgm:t>
        <a:bodyPr/>
        <a:lstStyle/>
        <a:p>
          <a:endParaRPr lang="ru-RU"/>
        </a:p>
      </dgm:t>
    </dgm:pt>
    <dgm:pt modelId="{05809991-D2C2-4A5F-9741-1FA3B49CD96C}" type="parTrans" cxnId="{2443FC37-10BE-448B-BD4A-CD177BB87C57}">
      <dgm:prSet/>
      <dgm:spPr/>
      <dgm:t>
        <a:bodyPr/>
        <a:lstStyle/>
        <a:p>
          <a:endParaRPr lang="ru-RU"/>
        </a:p>
      </dgm:t>
    </dgm:pt>
    <dgm:pt modelId="{E141C262-39A6-4B6B-8FAA-C1F73F8DC5B2}">
      <dgm:prSet phldrT="[Текст]" custT="1"/>
      <dgm:spPr/>
      <dgm:t>
        <a:bodyPr/>
        <a:lstStyle/>
        <a:p>
          <a:r>
            <a:rPr lang="ru-RU" sz="1800" dirty="0" smtClean="0"/>
            <a:t>Организация деятельности коллектива по разрешению назревшей проблемы</a:t>
          </a:r>
          <a:endParaRPr lang="ru-RU" sz="1800" dirty="0"/>
        </a:p>
      </dgm:t>
    </dgm:pt>
    <dgm:pt modelId="{0C48EDAC-FBD9-492B-8244-FD4B6E0AD2B8}" type="sibTrans" cxnId="{BD0EB3DF-F5B2-4648-A50A-19451F3DFFDD}">
      <dgm:prSet/>
      <dgm:spPr/>
      <dgm:t>
        <a:bodyPr/>
        <a:lstStyle/>
        <a:p>
          <a:endParaRPr lang="ru-RU"/>
        </a:p>
      </dgm:t>
    </dgm:pt>
    <dgm:pt modelId="{F453A9F5-8F60-4327-88C3-EB7AC8E49A2D}" type="parTrans" cxnId="{BD0EB3DF-F5B2-4648-A50A-19451F3DFFDD}">
      <dgm:prSet/>
      <dgm:spPr/>
      <dgm:t>
        <a:bodyPr/>
        <a:lstStyle/>
        <a:p>
          <a:endParaRPr lang="ru-RU"/>
        </a:p>
      </dgm:t>
    </dgm:pt>
    <dgm:pt modelId="{79A39141-2CED-4074-8D56-973FCB387E6E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Передача новой информации на ОУ в виде УР</a:t>
          </a:r>
          <a:endParaRPr lang="ru-RU" sz="2000" dirty="0">
            <a:solidFill>
              <a:srgbClr val="C00000"/>
            </a:solidFill>
          </a:endParaRPr>
        </a:p>
      </dgm:t>
    </dgm:pt>
    <dgm:pt modelId="{F1EB41F9-E314-4040-A6AB-BE890E1C6D1A}" type="sibTrans" cxnId="{AF2ED547-EC6F-4647-AF79-B8A65F208782}">
      <dgm:prSet/>
      <dgm:spPr/>
      <dgm:t>
        <a:bodyPr/>
        <a:lstStyle/>
        <a:p>
          <a:endParaRPr lang="ru-RU"/>
        </a:p>
      </dgm:t>
    </dgm:pt>
    <dgm:pt modelId="{D7354E73-87EF-4251-8D0F-2C3D72CEDFF9}" type="parTrans" cxnId="{AF2ED547-EC6F-4647-AF79-B8A65F208782}">
      <dgm:prSet/>
      <dgm:spPr/>
      <dgm:t>
        <a:bodyPr/>
        <a:lstStyle/>
        <a:p>
          <a:endParaRPr lang="ru-RU"/>
        </a:p>
      </dgm:t>
    </dgm:pt>
    <dgm:pt modelId="{BEB07A8A-E6D3-45B6-8C2B-61A885775668}">
      <dgm:prSet phldrT="[Текст]" custT="1"/>
      <dgm:spPr/>
      <dgm:t>
        <a:bodyPr/>
        <a:lstStyle/>
        <a:p>
          <a:r>
            <a:rPr lang="ru-RU" sz="1800" dirty="0" smtClean="0"/>
            <a:t>Целенаправленное воздействие на трудовой коллектив и отдельных работников для решения поставленных задач</a:t>
          </a:r>
          <a:endParaRPr lang="ru-RU" sz="1800" dirty="0"/>
        </a:p>
      </dgm:t>
    </dgm:pt>
    <dgm:pt modelId="{F4FCDFA1-EF21-4C00-AEB2-3BE6A51F7AFD}" type="sibTrans" cxnId="{E070E0AF-43E8-4358-A5CE-92EA9F28E876}">
      <dgm:prSet/>
      <dgm:spPr/>
      <dgm:t>
        <a:bodyPr/>
        <a:lstStyle/>
        <a:p>
          <a:endParaRPr lang="ru-RU"/>
        </a:p>
      </dgm:t>
    </dgm:pt>
    <dgm:pt modelId="{2D7CBAB2-CD65-45E8-A813-3C8C7A8F86EE}" type="parTrans" cxnId="{E070E0AF-43E8-4358-A5CE-92EA9F28E876}">
      <dgm:prSet/>
      <dgm:spPr/>
      <dgm:t>
        <a:bodyPr/>
        <a:lstStyle/>
        <a:p>
          <a:endParaRPr lang="ru-RU"/>
        </a:p>
      </dgm:t>
    </dgm:pt>
    <dgm:pt modelId="{F56478CF-3DDB-446C-87F6-C44C7E654C51}" type="pres">
      <dgm:prSet presAssocID="{92CD7A91-46EC-4155-99B3-A14BCD1CBD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F73C80-F442-4E40-94A0-09BD3A67298A}" type="pres">
      <dgm:prSet presAssocID="{E2BB7F57-07B7-46FB-8444-334F1B9B2EBC}" presName="linNode" presStyleCnt="0"/>
      <dgm:spPr/>
    </dgm:pt>
    <dgm:pt modelId="{DE4EFAD5-C611-446C-B11F-BA03C8FF10C7}" type="pres">
      <dgm:prSet presAssocID="{E2BB7F57-07B7-46FB-8444-334F1B9B2E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FC6E7-F995-4125-8DCF-6524315B0A3F}" type="pres">
      <dgm:prSet presAssocID="{E2BB7F57-07B7-46FB-8444-334F1B9B2E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A29E6-E3C2-430C-B75F-F21E5FF71543}" type="pres">
      <dgm:prSet presAssocID="{153CF9C2-1072-4F9F-954D-EA7D7EAE109F}" presName="sp" presStyleCnt="0"/>
      <dgm:spPr/>
    </dgm:pt>
    <dgm:pt modelId="{BF4F1DCF-2A2E-4F3F-A3EE-06A4D9B64095}" type="pres">
      <dgm:prSet presAssocID="{73C94159-B8E1-4BA7-AEBF-A965E5D6C15B}" presName="linNode" presStyleCnt="0"/>
      <dgm:spPr/>
    </dgm:pt>
    <dgm:pt modelId="{107BC2B8-CBE7-4A61-8E6C-FA728AB48D9B}" type="pres">
      <dgm:prSet presAssocID="{73C94159-B8E1-4BA7-AEBF-A965E5D6C15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3BB98-D1F9-4493-903C-58083AE0A260}" type="pres">
      <dgm:prSet presAssocID="{73C94159-B8E1-4BA7-AEBF-A965E5D6C15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E9DF4-5917-4124-BF4B-A8A4C0E7FB92}" type="pres">
      <dgm:prSet presAssocID="{7FBC689B-6B4C-4D48-84C7-FA9329CDB0D2}" presName="sp" presStyleCnt="0"/>
      <dgm:spPr/>
    </dgm:pt>
    <dgm:pt modelId="{BC8D5F10-6B5B-4256-A687-AA0159248C26}" type="pres">
      <dgm:prSet presAssocID="{79A39141-2CED-4074-8D56-973FCB387E6E}" presName="linNode" presStyleCnt="0"/>
      <dgm:spPr/>
    </dgm:pt>
    <dgm:pt modelId="{EAFE0DB2-4C33-4697-BF00-6F86D1DD94AF}" type="pres">
      <dgm:prSet presAssocID="{79A39141-2CED-4074-8D56-973FCB387E6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5EA0-0B81-4046-996B-F45FE06AD61F}" type="pres">
      <dgm:prSet presAssocID="{79A39141-2CED-4074-8D56-973FCB387E6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8326D-37F4-48CD-96CC-F670F5C916E8}" type="presOf" srcId="{BEB07A8A-E6D3-45B6-8C2B-61A885775668}" destId="{794F5EA0-0B81-4046-996B-F45FE06AD61F}" srcOrd="0" destOrd="0" presId="urn:microsoft.com/office/officeart/2005/8/layout/vList5"/>
    <dgm:cxn modelId="{C44AAC80-FB44-4D8D-A0F6-27A1B3ADBF3B}" type="presOf" srcId="{73C94159-B8E1-4BA7-AEBF-A965E5D6C15B}" destId="{107BC2B8-CBE7-4A61-8E6C-FA728AB48D9B}" srcOrd="0" destOrd="0" presId="urn:microsoft.com/office/officeart/2005/8/layout/vList5"/>
    <dgm:cxn modelId="{63357D44-4F0F-4F6B-B4B5-6E0F9DFBEB48}" srcId="{E2BB7F57-07B7-46FB-8444-334F1B9B2EBC}" destId="{520367AB-41B2-4FB9-A3E3-E6571BACABD6}" srcOrd="1" destOrd="0" parTransId="{921979AE-DCF8-42DF-8F06-A249D26B95A1}" sibTransId="{DE9CCD20-08ED-406A-8C1C-C982B3678A9B}"/>
    <dgm:cxn modelId="{D9575DED-86F1-4AE7-9FAD-0FDE90E4672B}" type="presOf" srcId="{92CD7A91-46EC-4155-99B3-A14BCD1CBD9C}" destId="{F56478CF-3DDB-446C-87F6-C44C7E654C51}" srcOrd="0" destOrd="0" presId="urn:microsoft.com/office/officeart/2005/8/layout/vList5"/>
    <dgm:cxn modelId="{AF2ED547-EC6F-4647-AF79-B8A65F208782}" srcId="{92CD7A91-46EC-4155-99B3-A14BCD1CBD9C}" destId="{79A39141-2CED-4074-8D56-973FCB387E6E}" srcOrd="2" destOrd="0" parTransId="{D7354E73-87EF-4251-8D0F-2C3D72CEDFF9}" sibTransId="{F1EB41F9-E314-4040-A6AB-BE890E1C6D1A}"/>
    <dgm:cxn modelId="{BD0EB3DF-F5B2-4648-A50A-19451F3DFFDD}" srcId="{73C94159-B8E1-4BA7-AEBF-A965E5D6C15B}" destId="{E141C262-39A6-4B6B-8FAA-C1F73F8DC5B2}" srcOrd="0" destOrd="0" parTransId="{F453A9F5-8F60-4327-88C3-EB7AC8E49A2D}" sibTransId="{0C48EDAC-FBD9-492B-8244-FD4B6E0AD2B8}"/>
    <dgm:cxn modelId="{0928B49A-BA5F-4303-9FDB-8D8F3D4FB847}" type="presOf" srcId="{E2BB7F57-07B7-46FB-8444-334F1B9B2EBC}" destId="{DE4EFAD5-C611-446C-B11F-BA03C8FF10C7}" srcOrd="0" destOrd="0" presId="urn:microsoft.com/office/officeart/2005/8/layout/vList5"/>
    <dgm:cxn modelId="{BE574439-C5C9-420C-B124-E3AFC3937428}" srcId="{E2BB7F57-07B7-46FB-8444-334F1B9B2EBC}" destId="{F1963C04-F21B-4FE8-ADD5-AD9D699D8B38}" srcOrd="0" destOrd="0" parTransId="{4A88D66B-F1E8-4DB1-B441-7ADAF73C5FF9}" sibTransId="{4D5B4A24-B80F-471F-AD28-78A7F096B80B}"/>
    <dgm:cxn modelId="{DFF950CA-F61C-4F5B-A77C-BC2A0D0FD227}" type="presOf" srcId="{79A39141-2CED-4074-8D56-973FCB387E6E}" destId="{EAFE0DB2-4C33-4697-BF00-6F86D1DD94AF}" srcOrd="0" destOrd="0" presId="urn:microsoft.com/office/officeart/2005/8/layout/vList5"/>
    <dgm:cxn modelId="{7DBC2A57-A405-4764-82E6-26AB604DC18D}" type="presOf" srcId="{E141C262-39A6-4B6B-8FAA-C1F73F8DC5B2}" destId="{0313BB98-D1F9-4493-903C-58083AE0A260}" srcOrd="0" destOrd="0" presId="urn:microsoft.com/office/officeart/2005/8/layout/vList5"/>
    <dgm:cxn modelId="{E070E0AF-43E8-4358-A5CE-92EA9F28E876}" srcId="{79A39141-2CED-4074-8D56-973FCB387E6E}" destId="{BEB07A8A-E6D3-45B6-8C2B-61A885775668}" srcOrd="0" destOrd="0" parTransId="{2D7CBAB2-CD65-45E8-A813-3C8C7A8F86EE}" sibTransId="{F4FCDFA1-EF21-4C00-AEB2-3BE6A51F7AFD}"/>
    <dgm:cxn modelId="{3BDF2170-E030-4323-A2A9-5DDBB39D08A8}" type="presOf" srcId="{520367AB-41B2-4FB9-A3E3-E6571BACABD6}" destId="{537FC6E7-F995-4125-8DCF-6524315B0A3F}" srcOrd="0" destOrd="1" presId="urn:microsoft.com/office/officeart/2005/8/layout/vList5"/>
    <dgm:cxn modelId="{2443FC37-10BE-448B-BD4A-CD177BB87C57}" srcId="{92CD7A91-46EC-4155-99B3-A14BCD1CBD9C}" destId="{73C94159-B8E1-4BA7-AEBF-A965E5D6C15B}" srcOrd="1" destOrd="0" parTransId="{05809991-D2C2-4A5F-9741-1FA3B49CD96C}" sibTransId="{7FBC689B-6B4C-4D48-84C7-FA9329CDB0D2}"/>
    <dgm:cxn modelId="{89706574-A087-4552-8AFA-270BF460290E}" type="presOf" srcId="{F1963C04-F21B-4FE8-ADD5-AD9D699D8B38}" destId="{537FC6E7-F995-4125-8DCF-6524315B0A3F}" srcOrd="0" destOrd="0" presId="urn:microsoft.com/office/officeart/2005/8/layout/vList5"/>
    <dgm:cxn modelId="{D1CC19C3-7EF6-4AAA-BA5E-DA28A1F0CFF2}" srcId="{92CD7A91-46EC-4155-99B3-A14BCD1CBD9C}" destId="{E2BB7F57-07B7-46FB-8444-334F1B9B2EBC}" srcOrd="0" destOrd="0" parTransId="{117B9A50-9189-457C-A7CF-2B9B91AD194A}" sibTransId="{153CF9C2-1072-4F9F-954D-EA7D7EAE109F}"/>
    <dgm:cxn modelId="{BBE363D4-E165-4759-8820-0CA548170A8F}" type="presParOf" srcId="{F56478CF-3DDB-446C-87F6-C44C7E654C51}" destId="{17F73C80-F442-4E40-94A0-09BD3A67298A}" srcOrd="0" destOrd="0" presId="urn:microsoft.com/office/officeart/2005/8/layout/vList5"/>
    <dgm:cxn modelId="{7950CAD0-4C05-4232-9432-C313C2259159}" type="presParOf" srcId="{17F73C80-F442-4E40-94A0-09BD3A67298A}" destId="{DE4EFAD5-C611-446C-B11F-BA03C8FF10C7}" srcOrd="0" destOrd="0" presId="urn:microsoft.com/office/officeart/2005/8/layout/vList5"/>
    <dgm:cxn modelId="{605837D2-8CD1-488C-8607-A4E8E80E1B7C}" type="presParOf" srcId="{17F73C80-F442-4E40-94A0-09BD3A67298A}" destId="{537FC6E7-F995-4125-8DCF-6524315B0A3F}" srcOrd="1" destOrd="0" presId="urn:microsoft.com/office/officeart/2005/8/layout/vList5"/>
    <dgm:cxn modelId="{7392B566-6684-45C0-BC0B-231353F4DC83}" type="presParOf" srcId="{F56478CF-3DDB-446C-87F6-C44C7E654C51}" destId="{B9FA29E6-E3C2-430C-B75F-F21E5FF71543}" srcOrd="1" destOrd="0" presId="urn:microsoft.com/office/officeart/2005/8/layout/vList5"/>
    <dgm:cxn modelId="{B40852EC-3058-42DF-A27B-CAA0A044495F}" type="presParOf" srcId="{F56478CF-3DDB-446C-87F6-C44C7E654C51}" destId="{BF4F1DCF-2A2E-4F3F-A3EE-06A4D9B64095}" srcOrd="2" destOrd="0" presId="urn:microsoft.com/office/officeart/2005/8/layout/vList5"/>
    <dgm:cxn modelId="{CD1B3DA4-FF1F-4EC5-A011-97BC2A153703}" type="presParOf" srcId="{BF4F1DCF-2A2E-4F3F-A3EE-06A4D9B64095}" destId="{107BC2B8-CBE7-4A61-8E6C-FA728AB48D9B}" srcOrd="0" destOrd="0" presId="urn:microsoft.com/office/officeart/2005/8/layout/vList5"/>
    <dgm:cxn modelId="{6D4C2617-A7A5-45CE-965B-7CF8E4A12017}" type="presParOf" srcId="{BF4F1DCF-2A2E-4F3F-A3EE-06A4D9B64095}" destId="{0313BB98-D1F9-4493-903C-58083AE0A260}" srcOrd="1" destOrd="0" presId="urn:microsoft.com/office/officeart/2005/8/layout/vList5"/>
    <dgm:cxn modelId="{43ACE0A5-F24F-4DF4-807E-61C96562210A}" type="presParOf" srcId="{F56478CF-3DDB-446C-87F6-C44C7E654C51}" destId="{202E9DF4-5917-4124-BF4B-A8A4C0E7FB92}" srcOrd="3" destOrd="0" presId="urn:microsoft.com/office/officeart/2005/8/layout/vList5"/>
    <dgm:cxn modelId="{FF8645AC-D553-4241-99A5-E039F8A59D55}" type="presParOf" srcId="{F56478CF-3DDB-446C-87F6-C44C7E654C51}" destId="{BC8D5F10-6B5B-4256-A687-AA0159248C26}" srcOrd="4" destOrd="0" presId="urn:microsoft.com/office/officeart/2005/8/layout/vList5"/>
    <dgm:cxn modelId="{298ECC8F-6C6B-4F25-934D-6BE074CC3E16}" type="presParOf" srcId="{BC8D5F10-6B5B-4256-A687-AA0159248C26}" destId="{EAFE0DB2-4C33-4697-BF00-6F86D1DD94AF}" srcOrd="0" destOrd="0" presId="urn:microsoft.com/office/officeart/2005/8/layout/vList5"/>
    <dgm:cxn modelId="{0FD5BD54-55B1-4D41-90EA-6BAFCAD5C750}" type="presParOf" srcId="{BC8D5F10-6B5B-4256-A687-AA0159248C26}" destId="{794F5EA0-0B81-4046-996B-F45FE06AD6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21D91-07BB-4EB9-828C-FB01AEFE8ABE}">
      <dsp:nvSpPr>
        <dsp:cNvPr id="0" name=""/>
        <dsp:cNvSpPr/>
      </dsp:nvSpPr>
      <dsp:spPr>
        <a:xfrm>
          <a:off x="1069168" y="1009649"/>
          <a:ext cx="3028950" cy="3028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A1704-4B06-4499-93AB-652BD5A2011C}">
      <dsp:nvSpPr>
        <dsp:cNvPr id="0" name=""/>
        <dsp:cNvSpPr/>
      </dsp:nvSpPr>
      <dsp:spPr>
        <a:xfrm>
          <a:off x="1674958" y="1615439"/>
          <a:ext cx="1817370" cy="1817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D1BC2-7885-4F19-ADBD-6F966BDF0D8B}">
      <dsp:nvSpPr>
        <dsp:cNvPr id="0" name=""/>
        <dsp:cNvSpPr/>
      </dsp:nvSpPr>
      <dsp:spPr>
        <a:xfrm>
          <a:off x="2280748" y="2221230"/>
          <a:ext cx="605790" cy="6057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BA03B-13A2-487F-ADA2-4D7719B245C0}">
      <dsp:nvSpPr>
        <dsp:cNvPr id="0" name=""/>
        <dsp:cNvSpPr/>
      </dsp:nvSpPr>
      <dsp:spPr>
        <a:xfrm>
          <a:off x="4167191" y="0"/>
          <a:ext cx="2385979" cy="883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предприятие</a:t>
          </a:r>
          <a:endParaRPr lang="ru-RU" sz="1800" kern="1200" dirty="0"/>
        </a:p>
      </dsp:txBody>
      <dsp:txXfrm>
        <a:off x="4167191" y="0"/>
        <a:ext cx="2385979" cy="883443"/>
      </dsp:txXfrm>
    </dsp:sp>
    <dsp:sp modelId="{DC362339-0148-46B2-A891-513215C24E45}">
      <dsp:nvSpPr>
        <dsp:cNvPr id="0" name=""/>
        <dsp:cNvSpPr/>
      </dsp:nvSpPr>
      <dsp:spPr>
        <a:xfrm>
          <a:off x="4224324" y="441721"/>
          <a:ext cx="378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382EB-D6F7-44C6-8E18-2ACF425ADDD2}">
      <dsp:nvSpPr>
        <dsp:cNvPr id="0" name=""/>
        <dsp:cNvSpPr/>
      </dsp:nvSpPr>
      <dsp:spPr>
        <a:xfrm rot="5400000">
          <a:off x="2362277" y="663592"/>
          <a:ext cx="2081898" cy="163916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12052-B97D-4DB2-BD83-95B193D85E76}">
      <dsp:nvSpPr>
        <dsp:cNvPr id="0" name=""/>
        <dsp:cNvSpPr/>
      </dsp:nvSpPr>
      <dsp:spPr>
        <a:xfrm>
          <a:off x="4093330" y="883443"/>
          <a:ext cx="2533701" cy="883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Ближнее окружение (участники строительства)</a:t>
          </a:r>
          <a:endParaRPr lang="ru-RU" sz="1700" kern="1200" dirty="0"/>
        </a:p>
      </dsp:txBody>
      <dsp:txXfrm>
        <a:off x="4093330" y="883443"/>
        <a:ext cx="2533701" cy="883443"/>
      </dsp:txXfrm>
    </dsp:sp>
    <dsp:sp modelId="{045A3CE1-20B1-4B37-9DC9-31900907607C}">
      <dsp:nvSpPr>
        <dsp:cNvPr id="0" name=""/>
        <dsp:cNvSpPr/>
      </dsp:nvSpPr>
      <dsp:spPr>
        <a:xfrm>
          <a:off x="4224324" y="1325165"/>
          <a:ext cx="378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C79C2-D37C-4DC9-8462-82A473813DF6}">
      <dsp:nvSpPr>
        <dsp:cNvPr id="0" name=""/>
        <dsp:cNvSpPr/>
      </dsp:nvSpPr>
      <dsp:spPr>
        <a:xfrm rot="5400000">
          <a:off x="2809148" y="1533254"/>
          <a:ext cx="1622305" cy="120501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DE23D-7543-42FC-91A1-1595EFB575A3}">
      <dsp:nvSpPr>
        <dsp:cNvPr id="0" name=""/>
        <dsp:cNvSpPr/>
      </dsp:nvSpPr>
      <dsp:spPr>
        <a:xfrm>
          <a:off x="4602943" y="1766887"/>
          <a:ext cx="1514475" cy="883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Дальнее окружение</a:t>
          </a:r>
          <a:endParaRPr lang="ru-RU" sz="1700" kern="1200" dirty="0"/>
        </a:p>
      </dsp:txBody>
      <dsp:txXfrm>
        <a:off x="4602943" y="1766887"/>
        <a:ext cx="1514475" cy="883443"/>
      </dsp:txXfrm>
    </dsp:sp>
    <dsp:sp modelId="{55C422F9-20B5-4047-AAC5-EA55CA14B0FD}">
      <dsp:nvSpPr>
        <dsp:cNvPr id="0" name=""/>
        <dsp:cNvSpPr/>
      </dsp:nvSpPr>
      <dsp:spPr>
        <a:xfrm>
          <a:off x="4224324" y="2208609"/>
          <a:ext cx="378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F1BCD-224D-46CD-8070-28CD9FAFC0C9}">
      <dsp:nvSpPr>
        <dsp:cNvPr id="0" name=""/>
        <dsp:cNvSpPr/>
      </dsp:nvSpPr>
      <dsp:spPr>
        <a:xfrm rot="5400000">
          <a:off x="3256575" y="2402209"/>
          <a:ext cx="1159078" cy="77086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7FC6E7-F995-4125-8DCF-6524315B0A3F}">
      <dsp:nvSpPr>
        <dsp:cNvPr id="0" name=""/>
        <dsp:cNvSpPr/>
      </dsp:nvSpPr>
      <dsp:spPr>
        <a:xfrm rot="5400000">
          <a:off x="4323703" y="-1624385"/>
          <a:ext cx="1047750" cy="4562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Уменьшение неопределенности объекта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 полезности информации</a:t>
          </a:r>
          <a:endParaRPr lang="ru-RU" sz="1800" kern="1200" dirty="0"/>
        </a:p>
      </dsp:txBody>
      <dsp:txXfrm rot="5400000">
        <a:off x="4323703" y="-1624385"/>
        <a:ext cx="1047750" cy="4562426"/>
      </dsp:txXfrm>
    </dsp:sp>
    <dsp:sp modelId="{DE4EFAD5-C611-446C-B11F-BA03C8FF10C7}">
      <dsp:nvSpPr>
        <dsp:cNvPr id="0" name=""/>
        <dsp:cNvSpPr/>
      </dsp:nvSpPr>
      <dsp:spPr>
        <a:xfrm>
          <a:off x="0" y="1984"/>
          <a:ext cx="2566365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Получение и анализ информации об ОУ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1984"/>
        <a:ext cx="2566365" cy="1309687"/>
      </dsp:txXfrm>
    </dsp:sp>
    <dsp:sp modelId="{0313BB98-D1F9-4493-903C-58083AE0A260}">
      <dsp:nvSpPr>
        <dsp:cNvPr id="0" name=""/>
        <dsp:cNvSpPr/>
      </dsp:nvSpPr>
      <dsp:spPr>
        <a:xfrm rot="5400000">
          <a:off x="4323703" y="-249213"/>
          <a:ext cx="1047750" cy="4562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Организация деятельности коллектива по разрешению назревшей проблемы</a:t>
          </a:r>
          <a:endParaRPr lang="ru-RU" sz="1800" kern="1200" dirty="0"/>
        </a:p>
      </dsp:txBody>
      <dsp:txXfrm rot="5400000">
        <a:off x="4323703" y="-249213"/>
        <a:ext cx="1047750" cy="4562426"/>
      </dsp:txXfrm>
    </dsp:sp>
    <dsp:sp modelId="{107BC2B8-CBE7-4A61-8E6C-FA728AB48D9B}">
      <dsp:nvSpPr>
        <dsp:cNvPr id="0" name=""/>
        <dsp:cNvSpPr/>
      </dsp:nvSpPr>
      <dsp:spPr>
        <a:xfrm>
          <a:off x="0" y="1377156"/>
          <a:ext cx="2566365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Выработка новой информации в виде управленческих решений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1377156"/>
        <a:ext cx="2566365" cy="1309687"/>
      </dsp:txXfrm>
    </dsp:sp>
    <dsp:sp modelId="{794F5EA0-0B81-4046-996B-F45FE06AD61F}">
      <dsp:nvSpPr>
        <dsp:cNvPr id="0" name=""/>
        <dsp:cNvSpPr/>
      </dsp:nvSpPr>
      <dsp:spPr>
        <a:xfrm rot="5400000">
          <a:off x="4323703" y="1125958"/>
          <a:ext cx="1047750" cy="45624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Целенаправленное воздействие на трудовой коллектив и отдельных работников для решения поставленных задач</a:t>
          </a:r>
          <a:endParaRPr lang="ru-RU" sz="1800" kern="1200" dirty="0"/>
        </a:p>
      </dsp:txBody>
      <dsp:txXfrm rot="5400000">
        <a:off x="4323703" y="1125958"/>
        <a:ext cx="1047750" cy="4562426"/>
      </dsp:txXfrm>
    </dsp:sp>
    <dsp:sp modelId="{EAFE0DB2-4C33-4697-BF00-6F86D1DD94AF}">
      <dsp:nvSpPr>
        <dsp:cNvPr id="0" name=""/>
        <dsp:cNvSpPr/>
      </dsp:nvSpPr>
      <dsp:spPr>
        <a:xfrm>
          <a:off x="0" y="2752328"/>
          <a:ext cx="2566365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</a:rPr>
            <a:t>Передача новой информации на ОУ в виде УР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0" y="2752328"/>
        <a:ext cx="2566365" cy="1309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DC71C5-4988-4CBA-B76B-AE9F77AD91DA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B101D4-4EFC-4B59-B77E-2FD08B038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82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30922-B535-402A-89B3-A8D17D57BF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C6BBE0-EEF6-41F9-9438-623DB3DDDB47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DFF93B-A059-4F7B-9C49-0874109E2C6E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D142D97-36EC-4A5D-8D47-995890CC958B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0621B0-7DD3-4D30-A6C1-DF0DA23664EE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B101D4-4EFC-4B59-B77E-2FD08B0388D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DF5B-86D6-45C8-BF36-649126971758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09DA904-B81C-4CC3-AB8A-D1C31B3C8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6F152-94E0-4507-8920-E5DC2B5DC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75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7DDFD-76A1-47AA-B47E-087BADD6B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1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678A8-C464-4CB0-A692-07377CBBC223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99601-5ACB-4836-839F-C15D8C1FF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A687-956D-4E2A-B842-F56D648DC909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8B0B78-FF7F-4DD9-A1E5-F91A03331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F9E9F-8C82-4E82-A75C-612C84052C66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3E081A-E78D-4B39-A2CA-63C6C5EEA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86E575B-B103-4F22-BD87-99F704BC5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483E-6D94-455F-B54B-C01B16B3A881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5B99B-6578-4822-B301-D618CF4EF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1AA36-2F52-4405-8E70-28119204B16A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DBA12-2F73-4E80-93FA-DF8F3E7189A9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2CE8-DC8C-4307-91C1-08D95B7E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43D76-9321-448D-8E24-BC7728FA6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E173-0218-4482-98AC-6A676B059411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2E550-ABD7-4D88-BFCD-C78CEAE43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182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CBDF6A2-D5C4-4C34-953A-AB8D1D0DCD11}" type="datetimeFigureOut">
              <a:rPr lang="ru-RU"/>
              <a:pPr>
                <a:defRPr/>
              </a:pPr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4F717-7E7F-4F6A-BC14-E2A2C04E8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ФЕДОРОВА Г. Д., К.Т.Н., ДОЦЕНТ</a:t>
            </a: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0" cap="none" dirty="0" smtClean="0">
                <a:solidFill>
                  <a:schemeClr val="tx1"/>
                </a:solidFill>
              </a:rPr>
              <a:t>ЛЕКЦИЯ </a:t>
            </a:r>
            <a:r>
              <a:rPr lang="ru-RU" b="0" cap="none" dirty="0" smtClean="0">
                <a:solidFill>
                  <a:schemeClr val="tx1"/>
                </a:solidFill>
              </a:rPr>
              <a:t>3.2</a:t>
            </a:r>
            <a:endParaRPr lang="ru-RU" b="0" cap="none" dirty="0" smtClean="0">
              <a:solidFill>
                <a:schemeClr val="tx1"/>
              </a:solidFill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Методы </a:t>
            </a:r>
            <a:r>
              <a:rPr lang="ru-RU" sz="2800" dirty="0"/>
              <a:t>и функции </a:t>
            </a:r>
            <a:r>
              <a:rPr lang="ru-RU" sz="2800" dirty="0" smtClean="0"/>
              <a:t>управления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8888" y="5516563"/>
            <a:ext cx="67691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Модуль </a:t>
            </a:r>
            <a:r>
              <a:rPr lang="ru-RU" dirty="0" smtClean="0"/>
              <a:t>3. </a:t>
            </a:r>
            <a:r>
              <a:rPr lang="ru-RU" dirty="0"/>
              <a:t>Основы управления в строительстве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Система управления СП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38" y="2286000"/>
            <a:ext cx="278606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Управляющая подсистема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4572000"/>
            <a:ext cx="278606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Объект управления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712788" y="3786188"/>
            <a:ext cx="1430337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677319" y="3750469"/>
            <a:ext cx="150177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85786" y="3214686"/>
            <a:ext cx="42862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Прямая связь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3214686"/>
            <a:ext cx="428628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Обратная связь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6313" y="2286000"/>
            <a:ext cx="3357562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Производственная система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71938" y="3286125"/>
            <a:ext cx="207168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Управление технологическими процессами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00813" y="3286125"/>
            <a:ext cx="207168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Управление коллективами людей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5429250" y="2928938"/>
            <a:ext cx="500063" cy="357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858000" y="2928938"/>
            <a:ext cx="500063" cy="357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4643438" y="4643438"/>
            <a:ext cx="3786187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Объектом управления в строительстве является производственная деятельность коллектива строительной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40107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Объекты управления строительством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smtClean="0"/>
              <a:t>Социальная подсистема (условия труда, вознаграждения, стимулы к активной деятельности, психологическая совместимость)</a:t>
            </a:r>
          </a:p>
          <a:p>
            <a:r>
              <a:rPr lang="ru-RU" sz="2000" smtClean="0"/>
              <a:t>Техническая подсистема (предметы и средства труда)</a:t>
            </a:r>
          </a:p>
          <a:p>
            <a:r>
              <a:rPr lang="ru-RU" sz="2000" smtClean="0"/>
              <a:t>Организационная подсистема</a:t>
            </a:r>
          </a:p>
          <a:p>
            <a:r>
              <a:rPr lang="ru-RU" sz="2000" smtClean="0"/>
              <a:t>Экономическая подсистема</a:t>
            </a:r>
          </a:p>
          <a:p>
            <a:endParaRPr lang="ru-RU" sz="2400" smtClean="0"/>
          </a:p>
        </p:txBody>
      </p:sp>
      <p:sp>
        <p:nvSpPr>
          <p:cNvPr id="14340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FF0000"/>
                </a:solidFill>
              </a:rPr>
              <a:t>Управляющая подсистема состоит из аппарата управления и средств управленческого труда</a:t>
            </a:r>
          </a:p>
          <a:p>
            <a:r>
              <a:rPr lang="ru-RU" sz="2000" smtClean="0"/>
              <a:t>Аппарат управления – это совокупность работников, занятых в управлении</a:t>
            </a:r>
          </a:p>
          <a:p>
            <a:r>
              <a:rPr lang="ru-RU" sz="2000" smtClean="0"/>
              <a:t>Средства управленческого труда: активные (орудия труда) и пассивные (служебные здания, помещения, мебель)</a:t>
            </a:r>
          </a:p>
          <a:p>
            <a:endParaRPr lang="ru-RU" sz="2000" smtClean="0"/>
          </a:p>
        </p:txBody>
      </p:sp>
    </p:spTree>
    <p:extLst>
      <p:ext uri="{BB962C8B-B14F-4D97-AF65-F5344CB8AC3E}">
        <p14:creationId xmlns:p14="http://schemas.microsoft.com/office/powerpoint/2010/main" xmlns="" val="28329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Понятие </a:t>
            </a:r>
            <a:r>
              <a:rPr lang="ru-RU" sz="2800" dirty="0" smtClean="0"/>
              <a:t>о методах управления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ah-RU" dirty="0" smtClean="0"/>
              <a:t>Совокупность приемов и способов , с помощью которых управляющая подсистема воздействует на объект управления для достижения поставленных перед ними целей, называют методами управления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692696"/>
            <a:ext cx="5832648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h-RU" dirty="0" smtClean="0"/>
              <a:t>По напраленности: методы пряього (активного) и косвенного (пассивного) воздействия.</a:t>
            </a:r>
          </a:p>
          <a:p>
            <a:pPr algn="ctr"/>
            <a:endParaRPr lang="sah-RU" dirty="0"/>
          </a:p>
          <a:p>
            <a:pPr algn="ctr"/>
            <a:r>
              <a:rPr lang="sah-RU" dirty="0" smtClean="0"/>
              <a:t>По степени формализованности: формальные и неформальные методы.</a:t>
            </a:r>
          </a:p>
          <a:p>
            <a:pPr algn="ctr"/>
            <a:endParaRPr lang="sah-RU" dirty="0"/>
          </a:p>
          <a:p>
            <a:pPr algn="ctr"/>
            <a:r>
              <a:rPr lang="sah-RU" dirty="0" smtClean="0"/>
              <a:t>По характеру воздействия: методы уббеждения,  поощрения  и принуждения.</a:t>
            </a:r>
          </a:p>
          <a:p>
            <a:pPr algn="ctr"/>
            <a:endParaRPr lang="sah-RU" dirty="0"/>
          </a:p>
          <a:p>
            <a:pPr algn="ctr"/>
            <a:r>
              <a:rPr lang="sah-RU" dirty="0" smtClean="0"/>
              <a:t>По видам , складывающихся между управляющей подсистемой и объектом управления: организационно-административные, экономические и социально-психологические методы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3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Информационная система</a:t>
            </a:r>
          </a:p>
        </p:txBody>
      </p:sp>
      <p:sp>
        <p:nvSpPr>
          <p:cNvPr id="18435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Информационные системы призваны обеспечить нормальное протекание информационных процессов, необходимых для всей управленческой деятельности на предприятии</a:t>
            </a:r>
          </a:p>
          <a:p>
            <a:r>
              <a:rPr lang="ru-RU" sz="2000" smtClean="0"/>
              <a:t>Создание информационной системы для предприятия является достаточно сложным и дорогостоящим</a:t>
            </a:r>
          </a:p>
          <a:p>
            <a:r>
              <a:rPr lang="ru-RU" sz="2000" smtClean="0"/>
              <a:t>Создание информационной системы строительной организации может потребовать существенных изменений как сложившихся форм управленческой деятельности, так и устоявшихся организационных структур </a:t>
            </a:r>
          </a:p>
        </p:txBody>
      </p:sp>
    </p:spTree>
    <p:extLst>
      <p:ext uri="{BB962C8B-B14F-4D97-AF65-F5344CB8AC3E}">
        <p14:creationId xmlns:p14="http://schemas.microsoft.com/office/powerpoint/2010/main" xmlns="" val="17904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Информация в системах управления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Цикл движения</a:t>
            </a:r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>
          <a:xfrm>
            <a:off x="468313" y="2133600"/>
            <a:ext cx="4040187" cy="3167063"/>
          </a:xfrm>
        </p:spPr>
        <p:txBody>
          <a:bodyPr/>
          <a:lstStyle/>
          <a:p>
            <a:r>
              <a:rPr lang="ru-RU" sz="2000" smtClean="0"/>
              <a:t>Получение информации и ее анализ</a:t>
            </a:r>
          </a:p>
          <a:p>
            <a:r>
              <a:rPr lang="ru-RU" sz="2000" smtClean="0"/>
              <a:t>Выработка новой информации в виде управленческих решений</a:t>
            </a:r>
          </a:p>
          <a:p>
            <a:r>
              <a:rPr lang="ru-RU" sz="2000" smtClean="0"/>
              <a:t>Передача этой новой информации в виде управленческих команд на объект управления</a:t>
            </a:r>
          </a:p>
        </p:txBody>
      </p:sp>
      <p:sp>
        <p:nvSpPr>
          <p:cNvPr id="16389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/>
              <a:t>Виды </a:t>
            </a:r>
          </a:p>
        </p:txBody>
      </p:sp>
      <p:sp>
        <p:nvSpPr>
          <p:cNvPr id="16390" name="Содержимое 5"/>
          <p:cNvSpPr>
            <a:spLocks noGrp="1"/>
          </p:cNvSpPr>
          <p:nvPr>
            <p:ph sz="quarter" idx="4"/>
          </p:nvPr>
        </p:nvSpPr>
        <p:spPr>
          <a:xfrm>
            <a:off x="4427538" y="2174875"/>
            <a:ext cx="4259262" cy="3270250"/>
          </a:xfrm>
        </p:spPr>
        <p:txBody>
          <a:bodyPr/>
          <a:lstStyle/>
          <a:p>
            <a:r>
              <a:rPr lang="ru-RU" sz="2000" smtClean="0"/>
              <a:t>Полезная  и бесполезная</a:t>
            </a:r>
          </a:p>
          <a:p>
            <a:r>
              <a:rPr lang="ru-RU" sz="2000" smtClean="0"/>
              <a:t>Достаточная и недостаточная</a:t>
            </a:r>
          </a:p>
          <a:p>
            <a:r>
              <a:rPr lang="ru-RU" sz="2000" smtClean="0"/>
              <a:t>Своевременная, достоверная, удобная</a:t>
            </a:r>
          </a:p>
          <a:p>
            <a:r>
              <a:rPr lang="ru-RU" sz="2000" smtClean="0"/>
              <a:t>Первичная и производная</a:t>
            </a:r>
          </a:p>
          <a:p>
            <a:r>
              <a:rPr lang="ru-RU" sz="2000" smtClean="0"/>
              <a:t>Промежуточная, командная, учетная, отчетная</a:t>
            </a:r>
          </a:p>
          <a:p>
            <a:r>
              <a:rPr lang="ru-RU" sz="2000" smtClean="0"/>
              <a:t>Оперативная, нормативная, регламентирующая (плановая)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550" y="5516563"/>
            <a:ext cx="71294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Информация неотъемлемая часть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40418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Управление как цикл движения информации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331640" y="2060848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223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Принципы управления СП</a:t>
            </a:r>
          </a:p>
        </p:txBody>
      </p:sp>
      <p:sp>
        <p:nvSpPr>
          <p:cNvPr id="19459" name="Содержимое 4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452938"/>
          </a:xfrm>
        </p:spPr>
        <p:txBody>
          <a:bodyPr/>
          <a:lstStyle/>
          <a:p>
            <a:r>
              <a:rPr lang="ru-RU" sz="1600" smtClean="0"/>
              <a:t>Целенаправленность</a:t>
            </a:r>
          </a:p>
          <a:p>
            <a:r>
              <a:rPr lang="ru-RU" sz="1600" smtClean="0"/>
              <a:t>Плановость</a:t>
            </a:r>
          </a:p>
          <a:p>
            <a:r>
              <a:rPr lang="ru-RU" sz="1600" smtClean="0"/>
              <a:t>Системность</a:t>
            </a:r>
          </a:p>
          <a:p>
            <a:r>
              <a:rPr lang="ru-RU" sz="1600" smtClean="0"/>
              <a:t>Научность</a:t>
            </a:r>
          </a:p>
          <a:p>
            <a:r>
              <a:rPr lang="ru-RU" sz="1600" smtClean="0"/>
              <a:t>Оптимальность</a:t>
            </a:r>
          </a:p>
          <a:p>
            <a:r>
              <a:rPr lang="ru-RU" sz="1600" smtClean="0"/>
              <a:t>Пропорциональность</a:t>
            </a:r>
          </a:p>
          <a:p>
            <a:r>
              <a:rPr lang="ru-RU" sz="1600" smtClean="0"/>
              <a:t>Ритмичность</a:t>
            </a:r>
          </a:p>
          <a:p>
            <a:r>
              <a:rPr lang="ru-RU" sz="1600" smtClean="0"/>
              <a:t>Управляемость</a:t>
            </a:r>
          </a:p>
          <a:p>
            <a:r>
              <a:rPr lang="ru-RU" sz="1600" smtClean="0"/>
              <a:t>Принцип обратной связи</a:t>
            </a:r>
          </a:p>
          <a:p>
            <a:r>
              <a:rPr lang="ru-RU" sz="1600" smtClean="0"/>
              <a:t>Единоначалие и коллегиальность</a:t>
            </a:r>
          </a:p>
          <a:p>
            <a:r>
              <a:rPr lang="ru-RU" sz="1600" smtClean="0"/>
              <a:t>Сочетание централизации с децентрализацией управления</a:t>
            </a:r>
          </a:p>
          <a:p>
            <a:endParaRPr lang="ru-RU" sz="1600" smtClean="0"/>
          </a:p>
        </p:txBody>
      </p:sp>
      <p:sp>
        <p:nvSpPr>
          <p:cNvPr id="19460" name="Содержимое 5"/>
          <p:cNvSpPr>
            <a:spLocks noGrp="1"/>
          </p:cNvSpPr>
          <p:nvPr>
            <p:ph sz="half" idx="2"/>
          </p:nvPr>
        </p:nvSpPr>
        <p:spPr>
          <a:xfrm>
            <a:off x="4714875" y="2000250"/>
            <a:ext cx="3771900" cy="4038600"/>
          </a:xfrm>
        </p:spPr>
        <p:txBody>
          <a:bodyPr/>
          <a:lstStyle/>
          <a:p>
            <a:r>
              <a:rPr lang="ru-RU" sz="1600" dirty="0" smtClean="0"/>
              <a:t>Демократизация</a:t>
            </a:r>
          </a:p>
          <a:p>
            <a:r>
              <a:rPr lang="ru-RU" sz="1600" dirty="0" smtClean="0"/>
              <a:t>Гибкость</a:t>
            </a:r>
          </a:p>
          <a:p>
            <a:r>
              <a:rPr lang="ru-RU" sz="1600" dirty="0" smtClean="0"/>
              <a:t>Принцип ведущего звена</a:t>
            </a:r>
          </a:p>
          <a:p>
            <a:r>
              <a:rPr lang="ru-RU" sz="1600" dirty="0" smtClean="0"/>
              <a:t>Сочетания свободы предпринимательства и государственного регулирования</a:t>
            </a:r>
          </a:p>
          <a:p>
            <a:r>
              <a:rPr lang="ru-RU" sz="1600" dirty="0" err="1" smtClean="0"/>
              <a:t>Мотивационность</a:t>
            </a:r>
            <a:endParaRPr lang="ru-RU" sz="1600" dirty="0" smtClean="0"/>
          </a:p>
          <a:p>
            <a:r>
              <a:rPr lang="ru-RU" sz="1600" dirty="0" smtClean="0"/>
              <a:t>Стремление к нововведениям</a:t>
            </a:r>
          </a:p>
          <a:p>
            <a:r>
              <a:rPr lang="ru-RU" sz="1600" dirty="0" smtClean="0"/>
              <a:t>Ориентация на организационную культуру</a:t>
            </a:r>
          </a:p>
          <a:p>
            <a:r>
              <a:rPr lang="ru-RU" sz="1600" dirty="0" smtClean="0"/>
              <a:t>Социальная ответственность и этика</a:t>
            </a:r>
          </a:p>
          <a:p>
            <a:r>
              <a:rPr lang="ru-RU" sz="1600" dirty="0" smtClean="0"/>
              <a:t>Активное взаимодействие с окружающим миром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106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mtClean="0"/>
              <a:t>Управление СП наука или искусство?</a:t>
            </a:r>
          </a:p>
        </p:txBody>
      </p:sp>
      <p:sp>
        <p:nvSpPr>
          <p:cNvPr id="20483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Наука</a:t>
            </a:r>
          </a:p>
        </p:txBody>
      </p:sp>
      <p:sp>
        <p:nvSpPr>
          <p:cNvPr id="20484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Моделирование</a:t>
            </a:r>
          </a:p>
          <a:p>
            <a:r>
              <a:rPr lang="ru-RU" smtClean="0"/>
              <a:t>Управление рисками</a:t>
            </a:r>
          </a:p>
          <a:p>
            <a:r>
              <a:rPr lang="ru-RU" smtClean="0"/>
              <a:t>Прогнозирование</a:t>
            </a:r>
          </a:p>
          <a:p>
            <a:r>
              <a:rPr lang="ru-RU" smtClean="0"/>
              <a:t>Стратегия</a:t>
            </a:r>
          </a:p>
          <a:p>
            <a:r>
              <a:rPr lang="ru-RU" smtClean="0"/>
              <a:t>Планирование</a:t>
            </a:r>
          </a:p>
          <a:p>
            <a:r>
              <a:rPr lang="ru-RU" smtClean="0"/>
              <a:t>Руководство людьми</a:t>
            </a:r>
          </a:p>
          <a:p>
            <a:r>
              <a:rPr lang="ru-RU" smtClean="0"/>
              <a:t>НОТ</a:t>
            </a:r>
          </a:p>
          <a:p>
            <a:r>
              <a:rPr lang="ru-RU" smtClean="0"/>
              <a:t>Синергетика</a:t>
            </a:r>
          </a:p>
          <a:p>
            <a:endParaRPr lang="ru-RU" smtClean="0"/>
          </a:p>
        </p:txBody>
      </p:sp>
      <p:sp>
        <p:nvSpPr>
          <p:cNvPr id="20485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/>
              <a:t>искусство</a:t>
            </a:r>
          </a:p>
        </p:txBody>
      </p:sp>
      <p:sp>
        <p:nvSpPr>
          <p:cNvPr id="20486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2071688"/>
            <a:ext cx="4041775" cy="2428875"/>
          </a:xfrm>
        </p:spPr>
        <p:txBody>
          <a:bodyPr/>
          <a:lstStyle/>
          <a:p>
            <a:r>
              <a:rPr lang="ru-RU" smtClean="0"/>
              <a:t>Талант, способность и опыт руководства </a:t>
            </a:r>
          </a:p>
          <a:p>
            <a:r>
              <a:rPr lang="ru-RU" smtClean="0"/>
              <a:t>Рост организационной культуры, этики и демократизация управления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71938" y="4572000"/>
            <a:ext cx="4572000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Успех строительной организации во многом будет зависеть от умения руководителей разумно сочетать в своей деятельности искусство и науку 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106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86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Задачи лекции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000" dirty="0"/>
              <a:t>Понятие о системах и системном подходе. </a:t>
            </a:r>
            <a:endParaRPr lang="ru-RU" sz="2000" dirty="0" smtClean="0"/>
          </a:p>
          <a:p>
            <a:r>
              <a:rPr lang="ru-RU" sz="2000" dirty="0" smtClean="0"/>
              <a:t>Понятие </a:t>
            </a:r>
            <a:r>
              <a:rPr lang="ru-RU" sz="2000" dirty="0"/>
              <a:t>о системе управления строительным производством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Информация </a:t>
            </a:r>
            <a:r>
              <a:rPr lang="ru-RU" sz="2000" dirty="0"/>
              <a:t>в системах управления. </a:t>
            </a:r>
            <a:endParaRPr lang="ru-RU" sz="2000" dirty="0" smtClean="0"/>
          </a:p>
          <a:p>
            <a:r>
              <a:rPr lang="ru-RU" sz="2000" dirty="0" smtClean="0"/>
              <a:t>Моделирование </a:t>
            </a:r>
            <a:r>
              <a:rPr lang="ru-RU" sz="2000" dirty="0"/>
              <a:t>систем управления в строительстве. </a:t>
            </a:r>
            <a:endParaRPr lang="ru-RU" sz="2000" dirty="0" smtClean="0"/>
          </a:p>
          <a:p>
            <a:r>
              <a:rPr lang="ru-RU" sz="2000" dirty="0" smtClean="0"/>
              <a:t>Принципы </a:t>
            </a:r>
            <a:r>
              <a:rPr lang="ru-RU" sz="2000" dirty="0"/>
              <a:t>управления строительным производством. </a:t>
            </a:r>
            <a:endParaRPr lang="ru-RU" sz="2000" dirty="0" smtClean="0"/>
          </a:p>
          <a:p>
            <a:r>
              <a:rPr lang="ru-RU" sz="2000" dirty="0" smtClean="0"/>
              <a:t>Управление </a:t>
            </a:r>
            <a:r>
              <a:rPr lang="ru-RU" sz="2000" dirty="0"/>
              <a:t>строительным производством как наука и искусство.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673224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Понятие о системах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313" y="1857375"/>
            <a:ext cx="578643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Под системой понимают всякое взаимосвязанное множество элементов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500" y="2928938"/>
            <a:ext cx="378618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Естественные системы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4875" y="2857500"/>
            <a:ext cx="378618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Искусственные системы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1563" y="4643438"/>
            <a:ext cx="20002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Статические и </a:t>
            </a:r>
            <a:r>
              <a:rPr lang="ru-RU" dirty="0">
                <a:solidFill>
                  <a:srgbClr val="FF0000"/>
                </a:solidFill>
              </a:rPr>
              <a:t>динамические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72188" y="3643313"/>
            <a:ext cx="20002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Образные (описательные)</a:t>
            </a:r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3429000" y="3643313"/>
            <a:ext cx="2357438" cy="6270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Системы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1563" y="3714750"/>
            <a:ext cx="200025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материальные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43313" y="4643438"/>
            <a:ext cx="20002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Большие</a:t>
            </a:r>
            <a:r>
              <a:rPr lang="ru-RU" dirty="0">
                <a:solidFill>
                  <a:schemeClr val="tx1"/>
                </a:solidFill>
              </a:rPr>
              <a:t> и малые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3625" y="4643438"/>
            <a:ext cx="20002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Сложные</a:t>
            </a:r>
            <a:r>
              <a:rPr lang="ru-RU" dirty="0">
                <a:solidFill>
                  <a:schemeClr val="tx1"/>
                </a:solidFill>
              </a:rPr>
              <a:t> и простые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7188" y="5500688"/>
            <a:ext cx="3000375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solidFill>
                  <a:schemeClr val="tx1"/>
                </a:solidFill>
              </a:rPr>
              <a:t>Детермированные</a:t>
            </a:r>
            <a:r>
              <a:rPr lang="ru-RU" sz="1600" dirty="0">
                <a:solidFill>
                  <a:schemeClr val="tx1"/>
                </a:solidFill>
              </a:rPr>
              <a:t> и </a:t>
            </a:r>
            <a:r>
              <a:rPr lang="ru-RU" sz="1600" dirty="0" err="1">
                <a:solidFill>
                  <a:schemeClr val="tx1"/>
                </a:solidFill>
              </a:rPr>
              <a:t>условно-детермированные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43313" y="5500688"/>
            <a:ext cx="20002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Вероятностные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(стохастические)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43625" y="5500688"/>
            <a:ext cx="20002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Закрытые и </a:t>
            </a:r>
            <a:r>
              <a:rPr lang="ru-RU" dirty="0">
                <a:solidFill>
                  <a:srgbClr val="FF0000"/>
                </a:solidFill>
              </a:rPr>
              <a:t>открытые</a:t>
            </a:r>
          </a:p>
        </p:txBody>
      </p:sp>
    </p:spTree>
    <p:extLst>
      <p:ext uri="{BB962C8B-B14F-4D97-AF65-F5344CB8AC3E}">
        <p14:creationId xmlns:p14="http://schemas.microsoft.com/office/powerpoint/2010/main" xmlns="" val="18222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5"/>
          <p:cNvSpPr>
            <a:spLocks noGrp="1"/>
          </p:cNvSpPr>
          <p:nvPr>
            <p:ph type="title"/>
          </p:nvPr>
        </p:nvSpPr>
        <p:spPr>
          <a:xfrm>
            <a:off x="785813" y="500063"/>
            <a:ext cx="7696200" cy="552673"/>
          </a:xfrm>
        </p:spPr>
        <p:txBody>
          <a:bodyPr/>
          <a:lstStyle/>
          <a:p>
            <a:r>
              <a:rPr lang="ru-RU" sz="2800" dirty="0" smtClean="0"/>
              <a:t>Роль системного подхода</a:t>
            </a:r>
          </a:p>
        </p:txBody>
      </p:sp>
      <p:sp>
        <p:nvSpPr>
          <p:cNvPr id="4" name="Овал 3"/>
          <p:cNvSpPr/>
          <p:nvPr/>
        </p:nvSpPr>
        <p:spPr>
          <a:xfrm>
            <a:off x="285750" y="2143125"/>
            <a:ext cx="2786063" cy="2357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Невиданный размах кооперирования и специализация производства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5000625"/>
            <a:ext cx="8072438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Не учитывать влияние окружающей среды в процессе управления современным производством уже нельзя</a:t>
            </a:r>
          </a:p>
        </p:txBody>
      </p:sp>
      <p:sp>
        <p:nvSpPr>
          <p:cNvPr id="8" name="Овал 7"/>
          <p:cNvSpPr/>
          <p:nvPr/>
        </p:nvSpPr>
        <p:spPr>
          <a:xfrm>
            <a:off x="5929313" y="2143125"/>
            <a:ext cx="2786062" cy="2357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Автоматизированные системы производства и управления 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286125" y="2714625"/>
            <a:ext cx="2571750" cy="134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глобализация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40831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Ситуационный подход (ситуационный анализ)</a:t>
            </a:r>
          </a:p>
        </p:txBody>
      </p:sp>
      <p:sp>
        <p:nvSpPr>
          <p:cNvPr id="10243" name="Содержимое 3"/>
          <p:cNvSpPr>
            <a:spLocks noGrp="1"/>
          </p:cNvSpPr>
          <p:nvPr>
            <p:ph idx="1"/>
          </p:nvPr>
        </p:nvSpPr>
        <p:spPr>
          <a:xfrm>
            <a:off x="323528" y="1628800"/>
            <a:ext cx="8503920" cy="4572000"/>
          </a:xfrm>
        </p:spPr>
        <p:txBody>
          <a:bodyPr/>
          <a:lstStyle/>
          <a:p>
            <a:r>
              <a:rPr lang="ru-RU" sz="2000" dirty="0" smtClean="0"/>
              <a:t>Освоение руководителем не только традиционных подходов к управлению , но и современных воззрений на природу управленческой деятельности</a:t>
            </a:r>
          </a:p>
          <a:p>
            <a:r>
              <a:rPr lang="ru-RU" sz="2000" dirty="0" smtClean="0"/>
              <a:t>Предвидение возможных результатов от применения какой-либо </a:t>
            </a:r>
            <a:r>
              <a:rPr lang="ru-RU" sz="2000" dirty="0" err="1" smtClean="0"/>
              <a:t>конценции</a:t>
            </a:r>
            <a:r>
              <a:rPr lang="ru-RU" sz="2000" dirty="0" smtClean="0"/>
              <a:t> или метода принятия соответствующих управленческих решений</a:t>
            </a:r>
          </a:p>
          <a:p>
            <a:r>
              <a:rPr lang="ru-RU" sz="2000" dirty="0" smtClean="0"/>
              <a:t>Умение и способность объективно проанализировать ситуацию и правильно оценить</a:t>
            </a:r>
          </a:p>
          <a:p>
            <a:r>
              <a:rPr lang="ru-RU" sz="2000" dirty="0" smtClean="0"/>
              <a:t>Умение указывать конкретные методы и приемы со сложившейся ситуацией с тем, чтобы свести влияние положительных факторов к максимуму, а отрицательных – к минимуму</a:t>
            </a:r>
          </a:p>
        </p:txBody>
      </p:sp>
    </p:spTree>
    <p:extLst>
      <p:ext uri="{BB962C8B-B14F-4D97-AF65-F5344CB8AC3E}">
        <p14:creationId xmlns:p14="http://schemas.microsoft.com/office/powerpoint/2010/main" xmlns="" val="9832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/>
              <a:t>Синергетика и системный подход</a:t>
            </a:r>
          </a:p>
        </p:txBody>
      </p:sp>
      <p:sp>
        <p:nvSpPr>
          <p:cNvPr id="11267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Синергетика</a:t>
            </a:r>
          </a:p>
        </p:txBody>
      </p:sp>
      <p:sp>
        <p:nvSpPr>
          <p:cNvPr id="11268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smtClean="0"/>
              <a:t>Новое научное направление, возникшее на основе идей системного подхода</a:t>
            </a:r>
          </a:p>
          <a:p>
            <a:r>
              <a:rPr lang="ru-RU" sz="1800" smtClean="0"/>
              <a:t>Это научное направление, изучающее открытые нелинейные системы и процессы их самоорганизации, а также механизмы взаимодействия элементов, из которых состоят эти системы  </a:t>
            </a:r>
          </a:p>
        </p:txBody>
      </p:sp>
      <p:sp>
        <p:nvSpPr>
          <p:cNvPr id="11269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mtClean="0"/>
              <a:t>Изучаемые вопросы</a:t>
            </a:r>
          </a:p>
        </p:txBody>
      </p:sp>
      <p:sp>
        <p:nvSpPr>
          <p:cNvPr id="11270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611438"/>
          </a:xfrm>
        </p:spPr>
        <p:txBody>
          <a:bodyPr/>
          <a:lstStyle/>
          <a:p>
            <a:r>
              <a:rPr lang="ru-RU" sz="1800" smtClean="0"/>
              <a:t>Эмерджентность – система как целостное образование обладает такими свойствами, которыми не обладает каждая из составляющих ее частей</a:t>
            </a:r>
          </a:p>
          <a:p>
            <a:r>
              <a:rPr lang="ru-RU" sz="1800" smtClean="0"/>
              <a:t>Синергия – резкое повышение или снижение потенциала предприятия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50" y="4643438"/>
            <a:ext cx="4357688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Синергетика находится на стадии становления и со временем она </a:t>
            </a:r>
            <a:r>
              <a:rPr lang="ru-RU" dirty="0" smtClean="0">
                <a:solidFill>
                  <a:schemeClr val="tx1"/>
                </a:solidFill>
              </a:rPr>
              <a:t> может стать </a:t>
            </a:r>
            <a:r>
              <a:rPr lang="ru-RU" dirty="0">
                <a:solidFill>
                  <a:schemeClr val="tx1"/>
                </a:solidFill>
              </a:rPr>
              <a:t>действенным инструментом в планировании и управлении производством  </a:t>
            </a:r>
          </a:p>
        </p:txBody>
      </p:sp>
    </p:spTree>
    <p:extLst>
      <p:ext uri="{BB962C8B-B14F-4D97-AF65-F5344CB8AC3E}">
        <p14:creationId xmlns:p14="http://schemas.microsoft.com/office/powerpoint/2010/main" xmlns="" val="23901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Системный подход – основа методологии современной науки управления производством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3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4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825"/>
          </a:xfrm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/>
              <a:t>Принципиальная схема управления строительным производством</a:t>
            </a: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4643438" y="1857375"/>
            <a:ext cx="3771900" cy="4038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ru-RU" kern="0" dirty="0">
                <a:ln>
                  <a:solidFill>
                    <a:schemeClr val="tx1"/>
                  </a:solidFill>
                  <a:prstDash val="dash"/>
                </a:ln>
                <a:latin typeface="+mn-lt"/>
                <a:cs typeface="+mn-cs"/>
              </a:rPr>
              <a:t>Задающий блок определяет стратегию деятельности строительной организации, ее цели и задачи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ru-RU" kern="0" dirty="0">
                <a:ln>
                  <a:solidFill>
                    <a:schemeClr val="tx1"/>
                  </a:solidFill>
                  <a:prstDash val="dash"/>
                </a:ln>
                <a:latin typeface="+mn-lt"/>
                <a:cs typeface="+mn-cs"/>
              </a:rPr>
              <a:t>Регулятор, исходя из принятой стратегии, разрабатывает оперативные решения в виде конкретных планов, проектов, графиков, приказов и других документов  для объекта управления, а также контролируют ход их выполнения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6375" y="2276475"/>
            <a:ext cx="2808288" cy="34559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6600" y="2670175"/>
            <a:ext cx="1800225" cy="19446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39975" y="3789363"/>
            <a:ext cx="1223963" cy="50323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68538" y="4941888"/>
            <a:ext cx="1223962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ОУ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39975" y="2924175"/>
            <a:ext cx="12239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ЗБ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47813" y="1916113"/>
            <a:ext cx="2808287" cy="217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Окружающая среда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593975" y="2952750"/>
            <a:ext cx="947738" cy="23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55875" y="2276475"/>
            <a:ext cx="7938" cy="6619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3276600" y="2276475"/>
            <a:ext cx="0" cy="6477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55875" y="3429000"/>
            <a:ext cx="0" cy="3603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55875" y="4292600"/>
            <a:ext cx="0" cy="6492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3203575" y="4292600"/>
            <a:ext cx="0" cy="6492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276600" y="3429000"/>
            <a:ext cx="0" cy="36036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3563938" y="4149725"/>
            <a:ext cx="6477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8" idx="1"/>
            <a:endCxn id="4" idx="1"/>
          </p:cNvCxnSpPr>
          <p:nvPr/>
        </p:nvCxnSpPr>
        <p:spPr>
          <a:xfrm flipH="1" flipV="1">
            <a:off x="1476375" y="4005263"/>
            <a:ext cx="863600" cy="3651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492500" y="5229225"/>
            <a:ext cx="50323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3995738" y="3148013"/>
            <a:ext cx="22225" cy="20812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H="1">
            <a:off x="3563938" y="3284538"/>
            <a:ext cx="431800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12" idx="1"/>
          </p:cNvCxnSpPr>
          <p:nvPr/>
        </p:nvCxnSpPr>
        <p:spPr>
          <a:xfrm flipH="1">
            <a:off x="1763713" y="3176588"/>
            <a:ext cx="576262" cy="365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1763713" y="3213100"/>
            <a:ext cx="0" cy="201612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endCxn id="11" idx="1"/>
          </p:cNvCxnSpPr>
          <p:nvPr/>
        </p:nvCxnSpPr>
        <p:spPr>
          <a:xfrm flipV="1">
            <a:off x="1763713" y="5192713"/>
            <a:ext cx="504825" cy="3651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3508375" y="5300663"/>
            <a:ext cx="776288" cy="365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 flipH="1">
            <a:off x="1403350" y="5343525"/>
            <a:ext cx="836613" cy="3016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1835150" y="5373688"/>
            <a:ext cx="0" cy="2159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1835150" y="5589588"/>
            <a:ext cx="194468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V="1">
            <a:off x="3779838" y="5373688"/>
            <a:ext cx="0" cy="2159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3419475" y="2781300"/>
            <a:ext cx="73025" cy="14287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3492500" y="2781300"/>
            <a:ext cx="503238" cy="714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>
            <a:off x="3563938" y="2863850"/>
            <a:ext cx="438150" cy="2047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V="1">
            <a:off x="3419475" y="3644900"/>
            <a:ext cx="73025" cy="14446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3492500" y="3644900"/>
            <a:ext cx="431800" cy="14446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endCxn id="8" idx="3"/>
          </p:cNvCxnSpPr>
          <p:nvPr/>
        </p:nvCxnSpPr>
        <p:spPr>
          <a:xfrm flipH="1">
            <a:off x="3563938" y="3789363"/>
            <a:ext cx="360362" cy="2524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2051720" y="2518348"/>
            <a:ext cx="196805" cy="2062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Управляющая подсистема</a:t>
            </a:r>
          </a:p>
        </p:txBody>
      </p:sp>
    </p:spTree>
    <p:extLst>
      <p:ext uri="{BB962C8B-B14F-4D97-AF65-F5344CB8AC3E}">
        <p14:creationId xmlns:p14="http://schemas.microsoft.com/office/powerpoint/2010/main" xmlns="" val="8070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Особенности строительства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Неподвижный характер строительной продукции</a:t>
            </a:r>
          </a:p>
          <a:p>
            <a:r>
              <a:rPr lang="ru-RU" sz="2400" smtClean="0"/>
              <a:t>Большая длительность производственного цикла</a:t>
            </a:r>
          </a:p>
          <a:p>
            <a:r>
              <a:rPr lang="ru-RU" sz="2400" smtClean="0"/>
              <a:t>Разнообразие строительной продукции</a:t>
            </a:r>
          </a:p>
          <a:p>
            <a:r>
              <a:rPr lang="ru-RU" sz="2400" smtClean="0"/>
              <a:t>Техническая сложность строительной продукции</a:t>
            </a:r>
          </a:p>
          <a:p>
            <a:r>
              <a:rPr lang="ru-RU" sz="2400" smtClean="0"/>
              <a:t>Влияние климатических условий</a:t>
            </a:r>
          </a:p>
          <a:p>
            <a:r>
              <a:rPr lang="ru-RU" sz="2400" smtClean="0"/>
              <a:t>Местные условия</a:t>
            </a:r>
          </a:p>
          <a:p>
            <a:r>
              <a:rPr lang="ru-RU" sz="2400" smtClean="0"/>
              <a:t>Подготовка строительства</a:t>
            </a:r>
          </a:p>
          <a:p>
            <a:r>
              <a:rPr lang="ru-RU" sz="2400" smtClean="0"/>
              <a:t>Формы кооперирования и специализация в строительстве</a:t>
            </a:r>
          </a:p>
        </p:txBody>
      </p:sp>
    </p:spTree>
    <p:extLst>
      <p:ext uri="{BB962C8B-B14F-4D97-AF65-F5344CB8AC3E}">
        <p14:creationId xmlns:p14="http://schemas.microsoft.com/office/powerpoint/2010/main" xmlns="" val="19990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654</TotalTime>
  <Words>837</Words>
  <Application>Microsoft Office PowerPoint</Application>
  <PresentationFormat>Экран (4:3)</PresentationFormat>
  <Paragraphs>161</Paragraphs>
  <Slides>18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      Методы и функции управления  </vt:lpstr>
      <vt:lpstr>Задачи лекции</vt:lpstr>
      <vt:lpstr>Понятие о системах</vt:lpstr>
      <vt:lpstr>Роль системного подхода</vt:lpstr>
      <vt:lpstr>Ситуационный подход (ситуационный анализ)</vt:lpstr>
      <vt:lpstr>Синергетика и системный подход</vt:lpstr>
      <vt:lpstr>Системный подход – основа методологии современной науки управления производством</vt:lpstr>
      <vt:lpstr>Принципиальная схема управления строительным производством</vt:lpstr>
      <vt:lpstr>Особенности строительства</vt:lpstr>
      <vt:lpstr>Система управления СП</vt:lpstr>
      <vt:lpstr>Объекты управления строительством</vt:lpstr>
      <vt:lpstr>Понятие о методах управления</vt:lpstr>
      <vt:lpstr>Информационная система</vt:lpstr>
      <vt:lpstr>Информация в системах управления</vt:lpstr>
      <vt:lpstr>Управление как цикл движения информации</vt:lpstr>
      <vt:lpstr>Принципы управления СП</vt:lpstr>
      <vt:lpstr>Управление СП наука или искусство?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66</cp:revision>
  <dcterms:created xsi:type="dcterms:W3CDTF">2014-01-13T11:10:54Z</dcterms:created>
  <dcterms:modified xsi:type="dcterms:W3CDTF">2018-08-16T12:36:34Z</dcterms:modified>
</cp:coreProperties>
</file>