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E48C5-547A-49D5-B421-34802F1B5F7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8A3A6-51FA-4C99-BC1E-BB54D76BB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Язык и история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400800" cy="412886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1. Развитие </a:t>
            </a:r>
            <a:r>
              <a:rPr lang="ru-RU" dirty="0"/>
              <a:t>и история языка. Аспекты лингвистики.</a:t>
            </a:r>
          </a:p>
          <a:p>
            <a:pPr lvl="0"/>
            <a:r>
              <a:rPr lang="ru-RU" dirty="0" smtClean="0"/>
              <a:t>2. Вариативность </a:t>
            </a:r>
            <a:r>
              <a:rPr lang="ru-RU" dirty="0"/>
              <a:t>в языке.</a:t>
            </a:r>
          </a:p>
          <a:p>
            <a:pPr lvl="0"/>
            <a:r>
              <a:rPr lang="ru-RU" dirty="0" smtClean="0"/>
              <a:t>3. Обусловленность </a:t>
            </a:r>
            <a:r>
              <a:rPr lang="ru-RU" dirty="0"/>
              <a:t>истории языка историей народа.</a:t>
            </a:r>
          </a:p>
          <a:p>
            <a:pPr lvl="0"/>
            <a:r>
              <a:rPr lang="ru-RU" dirty="0" smtClean="0"/>
              <a:t>4. Взаимодействие </a:t>
            </a:r>
            <a:r>
              <a:rPr lang="ru-RU" dirty="0"/>
              <a:t>языков и языковые контакты.</a:t>
            </a:r>
          </a:p>
          <a:p>
            <a:pPr lvl="0"/>
            <a:r>
              <a:rPr lang="ru-RU" dirty="0" smtClean="0"/>
              <a:t>5. Внутренние </a:t>
            </a:r>
            <a:r>
              <a:rPr lang="ru-RU" dirty="0"/>
              <a:t>и внешние законы развития языков.</a:t>
            </a:r>
          </a:p>
          <a:p>
            <a:pPr lvl="0"/>
            <a:r>
              <a:rPr lang="ru-RU" dirty="0" smtClean="0"/>
              <a:t>6. Характер </a:t>
            </a:r>
            <a:r>
              <a:rPr lang="ru-RU" dirty="0"/>
              <a:t>прогресса в языке.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4. Взаимодействие языков и языковые контакты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Языковые контакты возникают там, где непосредственно или опосредованно встречаются две или несколько языковых структур (или их участков, частей, элементов) в их речевом применении </a:t>
            </a:r>
            <a:r>
              <a:rPr lang="ru-RU" dirty="0" smtClean="0"/>
              <a:t>одними </a:t>
            </a:r>
            <a:r>
              <a:rPr lang="ru-RU" dirty="0"/>
              <a:t>и теми же людьми.</a:t>
            </a:r>
          </a:p>
          <a:p>
            <a:r>
              <a:rPr lang="ru-RU" dirty="0"/>
              <a:t>Рассмотрим случаи, когда территорию, на которой живет </a:t>
            </a:r>
            <a:r>
              <a:rPr lang="ru-RU" dirty="0" smtClean="0"/>
              <a:t>население</a:t>
            </a:r>
            <a:r>
              <a:rPr lang="ru-RU" dirty="0"/>
              <a:t>, говорящее на одном языке, занимает население, говорящее на другом языке. В этом случаи язык пришельцев может </a:t>
            </a:r>
            <a:r>
              <a:rPr lang="ru-RU" dirty="0" smtClean="0"/>
              <a:t>растворить </a:t>
            </a:r>
            <a:r>
              <a:rPr lang="ru-RU" dirty="0"/>
              <a:t>в себе язык местного населения или может раствориться в нем. Третий возможный исход — мирное сосуществование на одной </a:t>
            </a:r>
            <a:r>
              <a:rPr lang="ru-RU" dirty="0" smtClean="0"/>
              <a:t>территории </a:t>
            </a:r>
            <a:r>
              <a:rPr lang="ru-RU" dirty="0"/>
              <a:t>разноязычного населения.</a:t>
            </a:r>
          </a:p>
          <a:p>
            <a:r>
              <a:rPr lang="ru-RU" dirty="0"/>
              <a:t>Если язык растворяется в другом, утрачивая самостоятельность и структурный облик, то он все же обязательно сохраняет следы воздействия на язык-победитель. Для такого исхода применяются термины субстрат (Дж. </a:t>
            </a:r>
            <a:r>
              <a:rPr lang="ru-RU" dirty="0" err="1"/>
              <a:t>Асколи</a:t>
            </a:r>
            <a:r>
              <a:rPr lang="ru-RU" dirty="0"/>
              <a:t>) и суперстрат (В. </a:t>
            </a:r>
            <a:r>
              <a:rPr lang="ru-RU" dirty="0" err="1"/>
              <a:t>Вартбург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/>
              <a:t>Субстрат</a:t>
            </a:r>
            <a:r>
              <a:rPr lang="ru-RU" dirty="0"/>
              <a:t> — это язык подоснова, язык местного населения, </a:t>
            </a:r>
            <a:r>
              <a:rPr lang="ru-RU" dirty="0" smtClean="0"/>
              <a:t>ассимилированный</a:t>
            </a:r>
            <a:r>
              <a:rPr lang="ru-RU" dirty="0"/>
              <a:t>, "усвоенный" языком пришельцев</a:t>
            </a:r>
            <a:r>
              <a:rPr lang="ru-RU" dirty="0" smtClean="0"/>
              <a:t>.</a:t>
            </a:r>
            <a:r>
              <a:rPr lang="ru-RU" dirty="0"/>
              <a:t> Субстратом стал дравидский язык для языков индийских, </a:t>
            </a:r>
            <a:r>
              <a:rPr lang="ru-RU" dirty="0" smtClean="0"/>
              <a:t>кельтский </a:t>
            </a:r>
            <a:r>
              <a:rPr lang="ru-RU" dirty="0"/>
              <a:t>— для романских, фракийский — для румынского </a:t>
            </a:r>
            <a:r>
              <a:rPr lang="ru-RU" dirty="0" smtClean="0"/>
              <a:t>языка. Можно </a:t>
            </a:r>
            <a:r>
              <a:rPr lang="ru-RU" dirty="0"/>
              <a:t>говорить о финском </a:t>
            </a:r>
            <a:r>
              <a:rPr lang="ru-RU" dirty="0" smtClean="0"/>
              <a:t>субстрате </a:t>
            </a:r>
            <a:r>
              <a:rPr lang="ru-RU" dirty="0"/>
              <a:t>для ряда русских говоров севера европейской части России.</a:t>
            </a:r>
          </a:p>
          <a:p>
            <a:r>
              <a:rPr lang="ru-RU" u="sng" dirty="0"/>
              <a:t>Суперстрат</a:t>
            </a:r>
            <a:r>
              <a:rPr lang="ru-RU" dirty="0"/>
              <a:t> — язык — </a:t>
            </a:r>
            <a:r>
              <a:rPr lang="ru-RU" dirty="0" err="1"/>
              <a:t>надоснова</a:t>
            </a:r>
            <a:r>
              <a:rPr lang="ru-RU" dirty="0"/>
              <a:t>, </a:t>
            </a:r>
            <a:r>
              <a:rPr lang="ru-RU" dirty="0" err="1"/>
              <a:t>язык</a:t>
            </a:r>
            <a:r>
              <a:rPr lang="ru-RU" dirty="0"/>
              <a:t> пришельцев, </a:t>
            </a:r>
            <a:r>
              <a:rPr lang="ru-RU" dirty="0" smtClean="0"/>
              <a:t>ассимилированный</a:t>
            </a:r>
            <a:r>
              <a:rPr lang="ru-RU" dirty="0"/>
              <a:t>, "усвоенный" языком местного населения.</a:t>
            </a:r>
          </a:p>
          <a:p>
            <a:r>
              <a:rPr lang="ru-RU" dirty="0"/>
              <a:t>Суперстратом стал латинский язык по отношению к ряду </a:t>
            </a:r>
            <a:r>
              <a:rPr lang="ru-RU" dirty="0" smtClean="0"/>
              <a:t>местных </a:t>
            </a:r>
            <a:r>
              <a:rPr lang="ru-RU" dirty="0"/>
              <a:t>языков Западной Европы, немецкий по отношению к чешскому, язык </a:t>
            </a:r>
            <a:r>
              <a:rPr lang="ru-RU" dirty="0" err="1"/>
              <a:t>норманских</a:t>
            </a:r>
            <a:r>
              <a:rPr lang="ru-RU" dirty="0"/>
              <a:t> завоевателей для английского </a:t>
            </a:r>
            <a:r>
              <a:rPr lang="ru-RU" dirty="0" smtClean="0"/>
              <a:t>языка.</a:t>
            </a:r>
            <a:endParaRPr lang="ru-RU" dirty="0"/>
          </a:p>
          <a:p>
            <a:r>
              <a:rPr lang="ru-RU" dirty="0"/>
              <a:t>Степень ассимиляции "победившим" языком языка — </a:t>
            </a:r>
            <a:r>
              <a:rPr lang="ru-RU" dirty="0" smtClean="0"/>
              <a:t>субстрата </a:t>
            </a:r>
            <a:r>
              <a:rPr lang="ru-RU" dirty="0"/>
              <a:t>или суперстрата может быть очень различной, как и степень </a:t>
            </a:r>
            <a:r>
              <a:rPr lang="ru-RU" dirty="0" smtClean="0"/>
              <a:t>проникновения </a:t>
            </a:r>
            <a:r>
              <a:rPr lang="ru-RU" dirty="0"/>
              <a:t>структурных элементов языка "побежденного" в язык "победивший". Наиболее проницаема лексика, менее доступна </a:t>
            </a:r>
            <a:r>
              <a:rPr lang="ru-RU" dirty="0" smtClean="0"/>
              <a:t>воздействию </a:t>
            </a:r>
            <a:r>
              <a:rPr lang="ru-RU" dirty="0"/>
              <a:t>синтаксическая система и словообразование, еще менее проницаема система морфологии.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Помимо "победы" одного языка над другим, возможно </a:t>
            </a:r>
            <a:r>
              <a:rPr lang="ru-RU" dirty="0" smtClean="0"/>
              <a:t>сосуществование </a:t>
            </a:r>
            <a:r>
              <a:rPr lang="ru-RU" dirty="0"/>
              <a:t>языков, получившее название адстрат (М. </a:t>
            </a:r>
            <a:r>
              <a:rPr lang="ru-RU" dirty="0" err="1"/>
              <a:t>Бартоли</a:t>
            </a:r>
            <a:r>
              <a:rPr lang="ru-RU" dirty="0"/>
              <a:t>).</a:t>
            </a:r>
          </a:p>
          <a:p>
            <a:r>
              <a:rPr lang="ru-RU" u="sng" dirty="0"/>
              <a:t>Адстрат</a:t>
            </a:r>
            <a:r>
              <a:rPr lang="ru-RU" dirty="0"/>
              <a:t> — это язык, усваиваемый другим языком, при условии территориального соседства населения, говорящего на том и </a:t>
            </a:r>
            <a:r>
              <a:rPr lang="ru-RU" dirty="0" smtClean="0"/>
              <a:t>другом </a:t>
            </a:r>
            <a:r>
              <a:rPr lang="ru-RU" dirty="0"/>
              <a:t>языке. Предполагается, что элементы языка-адстрата </a:t>
            </a:r>
            <a:r>
              <a:rPr lang="ru-RU" dirty="0" smtClean="0"/>
              <a:t>проникают </a:t>
            </a:r>
            <a:r>
              <a:rPr lang="ru-RU" dirty="0"/>
              <a:t>в ассимилирующий язык первоначально на линии </a:t>
            </a:r>
            <a:r>
              <a:rPr lang="ru-RU" dirty="0" smtClean="0"/>
              <a:t>соприкосновения </a:t>
            </a:r>
            <a:r>
              <a:rPr lang="ru-RU" dirty="0"/>
              <a:t>двух народов, а затем, позже, эти элементы </a:t>
            </a:r>
            <a:r>
              <a:rPr lang="ru-RU" dirty="0" smtClean="0"/>
              <a:t>распространяются </a:t>
            </a:r>
            <a:r>
              <a:rPr lang="ru-RU" dirty="0"/>
              <a:t>в глубину территории, занятой населением, говорящим на </a:t>
            </a:r>
            <a:r>
              <a:rPr lang="ru-RU" dirty="0" smtClean="0"/>
              <a:t>ассимилирующем </a:t>
            </a:r>
            <a:r>
              <a:rPr lang="ru-RU" dirty="0"/>
              <a:t>языке, но оба взаимодействующих языка сохраняют свою систему. Таким образом, при </a:t>
            </a:r>
            <a:r>
              <a:rPr lang="ru-RU" dirty="0" err="1"/>
              <a:t>адстратных</a:t>
            </a:r>
            <a:r>
              <a:rPr lang="ru-RU" dirty="0"/>
              <a:t> отношениях не </a:t>
            </a:r>
            <a:r>
              <a:rPr lang="ru-RU" dirty="0" smtClean="0"/>
              <a:t>происходит </a:t>
            </a:r>
            <a:r>
              <a:rPr lang="ru-RU" dirty="0"/>
              <a:t>ассимиляция этноса и растворение одного языка в другом, это своего рода прослойка между двумя языками. Например, бело­русско-литовские, польско-литовские языковые отношения в </a:t>
            </a:r>
            <a:r>
              <a:rPr lang="ru-RU" dirty="0" smtClean="0"/>
              <a:t>период </a:t>
            </a:r>
            <a:r>
              <a:rPr lang="ru-RU" dirty="0"/>
              <a:t>средневековья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Часто длительные языковые контакты приводят к конвергентному развитию контактирующих языков. Конвергенция, в отличие от ассимиляции, не приводит к вытеснению одного языка другим, а обусловливает появление в контактирующих языках общих признаков. </a:t>
            </a:r>
          </a:p>
          <a:p>
            <a:r>
              <a:rPr lang="ru-RU" dirty="0" smtClean="0"/>
              <a:t>Вследствие конвергентного развития возникают так называемые </a:t>
            </a:r>
            <a:r>
              <a:rPr lang="ru-RU" u="sng" dirty="0" smtClean="0"/>
              <a:t>языковые союзы </a:t>
            </a:r>
            <a:r>
              <a:rPr lang="ru-RU" dirty="0" smtClean="0"/>
              <a:t>(Н. С. Трубецкой и др.) — «особый тип </a:t>
            </a:r>
            <a:r>
              <a:rPr lang="ru-RU" dirty="0" err="1" smtClean="0"/>
              <a:t>ареально-исторической</a:t>
            </a:r>
            <a:r>
              <a:rPr lang="ru-RU" dirty="0" smtClean="0"/>
              <a:t> общности языков, характеризующийся определенным количеством исходных структурных и материальных признаков, приобретенных в результате длительного и интенсивного контактного и </a:t>
            </a:r>
            <a:r>
              <a:rPr lang="ru-RU" dirty="0" err="1" smtClean="0"/>
              <a:t>ковергентного</a:t>
            </a:r>
            <a:r>
              <a:rPr lang="ru-RU" dirty="0" smtClean="0"/>
              <a:t> развития в пределах единого географического пространства» (В. П. </a:t>
            </a:r>
            <a:r>
              <a:rPr lang="ru-RU" dirty="0" err="1" smtClean="0"/>
              <a:t>Нерознак</a:t>
            </a:r>
            <a:r>
              <a:rPr lang="ru-RU" dirty="0" smtClean="0"/>
              <a:t>, ЛЭС, с. 617).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5. Внутренние и внешние законы развития языков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Развитие языка подчиняется действию общих и частных, </a:t>
            </a:r>
            <a:r>
              <a:rPr lang="ru-RU" dirty="0" smtClean="0"/>
              <a:t>внутренних </a:t>
            </a:r>
            <a:r>
              <a:rPr lang="ru-RU" dirty="0"/>
              <a:t>и внешних законов. Проблема до конца не изучена, однако можно выделить общепризнанные ее аспекты.</a:t>
            </a:r>
          </a:p>
          <a:p>
            <a:r>
              <a:rPr lang="ru-RU" u="sng" dirty="0"/>
              <a:t>Общие</a:t>
            </a:r>
            <a:r>
              <a:rPr lang="ru-RU" dirty="0"/>
              <a:t> законы действуют по отношению ко всем или </a:t>
            </a:r>
            <a:r>
              <a:rPr lang="ru-RU" dirty="0" smtClean="0"/>
              <a:t>большинству </a:t>
            </a:r>
            <a:r>
              <a:rPr lang="ru-RU" dirty="0"/>
              <a:t>языков, </a:t>
            </a:r>
            <a:r>
              <a:rPr lang="ru-RU" u="sng" dirty="0"/>
              <a:t>частные</a:t>
            </a:r>
            <a:r>
              <a:rPr lang="ru-RU" dirty="0"/>
              <a:t> законы значимы для одного конкретного языка или группы близкородственных языков.</a:t>
            </a:r>
          </a:p>
          <a:p>
            <a:r>
              <a:rPr lang="ru-RU" u="sng" dirty="0"/>
              <a:t>Внешние законы</a:t>
            </a:r>
            <a:r>
              <a:rPr lang="ru-RU" dirty="0"/>
              <a:t> обнаруживают связи языка с различными </a:t>
            </a:r>
            <a:r>
              <a:rPr lang="ru-RU" dirty="0" smtClean="0"/>
              <a:t>сторонами </a:t>
            </a:r>
            <a:r>
              <a:rPr lang="ru-RU" dirty="0"/>
              <a:t>человеческой деятельности и истории общества. Внешние законы </a:t>
            </a:r>
            <a:r>
              <a:rPr lang="ru-RU" dirty="0" err="1"/>
              <a:t>внеструктурны</a:t>
            </a:r>
            <a:r>
              <a:rPr lang="ru-RU" dirty="0"/>
              <a:t>, они охватывают норму и содержание языковых единиц.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/>
              <a:t>Общие внешние законы</a:t>
            </a:r>
            <a:r>
              <a:rPr lang="ru-RU" dirty="0"/>
              <a:t> устанавливают взаимосвязи, </a:t>
            </a:r>
            <a:r>
              <a:rPr lang="ru-RU" dirty="0" smtClean="0"/>
              <a:t>характерные </a:t>
            </a:r>
            <a:r>
              <a:rPr lang="ru-RU" dirty="0"/>
              <a:t>для всех языков:</a:t>
            </a:r>
          </a:p>
          <a:p>
            <a:pPr lvl="0"/>
            <a:r>
              <a:rPr lang="ru-RU" dirty="0"/>
              <a:t>взаимосвязь общей истории языка с историей общества, связь</a:t>
            </a:r>
            <a:br>
              <a:rPr lang="ru-RU" dirty="0"/>
            </a:br>
            <a:r>
              <a:rPr lang="ru-RU" dirty="0"/>
              <a:t>форм существования языка с историческими общностями людей;</a:t>
            </a:r>
          </a:p>
          <a:p>
            <a:pPr lvl="0"/>
            <a:r>
              <a:rPr lang="ru-RU" dirty="0"/>
              <a:t>зависимость исторического развития языка от </a:t>
            </a:r>
            <a:r>
              <a:rPr lang="ru-RU" dirty="0" smtClean="0"/>
              <a:t>территориально </a:t>
            </a:r>
            <a:r>
              <a:rPr lang="ru-RU" dirty="0"/>
              <a:t>— географических условий его функционирования;</a:t>
            </a:r>
          </a:p>
          <a:p>
            <a:pPr lvl="0"/>
            <a:r>
              <a:rPr lang="ru-RU" dirty="0"/>
              <a:t>различная степень связи с внеязыковыми закономерностями</a:t>
            </a:r>
            <a:br>
              <a:rPr lang="ru-RU" dirty="0"/>
            </a:br>
            <a:r>
              <a:rPr lang="ru-RU" dirty="0"/>
              <a:t>разных структурных единиц языка. Так, лексика непосредственно </a:t>
            </a:r>
            <a:r>
              <a:rPr lang="ru-RU" dirty="0" smtClean="0"/>
              <a:t>связана </a:t>
            </a:r>
            <a:r>
              <a:rPr lang="ru-RU" dirty="0"/>
              <a:t>с общественно-политическими и культурными изменениями в</a:t>
            </a:r>
            <a:br>
              <a:rPr lang="ru-RU" dirty="0"/>
            </a:br>
            <a:r>
              <a:rPr lang="ru-RU" dirty="0"/>
              <a:t>обществе, с познавательной деятельностью людей; артикуляционная</a:t>
            </a:r>
            <a:br>
              <a:rPr lang="ru-RU" dirty="0"/>
            </a:br>
            <a:r>
              <a:rPr lang="ru-RU" dirty="0"/>
              <a:t>база — с физиолого-психологическими закономерностями и т. д.</a:t>
            </a:r>
          </a:p>
          <a:p>
            <a:r>
              <a:rPr lang="ru-RU" u="sng" dirty="0"/>
              <a:t>Частные внешние законы</a:t>
            </a:r>
            <a:r>
              <a:rPr lang="ru-RU" dirty="0"/>
              <a:t> проявляется в истории </a:t>
            </a:r>
            <a:r>
              <a:rPr lang="ru-RU" dirty="0" smtClean="0"/>
              <a:t>функционирования </a:t>
            </a:r>
            <a:r>
              <a:rPr lang="ru-RU" dirty="0"/>
              <a:t>каждого конкретного языка и этноса — его носителя.</a:t>
            </a:r>
          </a:p>
          <a:p>
            <a:r>
              <a:rPr lang="ru-RU" u="sng" dirty="0"/>
              <a:t>Внутренние законы</a:t>
            </a:r>
            <a:r>
              <a:rPr lang="ru-RU" dirty="0"/>
              <a:t> связаны с внутриструктурными </a:t>
            </a:r>
            <a:r>
              <a:rPr lang="ru-RU" dirty="0" smtClean="0"/>
              <a:t>отношениями </a:t>
            </a:r>
            <a:r>
              <a:rPr lang="ru-RU" dirty="0"/>
              <a:t>в языках.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/>
              <a:t>Общие внутренние законы</a:t>
            </a:r>
            <a:r>
              <a:rPr lang="ru-RU" dirty="0"/>
              <a:t> развития относятся ко всем </a:t>
            </a:r>
            <a:r>
              <a:rPr lang="ru-RU" dirty="0" smtClean="0"/>
              <a:t>известным </a:t>
            </a:r>
            <a:r>
              <a:rPr lang="ru-RU" dirty="0"/>
              <a:t>языкам и всем ярусам языковой структуры. К ним относятся:</a:t>
            </a:r>
          </a:p>
          <a:p>
            <a:pPr lvl="0"/>
            <a:r>
              <a:rPr lang="ru-RU" dirty="0"/>
              <a:t>наличие последовательных исторических форм языка;</a:t>
            </a:r>
          </a:p>
          <a:p>
            <a:pPr lvl="0"/>
            <a:r>
              <a:rPr lang="ru-RU" dirty="0"/>
              <a:t>несоответствие внешней и внутренней языковых форм (</a:t>
            </a:r>
            <a:r>
              <a:rPr lang="ru-RU" dirty="0" smtClean="0"/>
              <a:t>асимметрия </a:t>
            </a:r>
            <a:r>
              <a:rPr lang="ru-RU" dirty="0"/>
              <a:t>языкового знака);</a:t>
            </a:r>
          </a:p>
          <a:p>
            <a:pPr lvl="0"/>
            <a:r>
              <a:rPr lang="ru-RU" dirty="0"/>
              <a:t>сохранение трех основных единиц языка (звук, слово, </a:t>
            </a:r>
            <a:r>
              <a:rPr lang="ru-RU" dirty="0" smtClean="0"/>
              <a:t>предложение</a:t>
            </a:r>
            <a:r>
              <a:rPr lang="ru-RU" dirty="0"/>
              <a:t>) и в связи с этим различие закономерностей и темпов </a:t>
            </a:r>
            <a:r>
              <a:rPr lang="ru-RU" dirty="0" smtClean="0"/>
              <a:t>изменения </a:t>
            </a:r>
            <a:r>
              <a:rPr lang="ru-RU" dirty="0"/>
              <a:t>отдельных ярусов структуры языка и др.</a:t>
            </a:r>
          </a:p>
          <a:p>
            <a:r>
              <a:rPr lang="ru-RU" u="sng" dirty="0"/>
              <a:t>Частные внутренние закономерности</a:t>
            </a:r>
            <a:r>
              <a:rPr lang="ru-RU" dirty="0"/>
              <a:t> относятся лишь к </a:t>
            </a:r>
            <a:r>
              <a:rPr lang="ru-RU" dirty="0" smtClean="0"/>
              <a:t>определенным </a:t>
            </a:r>
            <a:r>
              <a:rPr lang="ru-RU" dirty="0"/>
              <a:t>языкам или группам языков и отдельным ярусам </a:t>
            </a:r>
            <a:r>
              <a:rPr lang="ru-RU" dirty="0" smtClean="0"/>
              <a:t>языковой структуры</a:t>
            </a:r>
            <a:r>
              <a:rPr lang="ru-RU" dirty="0"/>
              <a:t>. Так, фонетическим законом в славянских языках </a:t>
            </a:r>
            <a:r>
              <a:rPr lang="ru-RU" dirty="0" smtClean="0"/>
              <a:t>является </a:t>
            </a:r>
            <a:r>
              <a:rPr lang="ru-RU" dirty="0"/>
              <a:t>первая и вторая палатализация заднеязычных, в германских языках — первое и второе передвижение согласных.</a:t>
            </a:r>
          </a:p>
          <a:p>
            <a:r>
              <a:rPr lang="ru-RU" dirty="0"/>
              <a:t>Деление языковых законов на внешние и внутренние в </a:t>
            </a:r>
            <a:r>
              <a:rPr lang="ru-RU" dirty="0" smtClean="0"/>
              <a:t>известной </a:t>
            </a:r>
            <a:r>
              <a:rPr lang="ru-RU" dirty="0"/>
              <a:t>степени условно, поскольку язык, общество и познавательная деятельность людей тесно взаимосвязаны.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6. Характер прогресса в языке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Абсолютный </a:t>
            </a:r>
            <a:r>
              <a:rPr lang="ru-RU" dirty="0"/>
              <a:t>и относительный прогресс в языке.</a:t>
            </a:r>
          </a:p>
          <a:p>
            <a:r>
              <a:rPr lang="ru-RU" u="sng" dirty="0"/>
              <a:t>Относительный прогресс</a:t>
            </a:r>
            <a:r>
              <a:rPr lang="ru-RU" dirty="0"/>
              <a:t> касается прежде всего языковой техники. Проявление тенденций, направленных к улучшению языковой техники и языкового механизма, порождает многочисленные внутренние </a:t>
            </a:r>
            <a:r>
              <a:rPr lang="ru-RU" dirty="0" smtClean="0"/>
              <a:t>противоречия</a:t>
            </a:r>
            <a:r>
              <a:rPr lang="ru-RU" dirty="0"/>
              <a:t>, поскольку оно осуществляется в разных, по-разному </a:t>
            </a:r>
            <a:r>
              <a:rPr lang="ru-RU" dirty="0" smtClean="0"/>
              <a:t>организованных </a:t>
            </a:r>
            <a:r>
              <a:rPr lang="ru-RU" dirty="0"/>
              <a:t>сферах. Если бы все полезно направленные тенденции </a:t>
            </a:r>
            <a:r>
              <a:rPr lang="ru-RU" dirty="0" smtClean="0"/>
              <a:t>последовательно </a:t>
            </a:r>
            <a:r>
              <a:rPr lang="ru-RU" dirty="0"/>
              <a:t>и регулярно осуществлялись, то системы всех языков в мире давно достигли бы идеального состояния, однако этого не происходит, поскольку во внутренней сфере языка постоянно взаимодействует </a:t>
            </a:r>
            <a:r>
              <a:rPr lang="ru-RU" dirty="0" smtClean="0"/>
              <a:t>множество </a:t>
            </a:r>
            <a:r>
              <a:rPr lang="ru-RU" dirty="0"/>
              <a:t>процессов, тормозящих прогрессивные тенденции.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smtClean="0"/>
              <a:t>Абсолютный </a:t>
            </a:r>
            <a:r>
              <a:rPr lang="ru-RU" u="sng" dirty="0"/>
              <a:t>прогресс</a:t>
            </a:r>
            <a:r>
              <a:rPr lang="ru-RU" dirty="0"/>
              <a:t>, </a:t>
            </a:r>
            <a:r>
              <a:rPr lang="ru-RU" dirty="0" smtClean="0"/>
              <a:t>проявляющийся </a:t>
            </a:r>
            <a:r>
              <a:rPr lang="ru-RU" dirty="0"/>
              <a:t>в приспособлении языка к усложняющимся формам </a:t>
            </a:r>
            <a:r>
              <a:rPr lang="ru-RU" dirty="0" smtClean="0"/>
              <a:t>общественной </a:t>
            </a:r>
            <a:r>
              <a:rPr lang="ru-RU" dirty="0"/>
              <a:t>жизни людей, удовлетворению новых потребностей общения.</a:t>
            </a:r>
          </a:p>
          <a:p>
            <a:r>
              <a:rPr lang="ru-RU" dirty="0"/>
              <a:t>В жизни народа все время появляются новые понятия и явления, требующие своего названия, поэтому абсолютный прогресс </a:t>
            </a:r>
            <a:r>
              <a:rPr lang="ru-RU" dirty="0" smtClean="0"/>
              <a:t>выражается </a:t>
            </a:r>
            <a:r>
              <a:rPr lang="ru-RU" dirty="0"/>
              <a:t>прежде всего в </a:t>
            </a:r>
            <a:r>
              <a:rPr lang="ru-RU" u="sng" dirty="0"/>
              <a:t>росте словарного состава языка и </a:t>
            </a:r>
            <a:r>
              <a:rPr lang="ru-RU" u="sng" dirty="0" smtClean="0"/>
              <a:t>увеличении </a:t>
            </a:r>
            <a:r>
              <a:rPr lang="ru-RU" u="sng" dirty="0"/>
              <a:t>количества значений слов.</a:t>
            </a:r>
            <a:endParaRPr lang="ru-RU" dirty="0"/>
          </a:p>
          <a:p>
            <a:r>
              <a:rPr lang="ru-RU" dirty="0"/>
              <a:t>Рост словарного состава осуществляется за счет неологизмов (</a:t>
            </a:r>
            <a:r>
              <a:rPr lang="ru-RU" dirty="0" smtClean="0"/>
              <a:t>например</a:t>
            </a:r>
            <a:r>
              <a:rPr lang="ru-RU" dirty="0"/>
              <a:t>, названия новых общественных институтов — </a:t>
            </a:r>
            <a:r>
              <a:rPr lang="ru-RU" dirty="0" smtClean="0"/>
              <a:t>Конституционный </a:t>
            </a:r>
            <a:r>
              <a:rPr lang="ru-RU" dirty="0"/>
              <a:t>суд, названия партий, общественных объединений, новых реалий быта — </a:t>
            </a:r>
            <a:r>
              <a:rPr lang="ru-RU" dirty="0" err="1"/>
              <a:t>микроволновка</a:t>
            </a:r>
            <a:r>
              <a:rPr lang="ru-RU" dirty="0"/>
              <a:t>, маршрутка и т. п.) и </a:t>
            </a:r>
            <a:r>
              <a:rPr lang="ru-RU" dirty="0" smtClean="0"/>
              <a:t>заимствований.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Развитие и история языка. Аспекты лингвистики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Изучение языка как исторически развивающегося объекта и основных особенностей языковых изменений является важным </a:t>
            </a:r>
            <a:r>
              <a:rPr lang="ru-RU" dirty="0" smtClean="0"/>
              <a:t>аспектом </a:t>
            </a:r>
            <a:r>
              <a:rPr lang="ru-RU" dirty="0"/>
              <a:t>исследования форм существования языка, оно тесно </a:t>
            </a:r>
            <a:r>
              <a:rPr lang="ru-RU" dirty="0" smtClean="0"/>
              <a:t>смыкается </a:t>
            </a:r>
            <a:r>
              <a:rPr lang="ru-RU" dirty="0"/>
              <a:t>с описанием его сущностных характеристик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Развивается </a:t>
            </a:r>
            <a:r>
              <a:rPr lang="ru-RU" dirty="0"/>
              <a:t>не только язык, но и законы, руководящие его функционированием. Эту особенность </a:t>
            </a:r>
            <a:r>
              <a:rPr lang="ru-RU" dirty="0" smtClean="0"/>
              <a:t>подметили </a:t>
            </a:r>
            <a:r>
              <a:rPr lang="ru-RU" dirty="0"/>
              <a:t>еще младограмматики. Язык проявляет двоякую зависимость своей эволюции; с одной стороны, от среды, в которой он существует, а с другой — от </a:t>
            </a:r>
            <a:r>
              <a:rPr lang="ru-RU" dirty="0" smtClean="0"/>
              <a:t>внутреннего </a:t>
            </a:r>
            <a:r>
              <a:rPr lang="ru-RU" dirty="0"/>
              <a:t>устройства и механизма функционирования.</a:t>
            </a:r>
          </a:p>
          <a:p>
            <a:r>
              <a:rPr lang="ru-RU" dirty="0"/>
              <a:t>Несмотря на разнообразие причин, вызывающих языковые </a:t>
            </a:r>
            <a:r>
              <a:rPr lang="ru-RU" dirty="0" smtClean="0"/>
              <a:t>изменения</a:t>
            </a:r>
            <a:r>
              <a:rPr lang="ru-RU" dirty="0"/>
              <a:t>, им всем присуща одна </a:t>
            </a:r>
            <a:r>
              <a:rPr lang="ru-RU" dirty="0" smtClean="0"/>
              <a:t>особенность</a:t>
            </a:r>
            <a:r>
              <a:rPr lang="ru-RU" dirty="0"/>
              <a:t>: наряду с тенденцией к изменению и совершенствованию языка постоянно прослеживается мощная тенденция к сохранению </a:t>
            </a:r>
            <a:r>
              <a:rPr lang="ru-RU" dirty="0" smtClean="0"/>
              <a:t>языка </a:t>
            </a:r>
            <a:r>
              <a:rPr lang="ru-RU" dirty="0"/>
              <a:t>в состоянии коммуникативной пригодности, которая нередко сказывается в противодействии начинающимся </a:t>
            </a:r>
            <a:r>
              <a:rPr lang="ru-RU" dirty="0" smtClean="0"/>
              <a:t>преобразованиям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 консервативностью связаны особые </a:t>
            </a:r>
            <a:r>
              <a:rPr lang="ru-RU" dirty="0" smtClean="0"/>
              <a:t>темпы </a:t>
            </a:r>
            <a:r>
              <a:rPr lang="ru-RU" dirty="0"/>
              <a:t>развития языка, неодинаковые для разных участков его строя — фонетики, лексики, грамматики. Так, например, </a:t>
            </a:r>
            <a:r>
              <a:rPr lang="ru-RU" dirty="0" smtClean="0"/>
              <a:t>существенные </a:t>
            </a:r>
            <a:r>
              <a:rPr lang="ru-RU" dirty="0"/>
              <a:t>изменения в лексике происходят каждые 5 лет, а </a:t>
            </a:r>
            <a:r>
              <a:rPr lang="ru-RU" dirty="0" smtClean="0"/>
              <a:t>заметные </a:t>
            </a:r>
            <a:r>
              <a:rPr lang="ru-RU" dirty="0"/>
              <a:t>изменения в синтаксисе — через 100 лет. В этом </a:t>
            </a:r>
            <a:r>
              <a:rPr lang="ru-RU" dirty="0" smtClean="0"/>
              <a:t>проявляется </a:t>
            </a:r>
            <a:r>
              <a:rPr lang="ru-RU" dirty="0"/>
              <a:t>специфика характера динамической устойчивости языков, позволяющей при значительных изменениях в отдельных частях системы сохранять, тем не менее, устойчивость в течение </a:t>
            </a:r>
            <a:r>
              <a:rPr lang="ru-RU" dirty="0" smtClean="0"/>
              <a:t>длительного </a:t>
            </a:r>
            <a:r>
              <a:rPr lang="ru-RU" dirty="0"/>
              <a:t>времени.</a:t>
            </a:r>
          </a:p>
          <a:p>
            <a:r>
              <a:rPr lang="ru-RU" i="1" dirty="0"/>
              <a:t>Изменчивость языка </a:t>
            </a:r>
            <a:r>
              <a:rPr lang="ru-RU" dirty="0"/>
              <a:t>— и предпосылка, и результат речевой </a:t>
            </a:r>
            <a:r>
              <a:rPr lang="ru-RU" dirty="0" smtClean="0"/>
              <a:t>деятельности</a:t>
            </a:r>
            <a:r>
              <a:rPr lang="ru-RU" dirty="0"/>
              <a:t>, условие и следствие нормального функционирования языка. Следовательно, язык представляет собой целостное единство устойчивого и подвижного, стабильного и меняющегося, статики и динамики.</a:t>
            </a:r>
          </a:p>
          <a:p>
            <a:r>
              <a:rPr lang="ru-RU" dirty="0"/>
              <a:t>Данная двойственность коренится прежде всего в причинах </a:t>
            </a:r>
            <a:r>
              <a:rPr lang="ru-RU" dirty="0" smtClean="0"/>
              <a:t>функционального </a:t>
            </a:r>
            <a:r>
              <a:rPr lang="ru-RU" dirty="0"/>
              <a:t>порядка: она связана с его ролью и положением в человеческом обществе. С одной стороны, чтобы удовлетворять новым потребностям, постоянно возникающим в человеческом </a:t>
            </a:r>
            <a:r>
              <a:rPr lang="ru-RU" dirty="0" smtClean="0"/>
              <a:t>обществе </a:t>
            </a:r>
            <a:r>
              <a:rPr lang="ru-RU" dirty="0"/>
              <a:t>в связи с общим прогрессом науки, культуры и техники, язык должен не только воспроизводиться, но и, приспосабливаясь к </a:t>
            </a:r>
            <a:r>
              <a:rPr lang="ru-RU" dirty="0" smtClean="0"/>
              <a:t>новым </a:t>
            </a:r>
            <a:r>
              <a:rPr lang="ru-RU" dirty="0"/>
              <a:t>потребностям, видоизменяться. Ни одна сторона языка не </a:t>
            </a:r>
            <a:r>
              <a:rPr lang="ru-RU" dirty="0" smtClean="0"/>
              <a:t>остается </a:t>
            </a:r>
            <a:r>
              <a:rPr lang="ru-RU" dirty="0"/>
              <a:t>в конечном счете вне обновления и вне совершенствования.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 другой стороны, все подобные наступающие сдвиги должны быть не только социально мотивированы и апробированы, но и </a:t>
            </a:r>
            <a:r>
              <a:rPr lang="ru-RU" dirty="0" smtClean="0"/>
              <a:t>социально </a:t>
            </a:r>
            <a:r>
              <a:rPr lang="ru-RU" dirty="0"/>
              <a:t>ограничены. Интересы общества требуют, чтобы никакие </a:t>
            </a:r>
            <a:r>
              <a:rPr lang="ru-RU" dirty="0" smtClean="0"/>
              <a:t>преобразования</a:t>
            </a:r>
            <a:r>
              <a:rPr lang="ru-RU" dirty="0"/>
              <a:t>, происходящие в языке, не нарушали возможностей взаимопонимания между членами коллектива, принадлежащими к разным поколениям или социальным группировкам. </a:t>
            </a:r>
            <a:r>
              <a:rPr lang="ru-RU" dirty="0" smtClean="0"/>
              <a:t>Преемственность </a:t>
            </a:r>
            <a:r>
              <a:rPr lang="ru-RU" dirty="0"/>
              <a:t>поколений выступает поэтому как сила, препятствующая </a:t>
            </a:r>
            <a:r>
              <a:rPr lang="ru-RU" dirty="0" smtClean="0"/>
              <a:t>наступлению </a:t>
            </a:r>
            <a:r>
              <a:rPr lang="ru-RU" dirty="0"/>
              <a:t>каких бы то ни было резких скачков и внезапных </a:t>
            </a:r>
            <a:r>
              <a:rPr lang="ru-RU" dirty="0" smtClean="0"/>
              <a:t>кардинальных </a:t>
            </a:r>
            <a:r>
              <a:rPr lang="ru-RU" dirty="0"/>
              <a:t>перемен. Языковые изменения совершаются постепенно, эволюционно.</a:t>
            </a:r>
          </a:p>
          <a:p>
            <a:r>
              <a:rPr lang="ru-RU" dirty="0"/>
              <a:t>Таким образом, изменчивость языка связана с тем, что язык </a:t>
            </a:r>
            <a:r>
              <a:rPr lang="ru-RU" dirty="0" smtClean="0"/>
              <a:t>существует </a:t>
            </a:r>
            <a:r>
              <a:rPr lang="ru-RU" dirty="0"/>
              <a:t>и развивается как </a:t>
            </a:r>
            <a:r>
              <a:rPr lang="ru-RU" u="sng" dirty="0"/>
              <a:t>целенаправленная функционирующая система</a:t>
            </a:r>
            <a:r>
              <a:rPr lang="ru-RU" dirty="0"/>
              <a:t>.</a:t>
            </a:r>
          </a:p>
          <a:p>
            <a:r>
              <a:rPr lang="ru-RU" dirty="0"/>
              <a:t>Изучить развитие языка можно прежде всего при </a:t>
            </a:r>
            <a:r>
              <a:rPr lang="ru-RU" dirty="0" smtClean="0"/>
              <a:t>сопоставлении </a:t>
            </a:r>
            <a:r>
              <a:rPr lang="ru-RU" dirty="0"/>
              <a:t>двух аспектов анализа языка — синхронического и </a:t>
            </a:r>
            <a:r>
              <a:rPr lang="ru-RU" dirty="0" smtClean="0"/>
              <a:t>диахронического</a:t>
            </a:r>
            <a:r>
              <a:rPr lang="ru-RU" dirty="0"/>
              <a:t>. </a:t>
            </a:r>
          </a:p>
          <a:p>
            <a:r>
              <a:rPr lang="ru-RU" dirty="0"/>
              <a:t>Синхрония — это состояние языковой системы в определенный момент ее развития.</a:t>
            </a:r>
          </a:p>
          <a:p>
            <a:r>
              <a:rPr lang="ru-RU" dirty="0"/>
              <a:t>Единица синхронического анализа синхронный срез. Это </a:t>
            </a:r>
            <a:r>
              <a:rPr lang="ru-RU" dirty="0" smtClean="0"/>
              <a:t>период</a:t>
            </a:r>
            <a:r>
              <a:rPr lang="ru-RU" dirty="0"/>
              <a:t>, в который определенная подсистема языка не претерпевает заметных изменений (для лексики — 5 лет, для синтаксиса — 100).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диахронии анализируется одно явление или один участок </a:t>
            </a:r>
            <a:r>
              <a:rPr lang="ru-RU" dirty="0" smtClean="0"/>
              <a:t>подсистемы </a:t>
            </a:r>
            <a:r>
              <a:rPr lang="ru-RU" dirty="0"/>
              <a:t>языка, развитие языка в целом изучает история языка.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— это непрерывная протяженность однородных </a:t>
            </a:r>
            <a:r>
              <a:rPr lang="ru-RU" dirty="0" smtClean="0"/>
              <a:t>явлений</a:t>
            </a:r>
            <a:r>
              <a:rPr lang="ru-RU" dirty="0"/>
              <a:t>, находящихся в непосредственной причинной зависимости.</a:t>
            </a:r>
          </a:p>
          <a:p>
            <a:r>
              <a:rPr lang="ru-RU" dirty="0"/>
              <a:t>История — это прерывистое развитие, периоды которого </a:t>
            </a:r>
            <a:r>
              <a:rPr lang="ru-RU" dirty="0" smtClean="0"/>
              <a:t>связаны </a:t>
            </a:r>
            <a:r>
              <a:rPr lang="ru-RU" dirty="0"/>
              <a:t>опосредованной причинностью, переход языка из одного </a:t>
            </a:r>
            <a:r>
              <a:rPr lang="ru-RU" dirty="0" smtClean="0"/>
              <a:t>состояния </a:t>
            </a:r>
            <a:r>
              <a:rPr lang="ru-RU" dirty="0"/>
              <a:t>в другое</a:t>
            </a:r>
            <a:r>
              <a:rPr lang="ru-RU" dirty="0" smtClean="0"/>
              <a:t>.</a:t>
            </a:r>
            <a:r>
              <a:rPr lang="ru-RU" dirty="0"/>
              <a:t> Таким образом, развитие поступательно и непрерывно, история прерывиста, </a:t>
            </a:r>
            <a:r>
              <a:rPr lang="ru-RU" dirty="0" err="1"/>
              <a:t>неоднопланова</a:t>
            </a:r>
            <a:r>
              <a:rPr lang="ru-RU" dirty="0"/>
              <a:t>, в процессе истории возможно </a:t>
            </a:r>
            <a:r>
              <a:rPr lang="ru-RU" dirty="0" smtClean="0"/>
              <a:t>топтание </a:t>
            </a:r>
            <a:r>
              <a:rPr lang="ru-RU" dirty="0"/>
              <a:t>на месте.</a:t>
            </a:r>
          </a:p>
          <a:p>
            <a:r>
              <a:rPr lang="ru-RU" dirty="0"/>
              <a:t>Непрерывность развития проявляется и в синхронии, </a:t>
            </a:r>
            <a:r>
              <a:rPr lang="ru-RU" dirty="0" smtClean="0"/>
              <a:t>поскольку</a:t>
            </a:r>
            <a:r>
              <a:rPr lang="ru-RU" dirty="0"/>
              <a:t>, как уже отмечалось, остановка в развитии, проявляющаяся в </a:t>
            </a:r>
            <a:r>
              <a:rPr lang="ru-RU" dirty="0" smtClean="0"/>
              <a:t>остановке </a:t>
            </a:r>
            <a:r>
              <a:rPr lang="ru-RU" dirty="0"/>
              <a:t>функционирования, приводит к гибели языка.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Основной процесс изменений в пределах разных периодов </a:t>
            </a:r>
            <a:r>
              <a:rPr lang="ru-RU" dirty="0" smtClean="0"/>
              <a:t>истории </a:t>
            </a:r>
            <a:r>
              <a:rPr lang="ru-RU" dirty="0"/>
              <a:t>одного и того же языка — </a:t>
            </a:r>
            <a:r>
              <a:rPr lang="ru-RU" u="sng" dirty="0"/>
              <a:t>замещение языковых средств</a:t>
            </a:r>
            <a:r>
              <a:rPr lang="ru-RU" dirty="0"/>
              <a:t> и </a:t>
            </a:r>
            <a:r>
              <a:rPr lang="ru-RU" u="sng" dirty="0" smtClean="0"/>
              <a:t>качественные </a:t>
            </a:r>
            <a:r>
              <a:rPr lang="ru-RU" u="sng" dirty="0"/>
              <a:t>сдвиги в его структуре и норме</a:t>
            </a:r>
            <a:r>
              <a:rPr lang="ru-RU" dirty="0"/>
              <a:t>.</a:t>
            </a:r>
          </a:p>
          <a:p>
            <a:r>
              <a:rPr lang="ru-RU" u="sng" dirty="0"/>
              <a:t>Замещение</a:t>
            </a:r>
            <a:r>
              <a:rPr lang="ru-RU" dirty="0"/>
              <a:t> (естественная трансформация у В. И. </a:t>
            </a:r>
            <a:r>
              <a:rPr lang="ru-RU" dirty="0" err="1"/>
              <a:t>Кодухова</a:t>
            </a:r>
            <a:r>
              <a:rPr lang="ru-RU" dirty="0"/>
              <a:t>) </a:t>
            </a:r>
            <a:r>
              <a:rPr lang="ru-RU" dirty="0" smtClean="0"/>
              <a:t>состоит </a:t>
            </a:r>
            <a:r>
              <a:rPr lang="ru-RU" dirty="0"/>
              <a:t>в том, что одно из средств или категорий языка вытесняется другими, утрачивает с ними связь и используется уже как новая </a:t>
            </a:r>
            <a:r>
              <a:rPr lang="ru-RU" dirty="0" smtClean="0"/>
              <a:t>единица </a:t>
            </a:r>
            <a:r>
              <a:rPr lang="ru-RU" dirty="0"/>
              <a:t>языка, новая его категория. Инновации могут возникать как совершенно новое явление языка (например, как заимствованная форма), так и в результате переоформления и переосмысления уже имеющихся форм (например, именительный падеж русского </a:t>
            </a:r>
            <a:r>
              <a:rPr lang="ru-RU" dirty="0" smtClean="0"/>
              <a:t>имени </a:t>
            </a:r>
            <a:r>
              <a:rPr lang="ru-RU" dirty="0"/>
              <a:t>существительного перетянул на себя значение звательного </a:t>
            </a:r>
            <a:r>
              <a:rPr lang="ru-RU" dirty="0" smtClean="0"/>
              <a:t>падежа</a:t>
            </a:r>
            <a:r>
              <a:rPr lang="ru-RU" dirty="0"/>
              <a:t>). Во всех случаях замещение подготавливается варьированием языковых единиц, превращением индивидуальных изменений в </a:t>
            </a:r>
            <a:r>
              <a:rPr lang="ru-RU" dirty="0" smtClean="0"/>
              <a:t>социальный </a:t>
            </a:r>
            <a:r>
              <a:rPr lang="ru-RU" dirty="0"/>
              <a:t>факт.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2. Вариативность в языке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При синхронном анализе язык рассматривается как </a:t>
            </a:r>
            <a:r>
              <a:rPr lang="ru-RU" dirty="0" smtClean="0"/>
              <a:t>существующая </a:t>
            </a:r>
            <a:r>
              <a:rPr lang="ru-RU" dirty="0"/>
              <a:t>в данный период совокупность определенных </a:t>
            </a:r>
            <a:r>
              <a:rPr lang="ru-RU" dirty="0" smtClean="0"/>
              <a:t>лингвистических </a:t>
            </a:r>
            <a:r>
              <a:rPr lang="ru-RU" dirty="0"/>
              <a:t>единиц, находящихся в системных отношениях. Эта система пребывает в состоянии динамического равновесия, в ней </a:t>
            </a:r>
            <a:r>
              <a:rPr lang="ru-RU" dirty="0" smtClean="0"/>
              <a:t>существуют </a:t>
            </a:r>
            <a:r>
              <a:rPr lang="ru-RU" dirty="0"/>
              <a:t>инновации и отмирающие явления. В слабых точках системы возникают </a:t>
            </a:r>
            <a:r>
              <a:rPr lang="ru-RU" u="sng" dirty="0"/>
              <a:t>варианты</a:t>
            </a:r>
            <a:r>
              <a:rPr lang="ru-RU" dirty="0"/>
              <a:t>.</a:t>
            </a:r>
          </a:p>
          <a:p>
            <a:r>
              <a:rPr lang="ru-RU" dirty="0"/>
              <a:t>Вариантность — это следствие языкового развития, </a:t>
            </a:r>
            <a:r>
              <a:rPr lang="ru-RU" dirty="0" smtClean="0"/>
              <a:t>сосуществование </a:t>
            </a:r>
            <a:r>
              <a:rPr lang="ru-RU" dirty="0"/>
              <a:t>элементов старого и нового качества. Поскольку язык </a:t>
            </a:r>
            <a:r>
              <a:rPr lang="ru-RU" dirty="0" smtClean="0"/>
              <a:t>избыточности </a:t>
            </a:r>
            <a:r>
              <a:rPr lang="ru-RU" dirty="0"/>
              <a:t>не терпит, вариантность преодолевается.</a:t>
            </a:r>
          </a:p>
          <a:p>
            <a:r>
              <a:rPr lang="ru-RU" dirty="0"/>
              <a:t>Как правило, преодоление вариантов осуществляется </a:t>
            </a:r>
            <a:r>
              <a:rPr lang="ru-RU" dirty="0" smtClean="0"/>
              <a:t>следующими </a:t>
            </a:r>
            <a:r>
              <a:rPr lang="ru-RU" dirty="0"/>
              <a:t>путями: одно явление вытесняется другим либо эти явления расходятся в оттенках значения и в стилистической окраске.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Вариантность, будучи следствием развития языка, позволяет </a:t>
            </a:r>
            <a:r>
              <a:rPr lang="ru-RU" dirty="0" smtClean="0"/>
              <a:t>выбрать </a:t>
            </a:r>
            <a:r>
              <a:rPr lang="ru-RU" dirty="0"/>
              <a:t>наиболее перспективную форму: она должна соответствовать закономерностям системы данного языка. </a:t>
            </a:r>
            <a:r>
              <a:rPr lang="ru-RU" dirty="0" smtClean="0"/>
              <a:t>Так, </a:t>
            </a:r>
            <a:r>
              <a:rPr lang="ru-RU" dirty="0"/>
              <a:t>например, слово </a:t>
            </a:r>
            <a:r>
              <a:rPr lang="ru-RU" u="sng" dirty="0" smtClean="0"/>
              <a:t>кофе</a:t>
            </a:r>
            <a:r>
              <a:rPr lang="ru-RU" dirty="0"/>
              <a:t> употребляется в мужском и среднем роде. До недавнего времени единственно возможной была форма мужского рода, современные словари дают обе формы как варианты. </a:t>
            </a:r>
            <a:r>
              <a:rPr lang="ru-RU" dirty="0" smtClean="0"/>
              <a:t>Данное </a:t>
            </a:r>
            <a:r>
              <a:rPr lang="ru-RU" dirty="0"/>
              <a:t>слово заимствовалось в форме </a:t>
            </a:r>
            <a:r>
              <a:rPr lang="ru-RU" u="sng" dirty="0"/>
              <a:t>кофей</a:t>
            </a:r>
            <a:r>
              <a:rPr lang="ru-RU" dirty="0"/>
              <a:t> и склонялось по </a:t>
            </a:r>
            <a:r>
              <a:rPr lang="ru-RU" dirty="0" smtClean="0"/>
              <a:t>парадигме </a:t>
            </a:r>
            <a:r>
              <a:rPr lang="ru-RU" dirty="0"/>
              <a:t>мужского рода как май, край. Позднее слово приобрело </a:t>
            </a:r>
            <a:r>
              <a:rPr lang="ru-RU" dirty="0" smtClean="0"/>
              <a:t>современный </a:t>
            </a:r>
            <a:r>
              <a:rPr lang="ru-RU" dirty="0"/>
              <a:t>вид, перестало склоняться и по традиции мы пьем </a:t>
            </a:r>
            <a:r>
              <a:rPr lang="ru-RU" u="sng" dirty="0"/>
              <a:t>черный горячий кофе</a:t>
            </a:r>
            <a:r>
              <a:rPr lang="ru-RU" dirty="0"/>
              <a:t>. Однако в русском языке неодушевленные </a:t>
            </a:r>
            <a:r>
              <a:rPr lang="ru-RU" dirty="0" smtClean="0"/>
              <a:t>неизменяемые </a:t>
            </a:r>
            <a:r>
              <a:rPr lang="ru-RU" dirty="0"/>
              <a:t>существительные относятся к среднему роду (как метро, </a:t>
            </a:r>
            <a:r>
              <a:rPr lang="ru-RU" dirty="0" smtClean="0"/>
              <a:t>пальто </a:t>
            </a:r>
            <a:r>
              <a:rPr lang="ru-RU" dirty="0"/>
              <a:t>и т. п.), поэтому можно предположить, что победит вариант </a:t>
            </a:r>
            <a:r>
              <a:rPr lang="ru-RU" dirty="0" smtClean="0"/>
              <a:t>среднего рода. </a:t>
            </a:r>
            <a:endParaRPr lang="ru-RU" dirty="0"/>
          </a:p>
          <a:p>
            <a:r>
              <a:rPr lang="ru-RU" dirty="0"/>
              <a:t>Варьирование захватывает все единицы и все ярусы языковой структуры. В любом состоянии языка можно обнаружить "сильные" и "слабые" парадигмы, продуктивные и непродуктивные модели, ядерные и неядерные (периферийные) явления.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3. Обусловленность истории языка историей народа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Наиболее важными причинами языковых изменений, связанных с историей общества, являются: а) распространения </a:t>
            </a:r>
            <a:r>
              <a:rPr lang="ru-RU" dirty="0" smtClean="0"/>
              <a:t>просвещения</a:t>
            </a:r>
            <a:r>
              <a:rPr lang="ru-RU" dirty="0"/>
              <a:t> и культуры; б) материальный и социальный прогресс общества; в) некоторые лингвисты в этот перечень вводят фактор изменения состава носителей языков и контакты народов. Рассмотрим указанные причины:</a:t>
            </a:r>
          </a:p>
          <a:p>
            <a:r>
              <a:rPr lang="ru-RU" dirty="0"/>
              <a:t>а)	</a:t>
            </a:r>
            <a:r>
              <a:rPr lang="ru-RU" u="sng" dirty="0"/>
              <a:t>распространение просвещения и культуры</a:t>
            </a:r>
            <a:r>
              <a:rPr lang="ru-RU" dirty="0"/>
              <a:t> влияет прежде всего</a:t>
            </a:r>
            <a:br>
              <a:rPr lang="ru-RU" dirty="0"/>
            </a:br>
            <a:r>
              <a:rPr lang="ru-RU" dirty="0"/>
              <a:t>на укрепление нормы языка, а также на обогащение его </a:t>
            </a:r>
            <a:r>
              <a:rPr lang="ru-RU" dirty="0" smtClean="0"/>
              <a:t>общественных </a:t>
            </a:r>
            <a:r>
              <a:rPr lang="ru-RU" dirty="0"/>
              <a:t>функций и стилевой структуры, т. е. в связи с развитием </a:t>
            </a:r>
            <a:r>
              <a:rPr lang="ru-RU" dirty="0" smtClean="0"/>
              <a:t>общества </a:t>
            </a:r>
            <a:r>
              <a:rPr lang="ru-RU" dirty="0"/>
              <a:t>более разнообразными становятся сферы жизни, а вместе </a:t>
            </a:r>
            <a:r>
              <a:rPr lang="ru-RU" dirty="0" smtClean="0"/>
              <a:t>с ними </a:t>
            </a:r>
            <a:r>
              <a:rPr lang="ru-RU" dirty="0"/>
              <a:t>формируются, утверждаются и развиваются новые </a:t>
            </a:r>
            <a:r>
              <a:rPr lang="ru-RU" dirty="0" smtClean="0"/>
              <a:t>функциональные </a:t>
            </a:r>
            <a:r>
              <a:rPr lang="ru-RU" dirty="0"/>
              <a:t>стили.</a:t>
            </a:r>
          </a:p>
          <a:p>
            <a:r>
              <a:rPr lang="ru-RU" dirty="0"/>
              <a:t>История литературных языков непосредственно связана с </a:t>
            </a:r>
            <a:r>
              <a:rPr lang="ru-RU" dirty="0" smtClean="0"/>
              <a:t>историей </a:t>
            </a:r>
            <a:r>
              <a:rPr lang="ru-RU" dirty="0"/>
              <a:t>деловой письменности, а также языка науки;</a:t>
            </a:r>
          </a:p>
          <a:p>
            <a:r>
              <a:rPr lang="ru-RU" dirty="0"/>
              <a:t>б)	</a:t>
            </a:r>
            <a:r>
              <a:rPr lang="ru-RU" u="sng" dirty="0"/>
              <a:t>материальный и социальный прогресс общества</a:t>
            </a:r>
            <a:r>
              <a:rPr lang="ru-RU" dirty="0"/>
              <a:t> проявляется</a:t>
            </a:r>
            <a:br>
              <a:rPr lang="ru-RU" dirty="0"/>
            </a:br>
            <a:r>
              <a:rPr lang="ru-RU" dirty="0"/>
              <a:t>в том, что общая история языка, исторические типы языковых норм,</a:t>
            </a:r>
            <a:br>
              <a:rPr lang="ru-RU" dirty="0"/>
            </a:br>
            <a:r>
              <a:rPr lang="ru-RU" dirty="0"/>
              <a:t>история литературно-письменного языка зависят от развития </a:t>
            </a:r>
            <a:r>
              <a:rPr lang="ru-RU" dirty="0" smtClean="0"/>
              <a:t>социальных </a:t>
            </a:r>
            <a:r>
              <a:rPr lang="ru-RU" dirty="0"/>
              <a:t>общностей людей, общественно-политической и </a:t>
            </a:r>
            <a:r>
              <a:rPr lang="ru-RU" dirty="0" smtClean="0"/>
              <a:t>хозяйственно-экономической </a:t>
            </a:r>
            <a:r>
              <a:rPr lang="ru-RU" dirty="0"/>
              <a:t>истории общества. Особенно показательны в этом</a:t>
            </a:r>
            <a:br>
              <a:rPr lang="ru-RU" dirty="0"/>
            </a:br>
            <a:r>
              <a:rPr lang="ru-RU" dirty="0"/>
              <a:t>отношении различные формы литературных языков </a:t>
            </a:r>
            <a:r>
              <a:rPr lang="ru-RU" dirty="0" err="1" smtClean="0"/>
              <a:t>донационального</a:t>
            </a:r>
            <a:r>
              <a:rPr lang="ru-RU" dirty="0" smtClean="0"/>
              <a:t> </a:t>
            </a:r>
            <a:r>
              <a:rPr lang="ru-RU" dirty="0"/>
              <a:t>и национального периодов.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1970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Язык и история</vt:lpstr>
      <vt:lpstr>1. Развитие и история языка. Аспекты лингвистики</vt:lpstr>
      <vt:lpstr>Слайд 3</vt:lpstr>
      <vt:lpstr>Слайд 4</vt:lpstr>
      <vt:lpstr>Слайд 5</vt:lpstr>
      <vt:lpstr>Слайд 6</vt:lpstr>
      <vt:lpstr>2. Вариативность в языке</vt:lpstr>
      <vt:lpstr> </vt:lpstr>
      <vt:lpstr>3. Обусловленность истории языка историей народа</vt:lpstr>
      <vt:lpstr>4. Взаимодействие языков и языковые контакты</vt:lpstr>
      <vt:lpstr>Слайд 11</vt:lpstr>
      <vt:lpstr>Слайд 12</vt:lpstr>
      <vt:lpstr>Слайд 13</vt:lpstr>
      <vt:lpstr>5. Внутренние и внешние законы развития языков</vt:lpstr>
      <vt:lpstr>Слайд 15</vt:lpstr>
      <vt:lpstr>Слайд 16</vt:lpstr>
      <vt:lpstr>6. Характер прогресса в языке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и история</dc:title>
  <dc:creator>Sveta</dc:creator>
  <cp:lastModifiedBy>Sveta</cp:lastModifiedBy>
  <cp:revision>23</cp:revision>
  <dcterms:created xsi:type="dcterms:W3CDTF">2020-05-07T06:55:01Z</dcterms:created>
  <dcterms:modified xsi:type="dcterms:W3CDTF">2020-05-12T21:41:52Z</dcterms:modified>
</cp:coreProperties>
</file>