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66" r:id="rId6"/>
    <p:sldId id="259" r:id="rId7"/>
    <p:sldId id="265" r:id="rId8"/>
    <p:sldId id="267" r:id="rId9"/>
    <p:sldId id="260" r:id="rId10"/>
    <p:sldId id="263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62" r:id="rId22"/>
    <p:sldId id="261" r:id="rId23"/>
    <p:sldId id="269" r:id="rId24"/>
    <p:sldId id="270" r:id="rId25"/>
    <p:sldId id="26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3. </a:t>
            </a:r>
            <a:br>
              <a:rPr lang="ru-RU" dirty="0" smtClean="0"/>
            </a:br>
            <a:r>
              <a:rPr lang="ru-RU" dirty="0" smtClean="0"/>
              <a:t>Регион </a:t>
            </a:r>
            <a:r>
              <a:rPr lang="ru-RU" dirty="0"/>
              <a:t>как социально-экономическая система и как объект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657294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Развитие </a:t>
            </a:r>
            <a:r>
              <a:rPr lang="ru-RU" sz="2800" dirty="0"/>
              <a:t>лесной отрасли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ru-RU" sz="1800" dirty="0" smtClean="0">
                <a:solidFill>
                  <a:srgbClr val="C00000"/>
                </a:solidFill>
              </a:rPr>
              <a:t>Новая редакция </a:t>
            </a:r>
            <a:r>
              <a:rPr lang="ru-RU" sz="1800" dirty="0">
                <a:solidFill>
                  <a:srgbClr val="C00000"/>
                </a:solidFill>
              </a:rPr>
              <a:t>Стратегии развития лесного комплекса до 2030 года</a:t>
            </a:r>
            <a:r>
              <a:rPr lang="ru-RU" sz="18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Главные </a:t>
            </a:r>
            <a:r>
              <a:rPr lang="ru-RU" sz="1800" dirty="0"/>
              <a:t>цели документа – повысить эффективность лесной отрасли, удвоить ее вклад в ВВП страны, способствовать дальнейшему развитию </a:t>
            </a:r>
            <a:r>
              <a:rPr lang="ru-RU" sz="1800" dirty="0" smtClean="0"/>
              <a:t>экономики</a:t>
            </a:r>
            <a:endParaRPr lang="ru-RU" sz="1800" dirty="0"/>
          </a:p>
          <a:p>
            <a:pPr marL="0">
              <a:spcBef>
                <a:spcPts val="0"/>
              </a:spcBef>
            </a:pPr>
            <a:endParaRPr lang="ru-RU" sz="1800" dirty="0" smtClean="0"/>
          </a:p>
          <a:p>
            <a:pPr marL="0">
              <a:spcBef>
                <a:spcPts val="0"/>
              </a:spcBef>
            </a:pPr>
            <a:r>
              <a:rPr lang="ru-RU" sz="1800" dirty="0" smtClean="0"/>
              <a:t>Основные </a:t>
            </a:r>
            <a:r>
              <a:rPr lang="ru-RU" sz="1800" dirty="0"/>
              <a:t>задачи – сделать так, чтобы большая часть добавленной стоимости при переработке древесины формировалась на территории страны, чтобы открывались новые современные предприятия по производству бумаги, картона, фанеры, стройматериалов, </a:t>
            </a:r>
            <a:r>
              <a:rPr lang="ru-RU" sz="1800" dirty="0" err="1"/>
              <a:t>биотоплива</a:t>
            </a:r>
            <a:r>
              <a:rPr lang="ru-RU" sz="1800" dirty="0"/>
              <a:t>, мебели и создавались новые </a:t>
            </a:r>
            <a:r>
              <a:rPr lang="ru-RU" sz="1800" dirty="0" smtClean="0"/>
              <a:t>рабочие</a:t>
            </a:r>
            <a:r>
              <a:rPr lang="en-US" sz="1800" dirty="0" smtClean="0"/>
              <a:t> </a:t>
            </a:r>
            <a:r>
              <a:rPr lang="ru-RU" sz="1800" dirty="0" smtClean="0"/>
              <a:t>места.</a:t>
            </a:r>
            <a:endParaRPr lang="ru-RU" sz="1800" dirty="0"/>
          </a:p>
          <a:p>
            <a:pPr marL="0">
              <a:spcBef>
                <a:spcPts val="0"/>
              </a:spcBef>
            </a:pPr>
            <a:endParaRPr lang="ru-RU" sz="1800" dirty="0"/>
          </a:p>
          <a:p>
            <a:pPr marL="0">
              <a:spcBef>
                <a:spcPts val="0"/>
              </a:spcBef>
            </a:pPr>
            <a:r>
              <a:rPr lang="ru-RU" sz="1800" dirty="0" smtClean="0"/>
              <a:t>В </a:t>
            </a:r>
            <a:r>
              <a:rPr lang="ru-RU" sz="1800" dirty="0"/>
              <a:t>лесной промышленности темпы прироста добавленной стоимости увеличились на 5,2%, а вклад в ВВП вырос с 0,5% до 0,74%. До 23% вырос объем занятости.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В </a:t>
            </a:r>
            <a:r>
              <a:rPr lang="ru-RU" sz="1800" dirty="0"/>
              <a:t>планах – увеличить добавленную стоимость, объем заготовки древесины и объем экспорта пиломатериалов. На 79% увеличился рост платежей в бюджет в сфере лесного хозяйства от использования лесов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 marL="0">
              <a:spcBef>
                <a:spcPts val="0"/>
              </a:spcBef>
            </a:pPr>
            <a:r>
              <a:rPr lang="ru-RU" sz="1800" dirty="0"/>
              <a:t>По итогам 2019 года отношение площади </a:t>
            </a:r>
            <a:r>
              <a:rPr lang="ru-RU" sz="1800" dirty="0" err="1"/>
              <a:t>лесовосстановления</a:t>
            </a:r>
            <a:r>
              <a:rPr lang="ru-RU" sz="1800" dirty="0"/>
              <a:t> и лесоразведения к площади вырубленных и погибших лесных насаждений составляет 80,7%. К 2024 году показатель должен вырасти до 100%. Для этого, в том числе планируется создать новые питомники, ввести интенсивную модель пользования – все это на сотни тысяч гектаров увеличит площади нового леса.</a:t>
            </a:r>
          </a:p>
        </p:txBody>
      </p:sp>
    </p:spTree>
    <p:extLst>
      <p:ext uri="{BB962C8B-B14F-4D97-AF65-F5344CB8AC3E}">
        <p14:creationId xmlns:p14="http://schemas.microsoft.com/office/powerpoint/2010/main" xmlns="" val="2335338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По предварительным данным Саха (Якутия) </a:t>
            </a:r>
            <a:r>
              <a:rPr lang="ru-RU" sz="2000" dirty="0" err="1"/>
              <a:t>стата</a:t>
            </a:r>
            <a:r>
              <a:rPr lang="ru-RU" sz="2000" dirty="0"/>
              <a:t>, в январе 2021 года индекс промышленного производства составит 103,9% (преимущественно за счет роста добычи АК «АЛРОСА»).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sz="6200" dirty="0"/>
              <a:t>По производству важнейших видов промышленной продукции прогнозируется рост по сравнению с соответствующим периодом прошлого года:</a:t>
            </a:r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/>
              <a:t>-       </a:t>
            </a:r>
            <a:r>
              <a:rPr lang="ru-RU" sz="6200" dirty="0"/>
              <a:t>угля каменного и бурого – в 1,7 раз;</a:t>
            </a:r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/>
              <a:t>-       </a:t>
            </a:r>
            <a:r>
              <a:rPr lang="ru-RU" sz="6200" dirty="0"/>
              <a:t>природного газа – в 1,5 раза;</a:t>
            </a:r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/>
              <a:t>-       </a:t>
            </a:r>
            <a:r>
              <a:rPr lang="ru-RU" sz="6200" dirty="0"/>
              <a:t>нефти обезвоженной – на 6,3%;</a:t>
            </a:r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/>
              <a:t>-       </a:t>
            </a:r>
            <a:r>
              <a:rPr lang="ru-RU" sz="6200" dirty="0"/>
              <a:t>конденсата газового нестабильного – на 14,4%;</a:t>
            </a:r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/>
              <a:t>-       </a:t>
            </a:r>
            <a:r>
              <a:rPr lang="ru-RU" sz="6200" dirty="0"/>
              <a:t>концентрата золотосодержащего – на 5,1%.</a:t>
            </a:r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/>
              <a:t>В </a:t>
            </a:r>
            <a:r>
              <a:rPr lang="ru-RU" sz="6200" dirty="0"/>
              <a:t>сельском хозяйстве в январе 2021 года по сравнению с январем 2020 года ожидается снижение производства на 18,7% скота и птицы на убой (625,1 тонн), на 2,8% меньше молока (3 040,9 тонн), на 6,4% больше яиц (12 млн. шт.).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/>
              <a:t>http://src-sakha.ru/content/macro/macroeconomika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814601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По предварительным данным Саха (Якутия) </a:t>
            </a:r>
            <a:r>
              <a:rPr lang="ru-RU" sz="2000" dirty="0" err="1"/>
              <a:t>стата</a:t>
            </a:r>
            <a:r>
              <a:rPr lang="ru-RU" sz="2000" dirty="0"/>
              <a:t>, в январе 2021 года индекс промышленного производства составит 103,9% (преимущественно за счет роста добычи АК «АЛРОСА»).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/>
              <a:t>Объем </a:t>
            </a:r>
            <a:r>
              <a:rPr lang="ru-RU" sz="6200" dirty="0"/>
              <a:t>инвестиций в основной капитал за январь 2021 года по сравнению с аналогичным показателем 2020 года снизится на 32,9</a:t>
            </a:r>
            <a:r>
              <a:rPr lang="ru-RU" sz="6200" dirty="0" smtClean="0"/>
              <a:t>%.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200" dirty="0"/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/>
              <a:t>Объем </a:t>
            </a:r>
            <a:r>
              <a:rPr lang="ru-RU" sz="6200" dirty="0"/>
              <a:t>строительных работ по сравнению с январем 2020 года снизится в 1,8 раз и составит 6,4 млрд. рублей. Ввод жилья (без учета жилых домов на участках для ведения садоводства) составит 84,3% относительно уровня января 2020 года – 32,1 тыс. кв. метров</a:t>
            </a:r>
            <a:r>
              <a:rPr lang="ru-RU" sz="62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200" dirty="0"/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/>
              <a:t>Ожидается </a:t>
            </a:r>
            <a:r>
              <a:rPr lang="ru-RU" sz="6200" dirty="0"/>
              <a:t>снижение показателя «перевезено грузов» всеми видами транспорта (13,4 млн. тонн) на 15,4% по сравнению с аналогичным периодом 2020 года, пассажиров (2,8 млн. человек) на 63,5</a:t>
            </a:r>
            <a:r>
              <a:rPr lang="ru-RU" sz="6200" dirty="0" smtClean="0"/>
              <a:t>%.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/>
              <a:t>http://src-sakha.ru/content/macro/macroeconomika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4283466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536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809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10134600" cy="643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0884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05115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036496" cy="644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52238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80512" cy="662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56783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81175"/>
            <a:ext cx="9108504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29197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0500"/>
            <a:ext cx="91440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855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upload.wikimedia.org/wikipedia/ru/thumb/1/1d/%D0%94%D0%B0%D0%BB%D1%8C%D0%BD%D0%B5%D0%B2%D0%BE%D1%81%D1%82%D0%BE%D1%87%D0%BD%D1%8B%D0%B9_%D1%84%D0%B5%D0%B4%D0%B5%D1%80%D0%B0%D0%BB%D1%8C%D0%BD%D1%8B%D0%B9_%D0%BE%D0%BA%D1%80%D1%83%D0%B3.png/380px-%D0%94%D0%B0%D0%BB%D1%8C%D0%BD%D0%B5%D0%B2%D0%BE%D1%81%D1%82%D0%BE%D1%87%D0%BD%D1%8B%D0%B9_%D1%84%D0%B5%D0%B4%D0%B5%D1%80%D0%B0%D0%BB%D1%8C%D0%BD%D1%8B%D0%B9_%D0%BE%D0%BA%D1%80%D1%83%D0%B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344816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4409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0500"/>
            <a:ext cx="91440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94678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Принят </a:t>
            </a:r>
            <a:r>
              <a:rPr lang="ru-RU" sz="2400" dirty="0"/>
              <a:t>законопроект «О государственном бюджете Республики Саха (Якутия) на 2021 год и на плановый период 2022 и 2023 годов».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Общий </a:t>
            </a:r>
            <a:r>
              <a:rPr lang="ru-RU" dirty="0"/>
              <a:t>объем доходов </a:t>
            </a:r>
            <a:r>
              <a:rPr lang="ru-RU" dirty="0" smtClean="0"/>
              <a:t>в </a:t>
            </a:r>
            <a:r>
              <a:rPr lang="ru-RU" dirty="0"/>
              <a:t>2021 году составит 199 млрд 225,9 млн рублей, в том числе налоговых доходов 117 млрд 240,5 млн рублей, неналоговых доходов 6 млрд 5,5 млн рублей и безвозмездных поступлений 75 млрд 979,8 млн рублей</a:t>
            </a:r>
            <a:r>
              <a:rPr lang="ru-RU" dirty="0" smtClean="0"/>
              <a:t>.</a:t>
            </a:r>
          </a:p>
          <a:p>
            <a:r>
              <a:rPr lang="ru-RU" dirty="0"/>
              <a:t>Доходы </a:t>
            </a:r>
            <a:r>
              <a:rPr lang="ru-RU" dirty="0" smtClean="0"/>
              <a:t>планируются </a:t>
            </a:r>
            <a:r>
              <a:rPr lang="ru-RU" dirty="0"/>
              <a:t>на 2022 и 2023 годы в сумме 219 132 099,5 тыс. рублей и 183 222 982,5 тыс. рублей соответственно.</a:t>
            </a:r>
          </a:p>
        </p:txBody>
      </p:sp>
    </p:spTree>
    <p:extLst>
      <p:ext uri="{BB962C8B-B14F-4D97-AF65-F5344CB8AC3E}">
        <p14:creationId xmlns:p14="http://schemas.microsoft.com/office/powerpoint/2010/main" xmlns="" val="3901816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ГБ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Общий объем расходов </a:t>
            </a:r>
            <a:r>
              <a:rPr lang="ru-RU" dirty="0" smtClean="0"/>
              <a:t>ГБ на </a:t>
            </a:r>
            <a:r>
              <a:rPr lang="ru-RU" dirty="0"/>
              <a:t>2021 год определен на уровне 200 млрд 224,4 млн рублей, 2022 год – 220 млрд 130,6 млн рублей, 2023 год – 184 млрд 221,5 млн рублей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Общий объем программных расходов с учетом федеральных средств на 2021 год составит 193 369 291 тыс. рублей, на 2022 год – 199 452 822 тыс. рублей, 2023 год – 164 440 251 тыс. рублей.</a:t>
            </a:r>
          </a:p>
          <a:p>
            <a:endParaRPr lang="ru-RU" dirty="0"/>
          </a:p>
          <a:p>
            <a:r>
              <a:rPr lang="ru-RU" dirty="0"/>
              <a:t>Приоритетом расходов в </a:t>
            </a:r>
            <a:r>
              <a:rPr lang="ru-RU" dirty="0" smtClean="0"/>
              <a:t>ГБ РС(Я) </a:t>
            </a:r>
            <a:r>
              <a:rPr lang="ru-RU" dirty="0"/>
              <a:t>в 2021 году и плановом периоде 2022 и 2023 годов остается содействие достижению национальных целей развития, инструментом реализации которых являются национальные проекты.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3749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200" dirty="0" smtClean="0"/>
              <a:t>Инвестиционная </a:t>
            </a:r>
            <a:r>
              <a:rPr lang="ru-RU" sz="2200" dirty="0"/>
              <a:t>программа Якутии сформирована исходя из следующих приоритетов: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- Реализация республиканской адресной программы «Переселение граждан из аварийного жилищного фонда на 2019 - 2025 годы» на 2021 г. – 8 млрд 261 млн рублей, на 2022 г. - 15 млрд 563 млн рублей;</a:t>
            </a:r>
          </a:p>
          <a:p>
            <a:endParaRPr lang="ru-RU" dirty="0"/>
          </a:p>
          <a:p>
            <a:r>
              <a:rPr lang="ru-RU" dirty="0"/>
              <a:t>- Строительство объектов в рамках региональных проектов Республики Саха (Якутия), направленных на достижение результатов федеральных проектов на 2021 г. - 4 млрд 550 млн рублей, на 2022 г. – 3 млрд 807 млн рублей, на 2023 г. – 48,6 млн рублей;</a:t>
            </a:r>
          </a:p>
          <a:p>
            <a:endParaRPr lang="ru-RU" dirty="0"/>
          </a:p>
          <a:p>
            <a:r>
              <a:rPr lang="ru-RU" dirty="0"/>
              <a:t>- Реализация мероприятий Плана социального развития центров экономического роста Республики Саха (Якутия) на 2021 г. - 2 млрд 601 млн рублей;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2043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200" dirty="0" smtClean="0"/>
              <a:t>Инвестиционная </a:t>
            </a:r>
            <a:r>
              <a:rPr lang="ru-RU" sz="2200" dirty="0"/>
              <a:t>программа Якутии сформирована исходя из следующих приоритетов: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- Строительство объектов социальной сферы в рамках реализации инвестиционных проектов по соглашениям государственно-частного партнерства на 2021 г. - 2 млрд 039 млн рублей, на 2022 г. - 2 млрд 757 млн рублей, на 2023 г. - 3 млрд 403 млн рублей;</a:t>
            </a:r>
          </a:p>
          <a:p>
            <a:endParaRPr lang="ru-RU" dirty="0"/>
          </a:p>
          <a:p>
            <a:r>
              <a:rPr lang="ru-RU" dirty="0"/>
              <a:t>- Строительство объектов в рамках государственной республиканской программы «Комплексное развитие сельских территорий на 2020-2025 годы» на 2021 г. – 2 млрд 178 млн рублей, на 2022 год - 934,3 млн рублей, на 2023 г. – 56,1 млн рублей.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3932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424224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Autofit/>
          </a:bodyPr>
          <a:lstStyle/>
          <a:p>
            <a:r>
              <a:rPr lang="ru-RU" sz="2400" dirty="0"/>
              <a:t>2 февраля </a:t>
            </a:r>
            <a:r>
              <a:rPr lang="ru-RU" sz="2400" dirty="0" smtClean="0"/>
              <a:t>2021 г.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КАКИЕ ИЗМЕНЕНИЯ ЖДУТ ДАЛЬНИЙ ВОСТОК: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ИТОГИ </a:t>
            </a:r>
            <a:r>
              <a:rPr lang="ru-RU" sz="2400" dirty="0"/>
              <a:t>ЯНВАРСКИХ СЛУШАНИЙ У ПОЛПРЕДА</a:t>
            </a:r>
          </a:p>
        </p:txBody>
      </p:sp>
    </p:spTree>
    <p:extLst>
      <p:ext uri="{BB962C8B-B14F-4D97-AF65-F5344CB8AC3E}">
        <p14:creationId xmlns:p14="http://schemas.microsoft.com/office/powerpoint/2010/main" xmlns="" val="62993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Создание </a:t>
            </a:r>
            <a:r>
              <a:rPr lang="ru-RU" sz="3200" dirty="0"/>
              <a:t>благоприятных условий для ведения бизнеса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Одной из ключевых тем обсуждения </a:t>
            </a:r>
            <a:r>
              <a:rPr lang="ru-RU" dirty="0" smtClean="0"/>
              <a:t>- совершенствование </a:t>
            </a:r>
            <a:r>
              <a:rPr lang="ru-RU" dirty="0"/>
              <a:t>преференциальных режимов территорий опережающего развития (ТОР) и Свободного порта.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2020 году подписаны соглашения почти на 3 триллиона рублей, фактически инвесторы вложили уже 964,9 миллиарда рублей, создали 53,3 тысячи рабочих мест.</a:t>
            </a:r>
          </a:p>
          <a:p>
            <a:endParaRPr lang="ru-RU" dirty="0"/>
          </a:p>
          <a:p>
            <a:r>
              <a:rPr lang="ru-RU" dirty="0"/>
              <a:t>«Нам поверили более 2,6 тысячи компаний, которые обязались вложить в экономику Дальнего Востока и Арктики более 5 триллионов рублей. С учетом масштаба спроса, финансового ресурса стран АТР и динамики международной конкурентной борьбы, убежден, что подобную динамику можно сохранить. Наш первоочередной приоритет – сделать так, чтобы конвертировать заявленные намерения инвесторов в фактические инвестиции», – отметил в своем выступлении министр РФ по развитию Дальнего Востока и Арктики Алексей </a:t>
            </a:r>
            <a:r>
              <a:rPr lang="ru-RU" dirty="0" err="1"/>
              <a:t>Чекунков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378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Создание </a:t>
            </a:r>
            <a:r>
              <a:rPr lang="ru-RU" sz="3200" dirty="0"/>
              <a:t>благоприятных условий для ведения бизнеса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7200" dirty="0"/>
              <a:t>Инвесторы на Дальнем Востоке и в Арктике могут воспользоваться инфраструктурной субсидией. На Дальнем Востоке такая мера поддержки предоставлена 13 проектам. Для этого из федерального бюджета было выделено 25,3 миллиарда рублей. В свою очередь, </a:t>
            </a:r>
            <a:r>
              <a:rPr lang="ru-RU" sz="7200" dirty="0" smtClean="0"/>
              <a:t>инвесторы </a:t>
            </a:r>
            <a:r>
              <a:rPr lang="ru-RU" sz="7200" dirty="0"/>
              <a:t>вложили 304 миллиарда рублей, создали 11,5 тысяч рабочих мест</a:t>
            </a:r>
            <a:r>
              <a:rPr lang="ru-RU" sz="7200" dirty="0" smtClean="0"/>
              <a:t>.</a:t>
            </a:r>
          </a:p>
          <a:p>
            <a:pPr marL="0" indent="0">
              <a:buNone/>
            </a:pPr>
            <a:endParaRPr lang="en-US" sz="7200" dirty="0" smtClean="0"/>
          </a:p>
          <a:p>
            <a:r>
              <a:rPr lang="ru-RU" sz="7200" dirty="0"/>
              <a:t>«Сейчас на Дальний Восток приходится 34% зарубежных инвестиций, приходящих в Россию. Но мы живем в конкурентных условиях. Совершенствование преференциальных режимов идет в Японии, Китае, Республике Корея, Малайзии. Надо улучшать условия для инвесторов на Дальнем </a:t>
            </a:r>
            <a:r>
              <a:rPr lang="ru-RU" sz="7200" dirty="0" smtClean="0"/>
              <a:t>Востоке», </a:t>
            </a:r>
            <a:r>
              <a:rPr lang="ru-RU" sz="7200" dirty="0"/>
              <a:t>– заявил Юрий Трутнев.</a:t>
            </a:r>
          </a:p>
          <a:p>
            <a:endParaRPr lang="ru-RU" sz="7200" dirty="0"/>
          </a:p>
          <a:p>
            <a:r>
              <a:rPr lang="ru-RU" sz="7200" dirty="0" smtClean="0"/>
              <a:t>В </a:t>
            </a:r>
            <a:r>
              <a:rPr lang="ru-RU" sz="7200" dirty="0"/>
              <a:t>2020 году четыре региона ДФО вошли в ТОП-30, десять регионов повысили свои места в Национальном рейтинге состояния </a:t>
            </a:r>
            <a:r>
              <a:rPr lang="ru-RU" sz="7200" dirty="0" err="1"/>
              <a:t>инвестклимата</a:t>
            </a:r>
            <a:r>
              <a:rPr lang="ru-RU" sz="7200" dirty="0"/>
              <a:t>. </a:t>
            </a:r>
            <a:r>
              <a:rPr lang="ru-RU" sz="7200" dirty="0" err="1" smtClean="0"/>
              <a:t>Минвостокразвития</a:t>
            </a:r>
            <a:r>
              <a:rPr lang="ru-RU" sz="7200" dirty="0" smtClean="0"/>
              <a:t> </a:t>
            </a:r>
            <a:r>
              <a:rPr lang="ru-RU" sz="7200" dirty="0"/>
              <a:t>России разработает план мероприятий, который позволит сохранить положительную динамику показателей в Национальном рейтинге для регионов ДФО и повысить уровень инвестиционного климата в арктических регионах.</a:t>
            </a:r>
          </a:p>
        </p:txBody>
      </p:sp>
    </p:spTree>
    <p:extLst>
      <p:ext uri="{BB962C8B-B14F-4D97-AF65-F5344CB8AC3E}">
        <p14:creationId xmlns:p14="http://schemas.microsoft.com/office/powerpoint/2010/main" xmlns="" val="38005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Национальная программа </a:t>
            </a:r>
            <a:r>
              <a:rPr lang="ru-RU" sz="3200" dirty="0"/>
              <a:t>развития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Дальнего </a:t>
            </a:r>
            <a:r>
              <a:rPr lang="ru-RU" sz="3200" dirty="0"/>
              <a:t>Востока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805 </a:t>
            </a:r>
            <a:r>
              <a:rPr lang="ru-RU" dirty="0"/>
              <a:t>мероприятий с 23 </a:t>
            </a:r>
            <a:r>
              <a:rPr lang="ru-RU" dirty="0" smtClean="0"/>
              <a:t>показателями</a:t>
            </a:r>
            <a:endParaRPr lang="en-US" dirty="0"/>
          </a:p>
          <a:p>
            <a:r>
              <a:rPr lang="ru-RU" dirty="0"/>
              <a:t>В качестве ключевых ориентиров определены измеримые значения, установленные Указом Президента РФ о мерах по социально-экономическому развитию ДФО.</a:t>
            </a:r>
          </a:p>
        </p:txBody>
      </p:sp>
    </p:spTree>
    <p:extLst>
      <p:ext uri="{BB962C8B-B14F-4D97-AF65-F5344CB8AC3E}">
        <p14:creationId xmlns:p14="http://schemas.microsoft.com/office/powerpoint/2010/main" xmlns="" val="424966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Цели </a:t>
            </a:r>
            <a:r>
              <a:rPr lang="ru-RU" sz="2800" dirty="0"/>
              <a:t>социально-экономического развития Дальнего Востока на период до 2024 года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превышение среднероссийских темпов роста показателей качества жизни населения, в том числе по следующим основным направлениям</a:t>
            </a:r>
            <a:r>
              <a:rPr lang="ru-RU" dirty="0" smtClean="0"/>
              <a:t>: повышение ожидаемой продолжительности жизни не менее чем на пять лет, </a:t>
            </a:r>
            <a:r>
              <a:rPr lang="ru-RU" dirty="0"/>
              <a:t>снижение смертности </a:t>
            </a:r>
            <a:r>
              <a:rPr lang="ru-RU" dirty="0" smtClean="0"/>
              <a:t>населения </a:t>
            </a:r>
            <a:r>
              <a:rPr lang="ru-RU" dirty="0"/>
              <a:t>трудоспособного возраста не менее чем на 35 процентов, увеличение годового объема жилищного строительства в 1,6 раза;</a:t>
            </a:r>
          </a:p>
          <a:p>
            <a:endParaRPr lang="ru-RU" dirty="0"/>
          </a:p>
          <a:p>
            <a:r>
              <a:rPr lang="ru-RU" dirty="0"/>
              <a:t>превышение среднероссийских темпов роста показателей экономического развития, в том числе за счет увеличения объема накопленных инвестиций до 800 млрд. рублей, создания не менее 200 предприятий на территориях опережающего социально-экономического развития и в свободном порту Владивосток, а также не менее 30 тыс. новых рабочих мест;</a:t>
            </a:r>
          </a:p>
        </p:txBody>
      </p:sp>
    </p:spTree>
    <p:extLst>
      <p:ext uri="{BB962C8B-B14F-4D97-AF65-F5344CB8AC3E}">
        <p14:creationId xmlns:p14="http://schemas.microsoft.com/office/powerpoint/2010/main" xmlns="" val="2140379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Цели </a:t>
            </a:r>
            <a:r>
              <a:rPr lang="ru-RU" sz="2800" dirty="0"/>
              <a:t>социально-экономического развития Дальнего </a:t>
            </a:r>
            <a:r>
              <a:rPr lang="ru-RU" sz="2800" dirty="0" smtClean="0"/>
              <a:t>Востока на </a:t>
            </a:r>
            <a:r>
              <a:rPr lang="ru-RU" sz="2800" dirty="0"/>
              <a:t>период до 2035 года: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прекращение миграционного оттока населения;</a:t>
            </a:r>
          </a:p>
          <a:p>
            <a:endParaRPr lang="ru-RU" dirty="0"/>
          </a:p>
          <a:p>
            <a:r>
              <a:rPr lang="ru-RU" dirty="0"/>
              <a:t>превышение среднероссийских показателей качества жизни населения;</a:t>
            </a:r>
          </a:p>
          <a:p>
            <a:endParaRPr lang="ru-RU" dirty="0"/>
          </a:p>
          <a:p>
            <a:r>
              <a:rPr lang="ru-RU" dirty="0"/>
              <a:t>превышение среднероссийских показателей экономического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29585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Меры </a:t>
            </a:r>
            <a:r>
              <a:rPr lang="ru-RU" sz="3200" dirty="0"/>
              <a:t>поддержки дальневосточников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Программа </a:t>
            </a:r>
            <a:r>
              <a:rPr lang="ru-RU" sz="1800" dirty="0">
                <a:solidFill>
                  <a:srgbClr val="C00000"/>
                </a:solidFill>
              </a:rPr>
              <a:t>«Дальневосточный гектар». 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Бесплатный </a:t>
            </a:r>
            <a:r>
              <a:rPr lang="ru-RU" sz="1800" dirty="0"/>
              <a:t>участок земли с начала ее реализации получили 88,5 тысяч человек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r>
              <a:rPr lang="ru-RU" sz="1800" dirty="0" smtClean="0">
                <a:solidFill>
                  <a:srgbClr val="C00000"/>
                </a:solidFill>
              </a:rPr>
              <a:t>Программа </a:t>
            </a:r>
            <a:r>
              <a:rPr lang="ru-RU" sz="1800" dirty="0">
                <a:solidFill>
                  <a:srgbClr val="C00000"/>
                </a:solidFill>
              </a:rPr>
              <a:t>«Дальневосточная ипотека». 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Льготные </a:t>
            </a:r>
            <a:r>
              <a:rPr lang="ru-RU" sz="1800" dirty="0"/>
              <a:t>кредиты под 2% годовых пользуются повышенным спросом. За первый год действия программы подано 57 тысяч заявок, из которых одобрено более 63%, что выше среднего уровня по РФ, выдано 15,3 тысячи кредитов на сумму 54,9 миллиарда рублей (75% всей выдачи ипотеки на новостройки в ДФО в 2020 году), на 36% выросло количество ипотечных кредитов за год, что также больше чем по РФ. Каждая вторая квартира в новостройке (53%) и каждый шестой ипотечный кредит (17%) выданы по данной программе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r>
              <a:rPr lang="ru-RU" sz="1800" dirty="0" smtClean="0">
                <a:solidFill>
                  <a:srgbClr val="C00000"/>
                </a:solidFill>
              </a:rPr>
              <a:t>«Демографический пакет».</a:t>
            </a:r>
          </a:p>
          <a:p>
            <a:pPr marL="0" indent="0">
              <a:buNone/>
            </a:pPr>
            <a:r>
              <a:rPr lang="ru-RU" sz="1800" dirty="0" smtClean="0"/>
              <a:t>Включает </a:t>
            </a:r>
            <a:r>
              <a:rPr lang="ru-RU" sz="1800" dirty="0"/>
              <a:t>единовременную выплату при рождении первого ребенка, материнский капитал и ежемесячную выплату при рождении третьего ребенка и последующих детей. Реализация данных мер господдержки в 2020 году позволила обеспечить рост семей, получивших единовременную выплату при рождении первого ребенка почти в два раза – данную выплату получили 44,8 тысячи семей, материнский капитал был предоставлен более 11 тысячам семей (рост в 2,7 раза), а ежемесячные выплаты при рождении третьего и последующих детей – более 70 тысячам семей (рост в 3,9 раза).</a:t>
            </a:r>
          </a:p>
        </p:txBody>
      </p:sp>
    </p:spTree>
    <p:extLst>
      <p:ext uri="{BB962C8B-B14F-4D97-AF65-F5344CB8AC3E}">
        <p14:creationId xmlns:p14="http://schemas.microsoft.com/office/powerpoint/2010/main" xmlns="" val="1166538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1532</Words>
  <Application>Microsoft Office PowerPoint</Application>
  <PresentationFormat>Экран (4:3)</PresentationFormat>
  <Paragraphs>83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Тема 3.  Регион как социально-экономическая система и как объект управления</vt:lpstr>
      <vt:lpstr>Слайд 2</vt:lpstr>
      <vt:lpstr>2 февраля 2021 г.  КАКИЕ ИЗМЕНЕНИЯ ЖДУТ ДАЛЬНИЙ ВОСТОК:  ИТОГИ ЯНВАРСКИХ СЛУШАНИЙ У ПОЛПРЕДА</vt:lpstr>
      <vt:lpstr>Создание благоприятных условий для ведения бизнеса</vt:lpstr>
      <vt:lpstr>Создание благоприятных условий для ведения бизнеса</vt:lpstr>
      <vt:lpstr>Национальная программа развития  Дальнего Востока</vt:lpstr>
      <vt:lpstr>Цели социально-экономического развития Дальнего Востока на период до 2024 года:</vt:lpstr>
      <vt:lpstr>Цели социально-экономического развития Дальнего Востока на период до 2035 года:</vt:lpstr>
      <vt:lpstr>Меры поддержки дальневосточников</vt:lpstr>
      <vt:lpstr>Развитие лесной отрасли</vt:lpstr>
      <vt:lpstr>По предварительным данным Саха (Якутия) стата, в январе 2021 года индекс промышленного производства составит 103,9% (преимущественно за счет роста добычи АК «АЛРОСА»).</vt:lpstr>
      <vt:lpstr>По предварительным данным Саха (Якутия) стата, в январе 2021 года индекс промышленного производства составит 103,9% (преимущественно за счет роста добычи АК «АЛРОСА»).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Принят законопроект «О государственном бюджете Республики Саха (Якутия) на 2021 год и на плановый период 2022 и 2023 годов».</vt:lpstr>
      <vt:lpstr>Расходы ГБ</vt:lpstr>
      <vt:lpstr>    Инвестиционная программа Якутии сформирована исходя из следующих приоритетов:  </vt:lpstr>
      <vt:lpstr>    Инвестиционная программа Якутии сформирована исходя из следующих приоритетов:  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ФАВ</dc:creator>
  <cp:lastModifiedBy>Zrkboi</cp:lastModifiedBy>
  <cp:revision>24</cp:revision>
  <dcterms:created xsi:type="dcterms:W3CDTF">2021-03-04T01:12:24Z</dcterms:created>
  <dcterms:modified xsi:type="dcterms:W3CDTF">2021-03-04T03:53:40Z</dcterms:modified>
</cp:coreProperties>
</file>