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27"/>
  </p:notesMasterIdLst>
  <p:sldIdLst>
    <p:sldId id="266" r:id="rId2"/>
    <p:sldId id="259" r:id="rId3"/>
    <p:sldId id="345" r:id="rId4"/>
    <p:sldId id="376" r:id="rId5"/>
    <p:sldId id="391" r:id="rId6"/>
    <p:sldId id="369" r:id="rId7"/>
    <p:sldId id="370" r:id="rId8"/>
    <p:sldId id="371" r:id="rId9"/>
    <p:sldId id="372" r:id="rId10"/>
    <p:sldId id="374" r:id="rId11"/>
    <p:sldId id="367" r:id="rId12"/>
    <p:sldId id="393" r:id="rId13"/>
    <p:sldId id="368" r:id="rId14"/>
    <p:sldId id="394" r:id="rId15"/>
    <p:sldId id="375" r:id="rId16"/>
    <p:sldId id="395" r:id="rId17"/>
    <p:sldId id="377" r:id="rId18"/>
    <p:sldId id="378" r:id="rId19"/>
    <p:sldId id="379" r:id="rId20"/>
    <p:sldId id="380" r:id="rId21"/>
    <p:sldId id="381" r:id="rId22"/>
    <p:sldId id="388" r:id="rId23"/>
    <p:sldId id="389" r:id="rId24"/>
    <p:sldId id="390" r:id="rId25"/>
    <p:sldId id="30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F947E-B02D-4406-BBD6-C97F7657D5B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46875-53F3-439A-B523-8D7F91765FCB}">
      <dgm:prSet phldrT="[Текст]" custT="1"/>
      <dgm:spPr/>
      <dgm:t>
        <a:bodyPr/>
        <a:lstStyle/>
        <a:p>
          <a:r>
            <a:rPr lang="ru-RU" sz="1400" dirty="0" smtClean="0"/>
            <a:t>КБМ был предложен в конце 60-х годов ХХ века для повышения эффективности  нефтегазового строительства на Севере и Западной Сибири</a:t>
          </a:r>
          <a:endParaRPr lang="ru-RU" sz="1400" dirty="0"/>
        </a:p>
      </dgm:t>
    </dgm:pt>
    <dgm:pt modelId="{EA2C7B2D-0FB0-40E0-B27F-223273063284}" type="parTrans" cxnId="{64018D06-EDCB-4C66-9B63-1CF67A838759}">
      <dgm:prSet/>
      <dgm:spPr/>
      <dgm:t>
        <a:bodyPr/>
        <a:lstStyle/>
        <a:p>
          <a:endParaRPr lang="ru-RU"/>
        </a:p>
      </dgm:t>
    </dgm:pt>
    <dgm:pt modelId="{8CEC0BF0-2D08-4D6D-B38F-20A12F1C1C70}" type="sibTrans" cxnId="{64018D06-EDCB-4C66-9B63-1CF67A838759}">
      <dgm:prSet/>
      <dgm:spPr/>
      <dgm:t>
        <a:bodyPr/>
        <a:lstStyle/>
        <a:p>
          <a:endParaRPr lang="ru-RU"/>
        </a:p>
      </dgm:t>
    </dgm:pt>
    <dgm:pt modelId="{28AC0052-38AD-4DAE-A2B2-ABA6818388AF}">
      <dgm:prSet phldrT="[Текст]" custT="1"/>
      <dgm:spPr/>
      <dgm:t>
        <a:bodyPr/>
        <a:lstStyle/>
        <a:p>
          <a:r>
            <a:rPr lang="ru-RU" sz="1400" dirty="0" smtClean="0"/>
            <a:t>Этот метод сократил нормативную продолжительность строительства на 20-25%, снизил трудозатраты на стройплощадке в 2-3 раза</a:t>
          </a:r>
          <a:endParaRPr lang="ru-RU" sz="1400" dirty="0"/>
        </a:p>
      </dgm:t>
    </dgm:pt>
    <dgm:pt modelId="{67A6A6A5-CCED-431C-9D71-F3BD395EFE58}" type="parTrans" cxnId="{A9975CB9-7E62-4C75-88D9-35E797B571F2}">
      <dgm:prSet/>
      <dgm:spPr/>
      <dgm:t>
        <a:bodyPr/>
        <a:lstStyle/>
        <a:p>
          <a:endParaRPr lang="ru-RU"/>
        </a:p>
      </dgm:t>
    </dgm:pt>
    <dgm:pt modelId="{AD795611-A2D5-407A-9644-FF63E2A26424}" type="sibTrans" cxnId="{A9975CB9-7E62-4C75-88D9-35E797B571F2}">
      <dgm:prSet/>
      <dgm:spPr/>
      <dgm:t>
        <a:bodyPr/>
        <a:lstStyle/>
        <a:p>
          <a:endParaRPr lang="ru-RU"/>
        </a:p>
      </dgm:t>
    </dgm:pt>
    <dgm:pt modelId="{27E0AE96-9766-4CB0-977C-D12E5AF19A16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Метод обеспечивает переход к принципам модульного проектирования зданий и сооружений  как конгломерату </a:t>
          </a:r>
          <a:r>
            <a:rPr lang="ru-RU" sz="1400" dirty="0" err="1" smtClean="0"/>
            <a:t>блок-модулей</a:t>
          </a:r>
          <a:r>
            <a:rPr lang="ru-RU" sz="1400" dirty="0" smtClean="0"/>
            <a:t> технологического оборудования с несущими ограждающими конструкциями</a:t>
          </a:r>
          <a:endParaRPr lang="ru-RU" sz="1400" dirty="0"/>
        </a:p>
      </dgm:t>
    </dgm:pt>
    <dgm:pt modelId="{3591234C-BB4E-45A8-8CFA-93960C6D0E0B}" type="parTrans" cxnId="{1DC1DE9B-0425-49C5-BBC4-55E4B0F8211D}">
      <dgm:prSet/>
      <dgm:spPr/>
      <dgm:t>
        <a:bodyPr/>
        <a:lstStyle/>
        <a:p>
          <a:endParaRPr lang="ru-RU"/>
        </a:p>
      </dgm:t>
    </dgm:pt>
    <dgm:pt modelId="{67B65097-701E-4301-A921-9D047299D59E}" type="sibTrans" cxnId="{1DC1DE9B-0425-49C5-BBC4-55E4B0F8211D}">
      <dgm:prSet/>
      <dgm:spPr/>
      <dgm:t>
        <a:bodyPr/>
        <a:lstStyle/>
        <a:p>
          <a:endParaRPr lang="ru-RU"/>
        </a:p>
      </dgm:t>
    </dgm:pt>
    <dgm:pt modelId="{CD8B2A7C-E1F7-4CC2-B159-A613A29181D7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КБМ предполагает разработку и серийный выпуск новых видов высокопроизводительного малогабаритного технологического оборудования повышенной надежности </a:t>
          </a:r>
          <a:r>
            <a:rPr lang="ru-RU" sz="1600" dirty="0" smtClean="0"/>
            <a:t> </a:t>
          </a:r>
          <a:endParaRPr lang="ru-RU" sz="1600" dirty="0"/>
        </a:p>
      </dgm:t>
    </dgm:pt>
    <dgm:pt modelId="{740CE49E-6D3A-4B83-998A-2F48708CC5FC}" type="parTrans" cxnId="{EB9EAA58-44FD-41D3-8135-71C72711F787}">
      <dgm:prSet/>
      <dgm:spPr/>
      <dgm:t>
        <a:bodyPr/>
        <a:lstStyle/>
        <a:p>
          <a:endParaRPr lang="ru-RU"/>
        </a:p>
      </dgm:t>
    </dgm:pt>
    <dgm:pt modelId="{B4C933BC-BBB7-4385-96F3-7A355BE608AA}" type="sibTrans" cxnId="{EB9EAA58-44FD-41D3-8135-71C72711F787}">
      <dgm:prSet/>
      <dgm:spPr/>
      <dgm:t>
        <a:bodyPr/>
        <a:lstStyle/>
        <a:p>
          <a:endParaRPr lang="ru-RU"/>
        </a:p>
      </dgm:t>
    </dgm:pt>
    <dgm:pt modelId="{24FB29ED-A5C9-4320-8A4F-BAAA54E6F2BE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1400" dirty="0" smtClean="0"/>
            <a:t>КБМ позволяет</a:t>
          </a:r>
          <a:r>
            <a:rPr lang="ru-RU" sz="600" dirty="0" smtClean="0"/>
            <a:t> </a:t>
          </a:r>
          <a:r>
            <a:rPr lang="ru-RU" sz="1400" dirty="0" smtClean="0"/>
            <a:t>создание новых конструкционных и теплоизоляционных материалов и разработка на их основе рациональных проектных несущих и ограждающих конструкций</a:t>
          </a:r>
          <a:endParaRPr lang="ru-RU" sz="1400" dirty="0"/>
        </a:p>
      </dgm:t>
    </dgm:pt>
    <dgm:pt modelId="{DC600293-3343-480F-AD67-C8D254C04CFF}" type="parTrans" cxnId="{EBD7E7EC-B7D3-44E8-AF46-153C2CF088B9}">
      <dgm:prSet/>
      <dgm:spPr/>
    </dgm:pt>
    <dgm:pt modelId="{BFE85A0B-2EA9-4CCD-AE6A-665C825C65E2}" type="sibTrans" cxnId="{EBD7E7EC-B7D3-44E8-AF46-153C2CF088B9}">
      <dgm:prSet/>
      <dgm:spPr/>
    </dgm:pt>
    <dgm:pt modelId="{8D5BD71B-25E3-4E58-A595-1C1E6BBE0806}" type="pres">
      <dgm:prSet presAssocID="{75EF947E-B02D-4406-BBD6-C97F7657D5B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D12004-DCAB-4E12-B48E-45DF448A70D5}" type="pres">
      <dgm:prSet presAssocID="{5EA46875-53F3-439A-B523-8D7F91765FCB}" presName="parentLin" presStyleCnt="0"/>
      <dgm:spPr/>
    </dgm:pt>
    <dgm:pt modelId="{537FCD44-FA59-4E98-B726-F11FD3B83545}" type="pres">
      <dgm:prSet presAssocID="{5EA46875-53F3-439A-B523-8D7F91765FC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D824550-2984-4EBD-B014-A7A337D13B1D}" type="pres">
      <dgm:prSet presAssocID="{5EA46875-53F3-439A-B523-8D7F91765FCB}" presName="parentText" presStyleLbl="node1" presStyleIdx="0" presStyleCnt="5" custScaleX="116070" custLinFactNeighborX="-9987" custLinFactNeighborY="149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31170-5958-4384-B1EA-7ECE9777D5DC}" type="pres">
      <dgm:prSet presAssocID="{5EA46875-53F3-439A-B523-8D7F91765FCB}" presName="negativeSpace" presStyleCnt="0"/>
      <dgm:spPr/>
    </dgm:pt>
    <dgm:pt modelId="{DCA02F14-4A53-4007-B36A-80F696FEF885}" type="pres">
      <dgm:prSet presAssocID="{5EA46875-53F3-439A-B523-8D7F91765FCB}" presName="childText" presStyleLbl="conFgAcc1" presStyleIdx="0" presStyleCnt="5">
        <dgm:presLayoutVars>
          <dgm:bulletEnabled val="1"/>
        </dgm:presLayoutVars>
      </dgm:prSet>
      <dgm:spPr/>
    </dgm:pt>
    <dgm:pt modelId="{56C9B21D-74F9-44F6-BB3D-E73AC3E1A274}" type="pres">
      <dgm:prSet presAssocID="{8CEC0BF0-2D08-4D6D-B38F-20A12F1C1C70}" presName="spaceBetweenRectangles" presStyleCnt="0"/>
      <dgm:spPr/>
    </dgm:pt>
    <dgm:pt modelId="{B55E1B97-6DE0-46DB-9FE0-A0CF4AE256A5}" type="pres">
      <dgm:prSet presAssocID="{28AC0052-38AD-4DAE-A2B2-ABA6818388AF}" presName="parentLin" presStyleCnt="0"/>
      <dgm:spPr/>
    </dgm:pt>
    <dgm:pt modelId="{F2C5C784-014A-4434-86A2-B89C027BEFEB}" type="pres">
      <dgm:prSet presAssocID="{28AC0052-38AD-4DAE-A2B2-ABA6818388A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5974AF0-E89A-4432-84E3-F51B0628CFE4}" type="pres">
      <dgm:prSet presAssocID="{28AC0052-38AD-4DAE-A2B2-ABA6818388AF}" presName="parentText" presStyleLbl="node1" presStyleIdx="1" presStyleCnt="5" custScaleX="115000" custLinFactNeighborX="-9987" custLinFactNeighborY="22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7EEE2-2F5E-481B-A5A4-ECD078F08B37}" type="pres">
      <dgm:prSet presAssocID="{28AC0052-38AD-4DAE-A2B2-ABA6818388AF}" presName="negativeSpace" presStyleCnt="0"/>
      <dgm:spPr/>
    </dgm:pt>
    <dgm:pt modelId="{B6D70E7F-10CA-4F30-BB97-08980430982E}" type="pres">
      <dgm:prSet presAssocID="{28AC0052-38AD-4DAE-A2B2-ABA6818388AF}" presName="childText" presStyleLbl="conFgAcc1" presStyleIdx="1" presStyleCnt="5">
        <dgm:presLayoutVars>
          <dgm:bulletEnabled val="1"/>
        </dgm:presLayoutVars>
      </dgm:prSet>
      <dgm:spPr/>
    </dgm:pt>
    <dgm:pt modelId="{A04FCC0F-D934-4DCC-9EAA-9198F9259DF1}" type="pres">
      <dgm:prSet presAssocID="{AD795611-A2D5-407A-9644-FF63E2A26424}" presName="spaceBetweenRectangles" presStyleCnt="0"/>
      <dgm:spPr/>
    </dgm:pt>
    <dgm:pt modelId="{538ED323-8B27-4D52-91B1-4D4A8662003B}" type="pres">
      <dgm:prSet presAssocID="{27E0AE96-9766-4CB0-977C-D12E5AF19A16}" presName="parentLin" presStyleCnt="0"/>
      <dgm:spPr/>
    </dgm:pt>
    <dgm:pt modelId="{130CEDCB-9EC7-48A9-B292-03516CF64DD0}" type="pres">
      <dgm:prSet presAssocID="{27E0AE96-9766-4CB0-977C-D12E5AF19A1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71E064C-A681-4258-A04F-D3E1BB785A1D}" type="pres">
      <dgm:prSet presAssocID="{27E0AE96-9766-4CB0-977C-D12E5AF19A16}" presName="parentText" presStyleLbl="node1" presStyleIdx="2" presStyleCnt="5" custScaleX="114997" custLinFactNeighborX="-9987" custLinFactNeighborY="11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2AEE0-BA10-4F13-894C-46B6EBFB7E59}" type="pres">
      <dgm:prSet presAssocID="{27E0AE96-9766-4CB0-977C-D12E5AF19A16}" presName="negativeSpace" presStyleCnt="0"/>
      <dgm:spPr/>
    </dgm:pt>
    <dgm:pt modelId="{48001D83-0C02-4A94-AED0-A36FB75D207C}" type="pres">
      <dgm:prSet presAssocID="{27E0AE96-9766-4CB0-977C-D12E5AF19A16}" presName="childText" presStyleLbl="conFgAcc1" presStyleIdx="2" presStyleCnt="5">
        <dgm:presLayoutVars>
          <dgm:bulletEnabled val="1"/>
        </dgm:presLayoutVars>
      </dgm:prSet>
      <dgm:spPr/>
    </dgm:pt>
    <dgm:pt modelId="{88233A45-3DCB-4B46-ADE2-705B58FF67C1}" type="pres">
      <dgm:prSet presAssocID="{67B65097-701E-4301-A921-9D047299D59E}" presName="spaceBetweenRectangles" presStyleCnt="0"/>
      <dgm:spPr/>
    </dgm:pt>
    <dgm:pt modelId="{FB2E0974-3F78-470E-92C4-E5F43261E90A}" type="pres">
      <dgm:prSet presAssocID="{CD8B2A7C-E1F7-4CC2-B159-A613A29181D7}" presName="parentLin" presStyleCnt="0"/>
      <dgm:spPr/>
    </dgm:pt>
    <dgm:pt modelId="{A387302A-D97B-47FB-9DE7-E3F5B2F888E3}" type="pres">
      <dgm:prSet presAssocID="{CD8B2A7C-E1F7-4CC2-B159-A613A29181D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55AFF1E-98E2-445B-8A19-4DDA4A3CC818}" type="pres">
      <dgm:prSet presAssocID="{CD8B2A7C-E1F7-4CC2-B159-A613A29181D7}" presName="parentText" presStyleLbl="node1" presStyleIdx="3" presStyleCnt="5" custScaleX="112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EC0C1-521F-4AA7-973B-A97C84A307A9}" type="pres">
      <dgm:prSet presAssocID="{CD8B2A7C-E1F7-4CC2-B159-A613A29181D7}" presName="negativeSpace" presStyleCnt="0"/>
      <dgm:spPr/>
    </dgm:pt>
    <dgm:pt modelId="{1F3481DD-7E0F-497A-8894-37CFA6EAEEEA}" type="pres">
      <dgm:prSet presAssocID="{CD8B2A7C-E1F7-4CC2-B159-A613A29181D7}" presName="childText" presStyleLbl="conFgAcc1" presStyleIdx="3" presStyleCnt="5">
        <dgm:presLayoutVars>
          <dgm:bulletEnabled val="1"/>
        </dgm:presLayoutVars>
      </dgm:prSet>
      <dgm:spPr/>
    </dgm:pt>
    <dgm:pt modelId="{12C98EAF-8049-4E62-B856-EB297DEC72CE}" type="pres">
      <dgm:prSet presAssocID="{B4C933BC-BBB7-4385-96F3-7A355BE608AA}" presName="spaceBetweenRectangles" presStyleCnt="0"/>
      <dgm:spPr/>
    </dgm:pt>
    <dgm:pt modelId="{0222E294-5BCF-4294-B83C-491BC65423AF}" type="pres">
      <dgm:prSet presAssocID="{24FB29ED-A5C9-4320-8A4F-BAAA54E6F2BE}" presName="parentLin" presStyleCnt="0"/>
      <dgm:spPr/>
    </dgm:pt>
    <dgm:pt modelId="{A7B4F80D-2990-4175-85D8-B727F49A887D}" type="pres">
      <dgm:prSet presAssocID="{24FB29ED-A5C9-4320-8A4F-BAAA54E6F2B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A9C06E01-7635-4224-B380-874BE162982E}" type="pres">
      <dgm:prSet presAssocID="{24FB29ED-A5C9-4320-8A4F-BAAA54E6F2BE}" presName="parentText" presStyleLbl="node1" presStyleIdx="4" presStyleCnt="5" custScaleX="113570" custLinFactNeighborX="-9987" custLinFactNeighborY="17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9258E-422B-45D6-9A1D-C522AEF8186D}" type="pres">
      <dgm:prSet presAssocID="{24FB29ED-A5C9-4320-8A4F-BAAA54E6F2BE}" presName="negativeSpace" presStyleCnt="0"/>
      <dgm:spPr/>
    </dgm:pt>
    <dgm:pt modelId="{AED059EC-20E1-4D6C-AF8C-765AF5DAB86D}" type="pres">
      <dgm:prSet presAssocID="{24FB29ED-A5C9-4320-8A4F-BAAA54E6F2B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4018D06-EDCB-4C66-9B63-1CF67A838759}" srcId="{75EF947E-B02D-4406-BBD6-C97F7657D5BA}" destId="{5EA46875-53F3-439A-B523-8D7F91765FCB}" srcOrd="0" destOrd="0" parTransId="{EA2C7B2D-0FB0-40E0-B27F-223273063284}" sibTransId="{8CEC0BF0-2D08-4D6D-B38F-20A12F1C1C70}"/>
    <dgm:cxn modelId="{06287B82-1632-412A-B552-2F338239AA56}" type="presOf" srcId="{27E0AE96-9766-4CB0-977C-D12E5AF19A16}" destId="{130CEDCB-9EC7-48A9-B292-03516CF64DD0}" srcOrd="0" destOrd="0" presId="urn:microsoft.com/office/officeart/2005/8/layout/list1"/>
    <dgm:cxn modelId="{EBD7E7EC-B7D3-44E8-AF46-153C2CF088B9}" srcId="{75EF947E-B02D-4406-BBD6-C97F7657D5BA}" destId="{24FB29ED-A5C9-4320-8A4F-BAAA54E6F2BE}" srcOrd="4" destOrd="0" parTransId="{DC600293-3343-480F-AD67-C8D254C04CFF}" sibTransId="{BFE85A0B-2EA9-4CCD-AE6A-665C825C65E2}"/>
    <dgm:cxn modelId="{A9975CB9-7E62-4C75-88D9-35E797B571F2}" srcId="{75EF947E-B02D-4406-BBD6-C97F7657D5BA}" destId="{28AC0052-38AD-4DAE-A2B2-ABA6818388AF}" srcOrd="1" destOrd="0" parTransId="{67A6A6A5-CCED-431C-9D71-F3BD395EFE58}" sibTransId="{AD795611-A2D5-407A-9644-FF63E2A26424}"/>
    <dgm:cxn modelId="{C0D0DE79-35A5-4949-85D7-CE01B4D47A24}" type="presOf" srcId="{CD8B2A7C-E1F7-4CC2-B159-A613A29181D7}" destId="{A387302A-D97B-47FB-9DE7-E3F5B2F888E3}" srcOrd="0" destOrd="0" presId="urn:microsoft.com/office/officeart/2005/8/layout/list1"/>
    <dgm:cxn modelId="{B1FD5A8D-8AF7-425B-B008-957B4481C071}" type="presOf" srcId="{5EA46875-53F3-439A-B523-8D7F91765FCB}" destId="{537FCD44-FA59-4E98-B726-F11FD3B83545}" srcOrd="0" destOrd="0" presId="urn:microsoft.com/office/officeart/2005/8/layout/list1"/>
    <dgm:cxn modelId="{4239F488-4C5C-49B3-B13F-3EF5872CB1F6}" type="presOf" srcId="{24FB29ED-A5C9-4320-8A4F-BAAA54E6F2BE}" destId="{A9C06E01-7635-4224-B380-874BE162982E}" srcOrd="1" destOrd="0" presId="urn:microsoft.com/office/officeart/2005/8/layout/list1"/>
    <dgm:cxn modelId="{EB9EAA58-44FD-41D3-8135-71C72711F787}" srcId="{75EF947E-B02D-4406-BBD6-C97F7657D5BA}" destId="{CD8B2A7C-E1F7-4CC2-B159-A613A29181D7}" srcOrd="3" destOrd="0" parTransId="{740CE49E-6D3A-4B83-998A-2F48708CC5FC}" sibTransId="{B4C933BC-BBB7-4385-96F3-7A355BE608AA}"/>
    <dgm:cxn modelId="{CECDAA9F-29F6-4729-A705-E537EEFE9128}" type="presOf" srcId="{28AC0052-38AD-4DAE-A2B2-ABA6818388AF}" destId="{B5974AF0-E89A-4432-84E3-F51B0628CFE4}" srcOrd="1" destOrd="0" presId="urn:microsoft.com/office/officeart/2005/8/layout/list1"/>
    <dgm:cxn modelId="{0336D763-1E44-4108-AC86-9994BB884928}" type="presOf" srcId="{24FB29ED-A5C9-4320-8A4F-BAAA54E6F2BE}" destId="{A7B4F80D-2990-4175-85D8-B727F49A887D}" srcOrd="0" destOrd="0" presId="urn:microsoft.com/office/officeart/2005/8/layout/list1"/>
    <dgm:cxn modelId="{55672966-2B8F-48A3-884E-2E16F2C3B4C3}" type="presOf" srcId="{28AC0052-38AD-4DAE-A2B2-ABA6818388AF}" destId="{F2C5C784-014A-4434-86A2-B89C027BEFEB}" srcOrd="0" destOrd="0" presId="urn:microsoft.com/office/officeart/2005/8/layout/list1"/>
    <dgm:cxn modelId="{801E8DB4-F02C-4310-B8C6-80CDE18FFE97}" type="presOf" srcId="{27E0AE96-9766-4CB0-977C-D12E5AF19A16}" destId="{071E064C-A681-4258-A04F-D3E1BB785A1D}" srcOrd="1" destOrd="0" presId="urn:microsoft.com/office/officeart/2005/8/layout/list1"/>
    <dgm:cxn modelId="{3C7B3D42-443A-4290-856F-660F6FE1F6FB}" type="presOf" srcId="{75EF947E-B02D-4406-BBD6-C97F7657D5BA}" destId="{8D5BD71B-25E3-4E58-A595-1C1E6BBE0806}" srcOrd="0" destOrd="0" presId="urn:microsoft.com/office/officeart/2005/8/layout/list1"/>
    <dgm:cxn modelId="{6EF5B773-39FF-492D-8C4F-F2D5B08D64C2}" type="presOf" srcId="{5EA46875-53F3-439A-B523-8D7F91765FCB}" destId="{3D824550-2984-4EBD-B014-A7A337D13B1D}" srcOrd="1" destOrd="0" presId="urn:microsoft.com/office/officeart/2005/8/layout/list1"/>
    <dgm:cxn modelId="{B67FCD58-54C7-417D-A466-9D16AE538AA2}" type="presOf" srcId="{CD8B2A7C-E1F7-4CC2-B159-A613A29181D7}" destId="{F55AFF1E-98E2-445B-8A19-4DDA4A3CC818}" srcOrd="1" destOrd="0" presId="urn:microsoft.com/office/officeart/2005/8/layout/list1"/>
    <dgm:cxn modelId="{1DC1DE9B-0425-49C5-BBC4-55E4B0F8211D}" srcId="{75EF947E-B02D-4406-BBD6-C97F7657D5BA}" destId="{27E0AE96-9766-4CB0-977C-D12E5AF19A16}" srcOrd="2" destOrd="0" parTransId="{3591234C-BB4E-45A8-8CFA-93960C6D0E0B}" sibTransId="{67B65097-701E-4301-A921-9D047299D59E}"/>
    <dgm:cxn modelId="{3FB31CB5-EE62-42E3-9EDF-72D2942C2736}" type="presParOf" srcId="{8D5BD71B-25E3-4E58-A595-1C1E6BBE0806}" destId="{0DD12004-DCAB-4E12-B48E-45DF448A70D5}" srcOrd="0" destOrd="0" presId="urn:microsoft.com/office/officeart/2005/8/layout/list1"/>
    <dgm:cxn modelId="{E1005622-D270-4EA9-8308-9151D9BC61F4}" type="presParOf" srcId="{0DD12004-DCAB-4E12-B48E-45DF448A70D5}" destId="{537FCD44-FA59-4E98-B726-F11FD3B83545}" srcOrd="0" destOrd="0" presId="urn:microsoft.com/office/officeart/2005/8/layout/list1"/>
    <dgm:cxn modelId="{A87425BC-CC9F-4BAE-9BCA-3CFC2B377EB1}" type="presParOf" srcId="{0DD12004-DCAB-4E12-B48E-45DF448A70D5}" destId="{3D824550-2984-4EBD-B014-A7A337D13B1D}" srcOrd="1" destOrd="0" presId="urn:microsoft.com/office/officeart/2005/8/layout/list1"/>
    <dgm:cxn modelId="{25572213-C275-4149-9E95-A61611A5581F}" type="presParOf" srcId="{8D5BD71B-25E3-4E58-A595-1C1E6BBE0806}" destId="{7D031170-5958-4384-B1EA-7ECE9777D5DC}" srcOrd="1" destOrd="0" presId="urn:microsoft.com/office/officeart/2005/8/layout/list1"/>
    <dgm:cxn modelId="{8B25C6D0-90D2-4B5A-AA83-8CA24E0F4DC3}" type="presParOf" srcId="{8D5BD71B-25E3-4E58-A595-1C1E6BBE0806}" destId="{DCA02F14-4A53-4007-B36A-80F696FEF885}" srcOrd="2" destOrd="0" presId="urn:microsoft.com/office/officeart/2005/8/layout/list1"/>
    <dgm:cxn modelId="{F8A2BA1B-B27E-4F21-B6DA-0A98CAA690C6}" type="presParOf" srcId="{8D5BD71B-25E3-4E58-A595-1C1E6BBE0806}" destId="{56C9B21D-74F9-44F6-BB3D-E73AC3E1A274}" srcOrd="3" destOrd="0" presId="urn:microsoft.com/office/officeart/2005/8/layout/list1"/>
    <dgm:cxn modelId="{32B51C52-5288-4643-AE3F-D9FBFEE5C3F4}" type="presParOf" srcId="{8D5BD71B-25E3-4E58-A595-1C1E6BBE0806}" destId="{B55E1B97-6DE0-46DB-9FE0-A0CF4AE256A5}" srcOrd="4" destOrd="0" presId="urn:microsoft.com/office/officeart/2005/8/layout/list1"/>
    <dgm:cxn modelId="{CA96FB26-672C-4C8E-85A4-FED3B2C136B5}" type="presParOf" srcId="{B55E1B97-6DE0-46DB-9FE0-A0CF4AE256A5}" destId="{F2C5C784-014A-4434-86A2-B89C027BEFEB}" srcOrd="0" destOrd="0" presId="urn:microsoft.com/office/officeart/2005/8/layout/list1"/>
    <dgm:cxn modelId="{E8605EE3-EB56-48FC-A409-898BC93E2C37}" type="presParOf" srcId="{B55E1B97-6DE0-46DB-9FE0-A0CF4AE256A5}" destId="{B5974AF0-E89A-4432-84E3-F51B0628CFE4}" srcOrd="1" destOrd="0" presId="urn:microsoft.com/office/officeart/2005/8/layout/list1"/>
    <dgm:cxn modelId="{E2A20B88-76DA-4481-9FE2-0C8652E08EA7}" type="presParOf" srcId="{8D5BD71B-25E3-4E58-A595-1C1E6BBE0806}" destId="{B437EEE2-2F5E-481B-A5A4-ECD078F08B37}" srcOrd="5" destOrd="0" presId="urn:microsoft.com/office/officeart/2005/8/layout/list1"/>
    <dgm:cxn modelId="{B94DD8C3-EFB0-400A-BD06-B1496CD9ECE0}" type="presParOf" srcId="{8D5BD71B-25E3-4E58-A595-1C1E6BBE0806}" destId="{B6D70E7F-10CA-4F30-BB97-08980430982E}" srcOrd="6" destOrd="0" presId="urn:microsoft.com/office/officeart/2005/8/layout/list1"/>
    <dgm:cxn modelId="{45D46980-23C8-44DA-99D6-C6839B271816}" type="presParOf" srcId="{8D5BD71B-25E3-4E58-A595-1C1E6BBE0806}" destId="{A04FCC0F-D934-4DCC-9EAA-9198F9259DF1}" srcOrd="7" destOrd="0" presId="urn:microsoft.com/office/officeart/2005/8/layout/list1"/>
    <dgm:cxn modelId="{9561E812-C9EE-4B0B-A08B-5A69D3112349}" type="presParOf" srcId="{8D5BD71B-25E3-4E58-A595-1C1E6BBE0806}" destId="{538ED323-8B27-4D52-91B1-4D4A8662003B}" srcOrd="8" destOrd="0" presId="urn:microsoft.com/office/officeart/2005/8/layout/list1"/>
    <dgm:cxn modelId="{00601251-C513-408F-A6D5-5DA50AC5FC01}" type="presParOf" srcId="{538ED323-8B27-4D52-91B1-4D4A8662003B}" destId="{130CEDCB-9EC7-48A9-B292-03516CF64DD0}" srcOrd="0" destOrd="0" presId="urn:microsoft.com/office/officeart/2005/8/layout/list1"/>
    <dgm:cxn modelId="{62B03E0B-D4FE-4D3D-8E3E-A9E4FD56E627}" type="presParOf" srcId="{538ED323-8B27-4D52-91B1-4D4A8662003B}" destId="{071E064C-A681-4258-A04F-D3E1BB785A1D}" srcOrd="1" destOrd="0" presId="urn:microsoft.com/office/officeart/2005/8/layout/list1"/>
    <dgm:cxn modelId="{2FB8E545-9A7D-4904-A939-657F0F1363C8}" type="presParOf" srcId="{8D5BD71B-25E3-4E58-A595-1C1E6BBE0806}" destId="{7CD2AEE0-BA10-4F13-894C-46B6EBFB7E59}" srcOrd="9" destOrd="0" presId="urn:microsoft.com/office/officeart/2005/8/layout/list1"/>
    <dgm:cxn modelId="{E59EE61F-3C34-4FBE-A914-CDC6BD6DD86A}" type="presParOf" srcId="{8D5BD71B-25E3-4E58-A595-1C1E6BBE0806}" destId="{48001D83-0C02-4A94-AED0-A36FB75D207C}" srcOrd="10" destOrd="0" presId="urn:microsoft.com/office/officeart/2005/8/layout/list1"/>
    <dgm:cxn modelId="{874A0587-4F86-495F-A745-7D7529E7363C}" type="presParOf" srcId="{8D5BD71B-25E3-4E58-A595-1C1E6BBE0806}" destId="{88233A45-3DCB-4B46-ADE2-705B58FF67C1}" srcOrd="11" destOrd="0" presId="urn:microsoft.com/office/officeart/2005/8/layout/list1"/>
    <dgm:cxn modelId="{4EFB45CA-4E7C-4DF0-8514-3BB4E91F3300}" type="presParOf" srcId="{8D5BD71B-25E3-4E58-A595-1C1E6BBE0806}" destId="{FB2E0974-3F78-470E-92C4-E5F43261E90A}" srcOrd="12" destOrd="0" presId="urn:microsoft.com/office/officeart/2005/8/layout/list1"/>
    <dgm:cxn modelId="{CD53DFF7-3DF8-45EA-AB3D-95C9DF9A6F53}" type="presParOf" srcId="{FB2E0974-3F78-470E-92C4-E5F43261E90A}" destId="{A387302A-D97B-47FB-9DE7-E3F5B2F888E3}" srcOrd="0" destOrd="0" presId="urn:microsoft.com/office/officeart/2005/8/layout/list1"/>
    <dgm:cxn modelId="{1ECD7E41-3502-4A53-B25A-268DBEE821E5}" type="presParOf" srcId="{FB2E0974-3F78-470E-92C4-E5F43261E90A}" destId="{F55AFF1E-98E2-445B-8A19-4DDA4A3CC818}" srcOrd="1" destOrd="0" presId="urn:microsoft.com/office/officeart/2005/8/layout/list1"/>
    <dgm:cxn modelId="{1C8531EF-707F-4139-814A-CBD9AD7EC23B}" type="presParOf" srcId="{8D5BD71B-25E3-4E58-A595-1C1E6BBE0806}" destId="{8FCEC0C1-521F-4AA7-973B-A97C84A307A9}" srcOrd="13" destOrd="0" presId="urn:microsoft.com/office/officeart/2005/8/layout/list1"/>
    <dgm:cxn modelId="{B03FBE78-D981-4166-8AF9-6985A794D754}" type="presParOf" srcId="{8D5BD71B-25E3-4E58-A595-1C1E6BBE0806}" destId="{1F3481DD-7E0F-497A-8894-37CFA6EAEEEA}" srcOrd="14" destOrd="0" presId="urn:microsoft.com/office/officeart/2005/8/layout/list1"/>
    <dgm:cxn modelId="{4E0A6590-4A37-463A-A586-F7D1B6B5A39B}" type="presParOf" srcId="{8D5BD71B-25E3-4E58-A595-1C1E6BBE0806}" destId="{12C98EAF-8049-4E62-B856-EB297DEC72CE}" srcOrd="15" destOrd="0" presId="urn:microsoft.com/office/officeart/2005/8/layout/list1"/>
    <dgm:cxn modelId="{823EE403-DEC2-476A-99FF-414C81E8A19C}" type="presParOf" srcId="{8D5BD71B-25E3-4E58-A595-1C1E6BBE0806}" destId="{0222E294-5BCF-4294-B83C-491BC65423AF}" srcOrd="16" destOrd="0" presId="urn:microsoft.com/office/officeart/2005/8/layout/list1"/>
    <dgm:cxn modelId="{F9B61815-06BA-48D3-89C3-6F63D1EA4B23}" type="presParOf" srcId="{0222E294-5BCF-4294-B83C-491BC65423AF}" destId="{A7B4F80D-2990-4175-85D8-B727F49A887D}" srcOrd="0" destOrd="0" presId="urn:microsoft.com/office/officeart/2005/8/layout/list1"/>
    <dgm:cxn modelId="{461D0EF8-D8AE-4B79-BCCC-B35EB3F14FF0}" type="presParOf" srcId="{0222E294-5BCF-4294-B83C-491BC65423AF}" destId="{A9C06E01-7635-4224-B380-874BE162982E}" srcOrd="1" destOrd="0" presId="urn:microsoft.com/office/officeart/2005/8/layout/list1"/>
    <dgm:cxn modelId="{43310EAD-3303-4506-8211-FCA55F372A23}" type="presParOf" srcId="{8D5BD71B-25E3-4E58-A595-1C1E6BBE0806}" destId="{E329258E-422B-45D6-9A1D-C522AEF8186D}" srcOrd="17" destOrd="0" presId="urn:microsoft.com/office/officeart/2005/8/layout/list1"/>
    <dgm:cxn modelId="{58C94A6D-145F-4928-A2C1-C8D3A0ED92B1}" type="presParOf" srcId="{8D5BD71B-25E3-4E58-A595-1C1E6BBE0806}" destId="{AED059EC-20E1-4D6C-AF8C-765AF5DAB86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A02F14-4A53-4007-B36A-80F696FEF885}">
      <dsp:nvSpPr>
        <dsp:cNvPr id="0" name=""/>
        <dsp:cNvSpPr/>
      </dsp:nvSpPr>
      <dsp:spPr>
        <a:xfrm>
          <a:off x="0" y="354025"/>
          <a:ext cx="822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24550-2984-4EBD-B014-A7A337D13B1D}">
      <dsp:nvSpPr>
        <dsp:cNvPr id="0" name=""/>
        <dsp:cNvSpPr/>
      </dsp:nvSpPr>
      <dsp:spPr>
        <a:xfrm>
          <a:off x="370385" y="126221"/>
          <a:ext cx="6686467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КБМ был предложен в конце 60-х годов ХХ века для повышения эффективности  нефтегазового строительства на Севере и Западной Сибири</a:t>
          </a:r>
          <a:endParaRPr lang="ru-RU" sz="1400" kern="1200" dirty="0"/>
        </a:p>
      </dsp:txBody>
      <dsp:txXfrm>
        <a:off x="370385" y="126221"/>
        <a:ext cx="6686467" cy="649440"/>
      </dsp:txXfrm>
    </dsp:sp>
    <dsp:sp modelId="{B6D70E7F-10CA-4F30-BB97-08980430982E}">
      <dsp:nvSpPr>
        <dsp:cNvPr id="0" name=""/>
        <dsp:cNvSpPr/>
      </dsp:nvSpPr>
      <dsp:spPr>
        <a:xfrm>
          <a:off x="0" y="1351945"/>
          <a:ext cx="822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74AF0-E89A-4432-84E3-F51B0628CFE4}">
      <dsp:nvSpPr>
        <dsp:cNvPr id="0" name=""/>
        <dsp:cNvSpPr/>
      </dsp:nvSpPr>
      <dsp:spPr>
        <a:xfrm>
          <a:off x="370385" y="1170303"/>
          <a:ext cx="6624827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Этот метод сократил нормативную продолжительность строительства на 20-25%, снизил трудозатраты на стройплощадке в 2-3 раза</a:t>
          </a:r>
          <a:endParaRPr lang="ru-RU" sz="1400" kern="1200" dirty="0"/>
        </a:p>
      </dsp:txBody>
      <dsp:txXfrm>
        <a:off x="370385" y="1170303"/>
        <a:ext cx="6624827" cy="649440"/>
      </dsp:txXfrm>
    </dsp:sp>
    <dsp:sp modelId="{48001D83-0C02-4A94-AED0-A36FB75D207C}">
      <dsp:nvSpPr>
        <dsp:cNvPr id="0" name=""/>
        <dsp:cNvSpPr/>
      </dsp:nvSpPr>
      <dsp:spPr>
        <a:xfrm>
          <a:off x="0" y="2349865"/>
          <a:ext cx="822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E064C-A681-4258-A04F-D3E1BB785A1D}">
      <dsp:nvSpPr>
        <dsp:cNvPr id="0" name=""/>
        <dsp:cNvSpPr/>
      </dsp:nvSpPr>
      <dsp:spPr>
        <a:xfrm>
          <a:off x="370385" y="2032581"/>
          <a:ext cx="6624655" cy="64944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Метод обеспечивает переход к принципам модульного проектирования зданий и сооружений  как конгломерату </a:t>
          </a:r>
          <a:r>
            <a:rPr lang="ru-RU" sz="1400" kern="1200" dirty="0" err="1" smtClean="0"/>
            <a:t>блок-модулей</a:t>
          </a:r>
          <a:r>
            <a:rPr lang="ru-RU" sz="1400" kern="1200" dirty="0" smtClean="0"/>
            <a:t> технологического оборудования с несущими ограждающими конструкциями</a:t>
          </a:r>
          <a:endParaRPr lang="ru-RU" sz="1400" kern="1200" dirty="0"/>
        </a:p>
      </dsp:txBody>
      <dsp:txXfrm>
        <a:off x="370385" y="2032581"/>
        <a:ext cx="6624655" cy="649440"/>
      </dsp:txXfrm>
    </dsp:sp>
    <dsp:sp modelId="{1F3481DD-7E0F-497A-8894-37CFA6EAEEEA}">
      <dsp:nvSpPr>
        <dsp:cNvPr id="0" name=""/>
        <dsp:cNvSpPr/>
      </dsp:nvSpPr>
      <dsp:spPr>
        <a:xfrm>
          <a:off x="0" y="3347785"/>
          <a:ext cx="822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AFF1E-98E2-445B-8A19-4DDA4A3CC818}">
      <dsp:nvSpPr>
        <dsp:cNvPr id="0" name=""/>
        <dsp:cNvSpPr/>
      </dsp:nvSpPr>
      <dsp:spPr>
        <a:xfrm>
          <a:off x="411480" y="3023065"/>
          <a:ext cx="6480810" cy="64944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КБМ предполагает разработку и серийный выпуск новых видов высокопроизводительного малогабаритного технологического оборудования повышенной надежности 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411480" y="3023065"/>
        <a:ext cx="6480810" cy="649440"/>
      </dsp:txXfrm>
    </dsp:sp>
    <dsp:sp modelId="{AED059EC-20E1-4D6C-AF8C-765AF5DAB86D}">
      <dsp:nvSpPr>
        <dsp:cNvPr id="0" name=""/>
        <dsp:cNvSpPr/>
      </dsp:nvSpPr>
      <dsp:spPr>
        <a:xfrm>
          <a:off x="0" y="4345705"/>
          <a:ext cx="822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C06E01-7635-4224-B380-874BE162982E}">
      <dsp:nvSpPr>
        <dsp:cNvPr id="0" name=""/>
        <dsp:cNvSpPr/>
      </dsp:nvSpPr>
      <dsp:spPr>
        <a:xfrm>
          <a:off x="370385" y="4032448"/>
          <a:ext cx="6542449" cy="649440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КБМ позволяет</a:t>
          </a:r>
          <a:r>
            <a:rPr lang="ru-RU" sz="600" kern="1200" dirty="0" smtClean="0"/>
            <a:t> </a:t>
          </a:r>
          <a:r>
            <a:rPr lang="ru-RU" sz="1400" kern="1200" dirty="0" smtClean="0"/>
            <a:t>создание новых конструкционных и теплоизоляционных материалов и разработка на их основе рациональных проектных несущих и ограждающих конструкций</a:t>
          </a:r>
          <a:endParaRPr lang="ru-RU" sz="1400" kern="1200" dirty="0"/>
        </a:p>
      </dsp:txBody>
      <dsp:txXfrm>
        <a:off x="370385" y="4032448"/>
        <a:ext cx="6542449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CCA28B-15F4-46C0-8C44-E446B6030069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767FE8-E4F3-49CA-B1ED-1365D8677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A162A-F3CA-41F4-A5EB-8B1594D2AF4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767FE8-E4F3-49CA-B1ED-1365D8677F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44513-854B-4197-90B6-811216A9AD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CBD8C-AAE0-47D5-A72D-A9446A5E5642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BA6B2-8459-4710-BB6C-D9A8A7E3B6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9BFDFD-2CE5-414F-ABF2-5D378DCA3F3C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AA589-74A6-46CB-986F-3D9C6B2DC0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9AF79A-61F5-40D3-B71D-B69F37639CDF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E1664-A680-4A47-83CE-B20636E5CD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F8C608-DC5B-4A29-9299-449EAF71C128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63DC4-DEEC-4077-BF11-F165D5FDA4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D0728-9AA6-4C47-88AC-1BEDB92AA5DE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AF6AF-AC73-473D-BB01-889DB4A767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1D0AE1-140A-4F92-AB33-8FD01943E049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32E6A-5E22-4F6B-BF36-27909FDFA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A91-4DE4-44B9-A413-6366B89918D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3A0-04DE-4FF3-90A0-2C18FFC6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2A91-4DE4-44B9-A413-6366B89918D8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3A0-04DE-4FF3-90A0-2C18FFC6AD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C6C7A-B964-42A5-B99B-C5229737516C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688DC-55E9-4BB0-965A-4C0009C193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38F233-DEED-4FAA-B930-1DCCB3214917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F8F67-1364-4058-8ABE-9E1A3ED48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4CFB83-42CA-47C0-8304-7FD21EE789FD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5DFED-129B-4937-B9C2-426B93E1FE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1D0AE1-140A-4F92-AB33-8FD01943E049}" type="datetimeFigureOut">
              <a:rPr lang="ru-RU" smtClean="0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A32E6A-5E22-4F6B-BF36-27909FDFA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300" dirty="0" smtClean="0"/>
              <a:t>Основы мобильного строительства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000" b="0" cap="none" dirty="0" smtClean="0">
                <a:solidFill>
                  <a:schemeClr val="tx1"/>
                </a:solidFill>
              </a:rPr>
              <a:t>ФЕДОРОВА Г. Д., К.Т.Н., </a:t>
            </a:r>
            <a:r>
              <a:rPr lang="ru-RU" sz="2000" b="0" cap="none" dirty="0" smtClean="0">
                <a:solidFill>
                  <a:schemeClr val="tx1"/>
                </a:solidFill>
              </a:rPr>
              <a:t>ДОЦЕНТ</a:t>
            </a:r>
            <a:endParaRPr lang="ru-RU" sz="2000" b="0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2000" b="0" cap="none" dirty="0" smtClean="0">
                <a:solidFill>
                  <a:schemeClr val="tx1"/>
                </a:solidFill>
              </a:rPr>
              <a:t>ЛЕКЦИЯ2.4</a:t>
            </a:r>
          </a:p>
          <a:p>
            <a:pPr eaLnBrk="1" hangingPunct="1">
              <a:defRPr/>
            </a:pPr>
            <a:endParaRPr lang="ru-RU" b="0" cap="none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8888" y="5516563"/>
            <a:ext cx="67691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Модуль 2. Основы организации строительного производства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smtClean="0"/>
              <a:t>Виды группировок элементов</a:t>
            </a:r>
            <a:br>
              <a:rPr lang="ru-RU" sz="2900" smtClean="0"/>
            </a:br>
            <a:r>
              <a:rPr lang="ru-RU" sz="2900" smtClean="0"/>
              <a:t>инженерной сферы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827088" y="2997200"/>
            <a:ext cx="2592387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Инженерная</a:t>
            </a:r>
          </a:p>
          <a:p>
            <a:pPr algn="ctr"/>
            <a:r>
              <a:rPr lang="ru-RU"/>
              <a:t>сфера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5219700" y="148431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Объекты</a:t>
            </a:r>
          </a:p>
          <a:p>
            <a:pPr algn="ctr"/>
            <a:r>
              <a:rPr lang="ru-RU"/>
              <a:t>энергосбережения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5219700" y="2492375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Объекты</a:t>
            </a:r>
          </a:p>
          <a:p>
            <a:pPr algn="ctr"/>
            <a:r>
              <a:rPr lang="ru-RU"/>
              <a:t>теплоснабжения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5219700" y="34290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Объекты </a:t>
            </a:r>
          </a:p>
          <a:p>
            <a:pPr algn="ctr"/>
            <a:r>
              <a:rPr lang="ru-RU"/>
              <a:t>водоснабжения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5219700" y="443706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Инженерные</a:t>
            </a:r>
          </a:p>
          <a:p>
            <a:pPr algn="ctr"/>
            <a:r>
              <a:rPr lang="ru-RU"/>
              <a:t>сети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5219700" y="5373688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Транспортные</a:t>
            </a:r>
          </a:p>
          <a:p>
            <a:pPr algn="ctr"/>
            <a:r>
              <a:rPr lang="ru-RU"/>
              <a:t>коммуникации</a:t>
            </a: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 flipV="1">
            <a:off x="3348038" y="1844675"/>
            <a:ext cx="18002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V="1">
            <a:off x="3419475" y="2852738"/>
            <a:ext cx="17287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flipV="1">
            <a:off x="3419475" y="3716338"/>
            <a:ext cx="17287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3419475" y="3860800"/>
            <a:ext cx="18002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3348038" y="3860800"/>
            <a:ext cx="18716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323850" y="4797425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Транспорт</a:t>
            </a: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2484438" y="5589588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Управление</a:t>
            </a: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 flipH="1">
            <a:off x="1403350" y="4149725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>
            <a:off x="2268538" y="4221163"/>
            <a:ext cx="14398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Вахтовый метод строительства 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Вахтовый метод строительства применяется при значительном удалении объектов строительства от мест постоянной дислокации строительной организации и её производственной базы путём организации строительства вахтовым (сменным) персоналом, проживающим в местах строительства без семей в специальных вахтовых посёлках-общежитиях и периодически возвращающихся к местам дислокации для отдыха.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Вахтовая форма организации строительства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Признаком вахтового режима являются периодические (маятниковые) передвижения работников к месту приложения труда и обратно, к месту постоянного проживания  для отдыха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88224" y="980728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Район постоянного проживания</a:t>
            </a:r>
            <a:endParaRPr lang="ru-RU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4932040" y="3140968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Вахтовый поселок</a:t>
            </a:r>
            <a:endParaRPr lang="ru-RU" sz="1100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7308304" y="3573016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Вахтовый поселок</a:t>
            </a:r>
            <a:endParaRPr lang="ru-RU" sz="1100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3851920" y="1700808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Вахтовый поселок</a:t>
            </a:r>
            <a:endParaRPr lang="ru-RU" sz="1100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3131840" y="1412776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4283968" y="3933056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516216" y="4293096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>
            <a:stCxn id="13" idx="1"/>
          </p:cNvCxnSpPr>
          <p:nvPr/>
        </p:nvCxnSpPr>
        <p:spPr>
          <a:xfrm flipH="1">
            <a:off x="4932040" y="1437928"/>
            <a:ext cx="1656184" cy="4789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6012160" y="1916832"/>
            <a:ext cx="108012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884368" y="1916832"/>
            <a:ext cx="0" cy="16561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563888" y="1772816"/>
            <a:ext cx="432048" cy="2160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9" idx="6"/>
          </p:cNvCxnSpPr>
          <p:nvPr/>
        </p:nvCxnSpPr>
        <p:spPr>
          <a:xfrm flipV="1">
            <a:off x="4741168" y="3933056"/>
            <a:ext cx="334888" cy="228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0" idx="6"/>
          </p:cNvCxnSpPr>
          <p:nvPr/>
        </p:nvCxnSpPr>
        <p:spPr>
          <a:xfrm flipV="1">
            <a:off x="6973416" y="4293096"/>
            <a:ext cx="406896" cy="228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491880" y="1196752"/>
            <a:ext cx="93610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580112" y="4581128"/>
            <a:ext cx="93610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7864" y="4221088"/>
            <a:ext cx="93610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620688"/>
            <a:ext cx="2304256" cy="3600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Вахтовый режим трудовой деятельности предусматривает выполнение пионерных работ на осваиваемых  в течение определенного (небольшого) периода времени, после которого состав рабочих (вахта) полностью меняется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Экспедиционный способ строительства</a:t>
            </a: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smtClean="0"/>
              <a:t>При экспедиционном способе строительство ведется мобильными подразделениями, которые направляются к месту производства работ, как правило на один сезон или квартал.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Мобильные подразделения размещаются в базовых экспедиционных поселках, развернутых при стационарных населенных пунктах и максимально приближенных к месту производства работ.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Цикл выездов к месту работы и возвращение в базовый населенный пункт повторяется в заранее запланированной очередности.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Организация социально-бытового обслуживания в экспедиционном поселке рассчитывается исходя из удовлетворения повседневных и периодических потребностей работников, проживающих, как правило, без членов семей, и включает в себя ограниченную по ассортименту торговлю и бытовое обслуживание, организацию досуга вне рабочего времени и в дни отдыха.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Экспедиционная форма организации строительства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Экспедиционный режим предполагает  возможность межрегионального использования ресурсов (дальнее расстояние, длительное пребывание)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88224" y="980728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Район постоянного проживания</a:t>
            </a:r>
            <a:endParaRPr lang="ru-RU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4932040" y="3140968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Вазовый поселок</a:t>
            </a:r>
            <a:endParaRPr lang="ru-RU" sz="1100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2915816" y="908720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339752" y="1772816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915816" y="2780928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>
            <a:stCxn id="13" idx="1"/>
          </p:cNvCxnSpPr>
          <p:nvPr/>
        </p:nvCxnSpPr>
        <p:spPr>
          <a:xfrm flipH="1">
            <a:off x="4932040" y="1437928"/>
            <a:ext cx="1656184" cy="4789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6012160" y="1916832"/>
            <a:ext cx="1080120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059832" y="1412776"/>
            <a:ext cx="136815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строительства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843808" y="2420888"/>
            <a:ext cx="158417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Экспедиции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923928" y="1916832"/>
            <a:ext cx="1152128" cy="144016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555776" y="1052736"/>
            <a:ext cx="2232248" cy="2088232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4499992" y="1700808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Экспедиционно-вахтовый метод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Экспедиционно-вахтовый режим является синтезом экспедиционного и вахтового метода и предполагает использование производственной структуры, социальной и производственной инфраструктуры. А также системы производственных баз в зоне вахтового  строительства, социальной структуры городов, расположенных в экономически развитых районах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827088" y="5300663"/>
            <a:ext cx="8316912" cy="1219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Вахтово-экспедиционная форма организации строительства</a:t>
            </a:r>
            <a:endParaRPr lang="ru-RU" sz="3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88224" y="980728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Район постоянного проживания</a:t>
            </a:r>
            <a:endParaRPr lang="ru-RU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2267744" y="3284984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Вахтовый поселок</a:t>
            </a:r>
            <a:endParaRPr lang="ru-RU" sz="1100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4211960" y="4293096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Вахтовый поселок</a:t>
            </a:r>
            <a:endParaRPr lang="ru-RU" sz="1100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1691680" y="1268760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Вахтовый поселок</a:t>
            </a:r>
            <a:endParaRPr lang="ru-RU" sz="1100" dirty="0"/>
          </a:p>
        </p:txBody>
      </p:sp>
      <p:sp>
        <p:nvSpPr>
          <p:cNvPr id="18" name="Блок-схема: узел 17"/>
          <p:cNvSpPr/>
          <p:nvPr/>
        </p:nvSpPr>
        <p:spPr>
          <a:xfrm>
            <a:off x="1043608" y="836712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619672" y="4077072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868144" y="4365104"/>
            <a:ext cx="457200" cy="457200"/>
          </a:xfrm>
          <a:prstGeom prst="flowChartConnector">
            <a:avLst/>
          </a:prstGeom>
          <a:noFill/>
          <a:ln w="28575" cmpd="sng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>
            <a:stCxn id="13" idx="2"/>
          </p:cNvCxnSpPr>
          <p:nvPr/>
        </p:nvCxnSpPr>
        <p:spPr>
          <a:xfrm flipH="1">
            <a:off x="5940152" y="1895128"/>
            <a:ext cx="1692188" cy="15338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403648" y="1268760"/>
            <a:ext cx="432048" cy="2160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9" idx="6"/>
          </p:cNvCxnSpPr>
          <p:nvPr/>
        </p:nvCxnSpPr>
        <p:spPr>
          <a:xfrm flipV="1">
            <a:off x="2076872" y="4077072"/>
            <a:ext cx="334888" cy="228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436096" y="4581128"/>
            <a:ext cx="406896" cy="228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619672" y="692696"/>
            <a:ext cx="93610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444208" y="4869160"/>
            <a:ext cx="93610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5576" y="4365104"/>
            <a:ext cx="936104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Объект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4932040" y="3140968"/>
            <a:ext cx="1224136" cy="10584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Базовый поселок</a:t>
            </a:r>
            <a:endParaRPr lang="ru-RU" sz="11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779912" y="1916832"/>
            <a:ext cx="2160240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Экспедиция</a:t>
            </a:r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 flipV="1">
            <a:off x="2699792" y="2132856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347864" y="3356992"/>
            <a:ext cx="432048" cy="1440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644008" y="3645024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Блочно-комплектный метод строительства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метод организации строительства объектов из изделий высокой степени заводской готовности в виде блочно-комплектных устройств ( БКУ), укрупненных монтажных узлов и заготовок инженерных коммуникаций, поставляемых на объект специализированными предприятиями, основанный на принципах агрегирования ресурсов и организационных структур.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Комплектно-блочное строительство объектов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Основные положения по применению КБМ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Перенесение максимального  объема СМР в заводские условия</a:t>
            </a:r>
          </a:p>
          <a:p>
            <a:r>
              <a:rPr lang="ru-RU" sz="1800" dirty="0" smtClean="0"/>
              <a:t>Создание блоков (блочных устройств) с максимальной унификацией  и типизацией решений и конструкций</a:t>
            </a:r>
          </a:p>
          <a:p>
            <a:r>
              <a:rPr lang="ru-RU" sz="1800" dirty="0" smtClean="0"/>
              <a:t>Обеспечение высокой степени заводской готовности блоков за счет типовых технологических схем сборки и компоновки</a:t>
            </a:r>
          </a:p>
          <a:p>
            <a:r>
              <a:rPr lang="ru-RU" sz="1800" dirty="0" smtClean="0"/>
              <a:t>Совмещение в одном элементе блока однородных функций различных инженерных систем</a:t>
            </a:r>
          </a:p>
          <a:p>
            <a:r>
              <a:rPr lang="ru-RU" sz="1800" dirty="0" smtClean="0"/>
              <a:t>Уменьшение массы блоков за счет применения легких сплавов , полимеров и других эффективных материалов, совмещения платформ (опор) с функциями фундаментов и др.</a:t>
            </a:r>
          </a:p>
          <a:p>
            <a:r>
              <a:rPr lang="ru-RU" sz="1800" dirty="0" smtClean="0"/>
              <a:t>Сокращение застраиваемых площадей за счет рациональной компоновки блоков по горизонтали и вертикали, уменьшения технологических и коммуникационных связей, укрупнения единичной массы</a:t>
            </a:r>
          </a:p>
          <a:p>
            <a:r>
              <a:rPr lang="ru-RU" sz="1800" dirty="0" smtClean="0"/>
              <a:t>Обеспечение жесткости конструкций блоков (блочных устройств) для выполнения процессов транспортирования, монтажа и эксплуатации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Цель лекции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400" smtClean="0"/>
              <a:t>Понятие «мобильность строительного производства»</a:t>
            </a:r>
          </a:p>
          <a:p>
            <a:pPr eaLnBrk="1" hangingPunct="1"/>
            <a:r>
              <a:rPr lang="ru-RU" sz="2400" smtClean="0"/>
              <a:t>Область применения мобильной организации</a:t>
            </a:r>
          </a:p>
          <a:p>
            <a:pPr eaLnBrk="1" hangingPunct="1"/>
            <a:r>
              <a:rPr lang="ru-RU" sz="2400" smtClean="0"/>
              <a:t>Формы организации мобильного строительства: экспедиционный, вахтовый и экспедиционно-вахтовый </a:t>
            </a:r>
          </a:p>
          <a:p>
            <a:pPr eaLnBrk="1" hangingPunct="1"/>
            <a:r>
              <a:rPr lang="ru-RU" sz="2400" smtClean="0"/>
              <a:t>Организационная структура мобильной строительной организации</a:t>
            </a:r>
          </a:p>
          <a:p>
            <a:pPr eaLnBrk="1" hangingPunct="1"/>
            <a:r>
              <a:rPr lang="ru-RU" sz="2400" smtClean="0"/>
              <a:t>Социальная подготовка мобильного строительного производства</a:t>
            </a:r>
          </a:p>
          <a:p>
            <a:pPr algn="just" eaLnBrk="1" hangingPunct="1"/>
            <a:endParaRPr lang="ru-RU" smtClean="0"/>
          </a:p>
        </p:txBody>
      </p:sp>
      <p:sp>
        <p:nvSpPr>
          <p:cNvPr id="13314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400" smtClean="0"/>
              <a:t>Раскрыть роль мобильного строительства в экономике страны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Блоки и возводимые из них здания и сооружения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4040188" cy="639762"/>
          </a:xfrm>
        </p:spPr>
        <p:txBody>
          <a:bodyPr/>
          <a:lstStyle/>
          <a:p>
            <a:r>
              <a:rPr lang="ru-RU" dirty="0" smtClean="0"/>
              <a:t>межотраслевые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5536" y="1772816"/>
            <a:ext cx="4040188" cy="3951288"/>
          </a:xfrm>
        </p:spPr>
        <p:txBody>
          <a:bodyPr>
            <a:normAutofit/>
          </a:bodyPr>
          <a:lstStyle/>
          <a:p>
            <a:r>
              <a:rPr lang="ru-RU" dirty="0" smtClean="0"/>
              <a:t>Блоки, здания и сооружения применяются при возведении объектов различных отраслей</a:t>
            </a:r>
          </a:p>
          <a:p>
            <a:r>
              <a:rPr lang="ru-RU" dirty="0" smtClean="0"/>
              <a:t>К ним относятся объекты вспомогательного и обслуживающего назначения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/>
          <a:lstStyle/>
          <a:p>
            <a:r>
              <a:rPr lang="ru-RU" dirty="0" smtClean="0"/>
              <a:t>отраслевые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41775" cy="3951288"/>
          </a:xfrm>
        </p:spPr>
        <p:txBody>
          <a:bodyPr/>
          <a:lstStyle/>
          <a:p>
            <a:r>
              <a:rPr lang="ru-RU" dirty="0" smtClean="0"/>
              <a:t>Применяются только для определенной отрасли</a:t>
            </a:r>
          </a:p>
          <a:p>
            <a:r>
              <a:rPr lang="ru-RU" dirty="0" smtClean="0"/>
              <a:t>Например, насосные станции орошения – в сельскохозяйственном строительстве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Особенности организационно-технологических решений</a:t>
            </a:r>
            <a:endParaRPr lang="ru-RU" sz="2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Группа объектов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Большая масса блоков (до 600т, 92%блоков до 300т)б отсутствие необходимости  строительства </a:t>
            </a:r>
            <a:r>
              <a:rPr lang="ru-RU" sz="1800" dirty="0" err="1" smtClean="0"/>
              <a:t>ЗиС</a:t>
            </a:r>
            <a:endParaRPr lang="ru-RU" sz="1800" dirty="0" smtClean="0"/>
          </a:p>
          <a:p>
            <a:r>
              <a:rPr lang="ru-RU" sz="1800" dirty="0" smtClean="0"/>
              <a:t>Большая масса блоков (до 500т, 95%блоков до 300т)б необходимость  строительства </a:t>
            </a:r>
            <a:r>
              <a:rPr lang="ru-RU" sz="1800" dirty="0" err="1" smtClean="0"/>
              <a:t>ЗиС</a:t>
            </a:r>
            <a:endParaRPr lang="ru-RU" sz="1800" dirty="0" smtClean="0"/>
          </a:p>
          <a:p>
            <a:r>
              <a:rPr lang="ru-RU" sz="1800" dirty="0" smtClean="0"/>
              <a:t>Открытые этажерки с расположением блоков на этажах масса блоков не превышает 120т, 97% блоков до 60т</a:t>
            </a:r>
          </a:p>
          <a:p>
            <a:r>
              <a:rPr lang="ru-RU" sz="1800" dirty="0" smtClean="0"/>
              <a:t>Здание одноэтажное с этажеркой с расположением блоков на этажах, масса блоков не превышает 100т, 98% блоков до 60т</a:t>
            </a:r>
          </a:p>
          <a:p>
            <a:r>
              <a:rPr lang="ru-RU" sz="1800" dirty="0" smtClean="0"/>
              <a:t>Здание многоэтажное с расположением блоков на этажах, масса блоков не превышает 70т, 97% блоков до 50т.</a:t>
            </a:r>
          </a:p>
          <a:p>
            <a:endParaRPr lang="ru-RU" dirty="0" smtClean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Последовательность работ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416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Работы нулевого цикла</a:t>
            </a:r>
          </a:p>
          <a:p>
            <a:r>
              <a:rPr lang="ru-RU" dirty="0" smtClean="0"/>
              <a:t>Монтаж технического коридора, строительных конструкций, блоков</a:t>
            </a:r>
          </a:p>
          <a:p>
            <a:r>
              <a:rPr lang="ru-RU" dirty="0" smtClean="0"/>
              <a:t>Соединительный монтаж</a:t>
            </a:r>
          </a:p>
          <a:p>
            <a:r>
              <a:rPr lang="ru-RU" dirty="0" smtClean="0"/>
              <a:t>Пуско-наладочные работы</a:t>
            </a:r>
            <a:endParaRPr lang="ru-RU" dirty="0"/>
          </a:p>
        </p:txBody>
      </p:sp>
      <p:sp>
        <p:nvSpPr>
          <p:cNvPr id="13" name="Содержимое 11"/>
          <p:cNvSpPr txBox="1">
            <a:spLocks/>
          </p:cNvSpPr>
          <p:nvPr/>
        </p:nvSpPr>
        <p:spPr>
          <a:xfrm>
            <a:off x="4788024" y="4149080"/>
            <a:ext cx="4041775" cy="161416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Выбор рациональных схем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применения  транспортных и монтажных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средств должен осуществляться путем вариантной проработки различных схем и определения продолжительности и стоимости производства работ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Узловой метод организации строительства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Сущность метода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962672" cy="39512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Заключается в том, что в составе пускового комплекса конструктивно и технологически выделяются обособленные части –узлы для организации целенаправленного и технологического обоснования производства работ и достижения в возможно короткие сроки технической готовности для автономного апробирования и наладки отдельных технологических линий, отделений и установок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635896" y="2174875"/>
            <a:ext cx="5050905" cy="39512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Четкая координация работы в пределах каждого узла и по комплексу в целом</a:t>
            </a:r>
          </a:p>
          <a:p>
            <a:r>
              <a:rPr lang="ru-RU" dirty="0" smtClean="0"/>
              <a:t>Создает надежную основу для планирования СМР, комплектования материально-технических и трудовых ресурсов, оперативного управления и диспетчерского контроля за ходом строительства</a:t>
            </a:r>
          </a:p>
          <a:p>
            <a:r>
              <a:rPr lang="ru-RU" dirty="0" smtClean="0"/>
              <a:t>Обеспечивает необходимую детализацию организационно-технологической документации на всех уровнях управления строительным производством</a:t>
            </a:r>
          </a:p>
          <a:p>
            <a:r>
              <a:rPr lang="ru-RU" dirty="0" smtClean="0"/>
              <a:t>Обеспечивает максимальное  совмещение СМР и организовать поточное производство на основе долговременных специализированных потоков</a:t>
            </a:r>
          </a:p>
          <a:p>
            <a:r>
              <a:rPr lang="ru-RU" dirty="0" smtClean="0"/>
              <a:t>Концентрация и наиболее рациональное использование материально-технических и трудовых ресурсов</a:t>
            </a:r>
          </a:p>
          <a:p>
            <a:r>
              <a:rPr lang="ru-RU" dirty="0" smtClean="0"/>
              <a:t>Определение интенсивность загрузки и обеспечение ритмичной работы СО и участников работ в течение всего периода строительства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</a:t>
            </a:r>
            <a:r>
              <a:rPr lang="ru-RU" dirty="0" smtClean="0"/>
              <a:t>применения УМ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проектировании, организации и управлении строительством и реконструкции сложных объектов и крупных промышленных комплексов</a:t>
            </a:r>
          </a:p>
          <a:p>
            <a:r>
              <a:rPr lang="ru-RU" dirty="0" smtClean="0"/>
              <a:t>Промышленные объекты и комплексы, проектирование и строительство с применением узлового метода, определяются совместно строительными организациями и ведомствами-заказчиками при участии </a:t>
            </a:r>
            <a:r>
              <a:rPr lang="ru-RU" dirty="0" err="1" smtClean="0"/>
              <a:t>генпроектировщика</a:t>
            </a:r>
            <a:r>
              <a:rPr lang="ru-RU" dirty="0" smtClean="0"/>
              <a:t> и проектных организаций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Термины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773238"/>
            <a:ext cx="4040188" cy="2549525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Конструктивно и  технологически обособленная часть подлежащего  возведению промышленного комплекса (объекта), технологическая готовность которого  после завершения СМР  позволяет провести пусконаладочные работы и опробовать агрегаты, механизмы и устройства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4040188" cy="6397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b="1" dirty="0" smtClean="0"/>
              <a:t>Узел</a:t>
            </a:r>
            <a:endParaRPr lang="ru-RU" sz="2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5102225" y="620713"/>
            <a:ext cx="4041775" cy="639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Технологический узел </a:t>
            </a:r>
            <a:endParaRPr lang="ru-RU" sz="2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0" y="4581525"/>
            <a:ext cx="4041775" cy="1757363"/>
          </a:xfrm>
        </p:spPr>
        <p:txBody>
          <a:bodyPr>
            <a:noAutofit/>
          </a:bodyPr>
          <a:lstStyle/>
          <a:p>
            <a:r>
              <a:rPr lang="ru-RU" sz="1600" dirty="0" smtClean="0"/>
              <a:t>Объекты </a:t>
            </a:r>
            <a:r>
              <a:rPr lang="ru-RU" sz="1600" dirty="0" err="1" smtClean="0"/>
              <a:t>адм</a:t>
            </a:r>
            <a:r>
              <a:rPr lang="ru-RU" sz="1600" dirty="0" smtClean="0"/>
              <a:t>. –бытового и подсобно-вспомогательного назначения</a:t>
            </a:r>
          </a:p>
          <a:p>
            <a:r>
              <a:rPr lang="ru-RU" sz="1600" dirty="0" err="1" smtClean="0"/>
              <a:t>Электро-энергоснабжение</a:t>
            </a:r>
            <a:endParaRPr lang="ru-RU" sz="1600" dirty="0" smtClean="0"/>
          </a:p>
          <a:p>
            <a:r>
              <a:rPr lang="ru-RU" sz="1600" dirty="0" smtClean="0"/>
              <a:t>Оборотное водоснабжение</a:t>
            </a:r>
          </a:p>
          <a:p>
            <a:r>
              <a:rPr lang="ru-RU" sz="1600" dirty="0" smtClean="0"/>
              <a:t>Транспортное хозяйство,</a:t>
            </a:r>
          </a:p>
          <a:p>
            <a:r>
              <a:rPr lang="ru-RU" sz="1600" dirty="0" smtClean="0"/>
              <a:t>Работы по </a:t>
            </a:r>
            <a:r>
              <a:rPr lang="ru-RU" sz="1600" dirty="0" smtClean="0"/>
              <a:t>подготовке </a:t>
            </a:r>
            <a:r>
              <a:rPr lang="ru-RU" sz="1600" dirty="0" smtClean="0"/>
              <a:t>территории строительства и благоустройства</a:t>
            </a:r>
            <a:endParaRPr lang="ru-RU" sz="1600" dirty="0"/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539552" y="4005064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Общеплощадочный узел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4"/>
          <p:cNvSpPr txBox="1">
            <a:spLocks/>
          </p:cNvSpPr>
          <p:nvPr/>
        </p:nvSpPr>
        <p:spPr>
          <a:xfrm>
            <a:off x="4716016" y="2420888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Строительный узел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4499992" y="1268760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Конструктивно обособленная часть технологической линии (установки), в границах которой производятся СМР по технической готовности, необходимой для проведения наладки и опробования агрегатов, механизмов и устройств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4427984" y="3068960"/>
            <a:ext cx="432048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Здание (сооружение) основного производственного назначения или его конструктивно обособленная часть, в пределах которой производятся СМР до технической готовности, необходимой для передачи узла под механомонтажные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работы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4427984" y="5157192"/>
            <a:ext cx="4392488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Часть узла,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пределах которой обеспечивается выполнение СМР до технической готовности, необходимой для проведения в целом по узлу пуско-наладочных работ, опробования агрегаты, механизмы и устройства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Текст 4"/>
          <p:cNvSpPr txBox="1">
            <a:spLocks/>
          </p:cNvSpPr>
          <p:nvPr/>
        </p:nvSpPr>
        <p:spPr>
          <a:xfrm>
            <a:off x="4572000" y="4437112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Подузел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3"/>
          <p:cNvSpPr>
            <a:spLocks noGrp="1"/>
          </p:cNvSpPr>
          <p:nvPr>
            <p:ph type="title"/>
          </p:nvPr>
        </p:nvSpPr>
        <p:spPr>
          <a:xfrm>
            <a:off x="971600" y="1628800"/>
            <a:ext cx="7772400" cy="136207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800" dirty="0" smtClean="0"/>
              <a:t>Понятие «мобильность строительного производства»</a:t>
            </a:r>
          </a:p>
        </p:txBody>
      </p:sp>
      <p:sp>
        <p:nvSpPr>
          <p:cNvPr id="14338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smtClean="0"/>
              <a:t>Мобильность СП - это способность трудовых коллективов и производственных мощностей к перебазированию в короткие сроки на новые места дислокации для обеспечения строительства удаленных от базы объектов</a:t>
            </a:r>
            <a:endParaRPr lang="en-US" sz="2400" smtClean="0"/>
          </a:p>
          <a:p>
            <a:r>
              <a:rPr lang="ru-RU" sz="2400" smtClean="0"/>
              <a:t>Мобильное строительство — это стройная достаточно гибкая система, способная перемещать элементы строительного производства в определенных направлениях, концентрировать их в необходимом сочетании в районе строительства в виде мощностей и рационально функционировать в конкретных условиях при создании или обновлении объектов с минимальными затратами общественного труда.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Область применения мобильной организации</a:t>
            </a:r>
          </a:p>
        </p:txBody>
      </p:sp>
      <p:sp>
        <p:nvSpPr>
          <p:cNvPr id="21506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Увеличение строительства в районах с экстремальными природными условиями  </a:t>
            </a:r>
          </a:p>
          <a:p>
            <a:r>
              <a:rPr lang="ru-RU" smtClean="0"/>
              <a:t>Производство работ на линейно-протяженных объектах</a:t>
            </a:r>
          </a:p>
          <a:p>
            <a:r>
              <a:rPr lang="ru-RU" smtClean="0"/>
              <a:t>Рост объема специализированных работ, требующих высокую квалификацию</a:t>
            </a:r>
          </a:p>
          <a:p>
            <a:r>
              <a:rPr lang="ru-RU" smtClean="0"/>
              <a:t>Пионерное освоение районов и площадок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Условия для обеспечения мобильности СП</a:t>
            </a:r>
            <a:endParaRPr lang="ru-RU" sz="2800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sz="2000" smtClean="0">
                <a:solidFill>
                  <a:schemeClr val="tx1"/>
                </a:solidFill>
              </a:rPr>
              <a:t>Проектные решения, позволяющие сооружать объекты с минимальными затратами труда непосредственно на строительной площадке</a:t>
            </a:r>
          </a:p>
          <a:p>
            <a:pPr lvl="1"/>
            <a:r>
              <a:rPr lang="ru-RU" sz="2000" smtClean="0">
                <a:solidFill>
                  <a:schemeClr val="tx1"/>
                </a:solidFill>
              </a:rPr>
              <a:t>Развитая стационарная опорно-тыловая база, снабжающая необходимыми ресурсами мобильные формирования</a:t>
            </a:r>
          </a:p>
          <a:p>
            <a:pPr lvl="1"/>
            <a:r>
              <a:rPr lang="ru-RU" sz="2000" smtClean="0">
                <a:solidFill>
                  <a:schemeClr val="tx1"/>
                </a:solidFill>
              </a:rPr>
              <a:t>Повышение мобильности строительных машин и создание передвижных баз стройиндустрии</a:t>
            </a:r>
          </a:p>
          <a:p>
            <a:pPr lvl="1"/>
            <a:r>
              <a:rPr lang="ru-RU" sz="2000" smtClean="0">
                <a:solidFill>
                  <a:schemeClr val="tx1"/>
                </a:solidFill>
              </a:rPr>
              <a:t>Развитие мобильной социальной инфраструктуры</a:t>
            </a:r>
          </a:p>
          <a:p>
            <a:pPr lvl="1"/>
            <a:r>
              <a:rPr lang="ru-RU" sz="2000" smtClean="0">
                <a:solidFill>
                  <a:schemeClr val="tx1"/>
                </a:solidFill>
              </a:rPr>
              <a:t>Стимулирование подвижности трудовых ресурсов на основе экспедиционно-вахтового метода</a:t>
            </a:r>
          </a:p>
          <a:p>
            <a:pPr lvl="1"/>
            <a:r>
              <a:rPr lang="ru-RU" sz="2000" smtClean="0">
                <a:solidFill>
                  <a:schemeClr val="tx1"/>
                </a:solidFill>
              </a:rPr>
              <a:t>Специальные организационные формы, обеспечивающие учет названных выше факторов в условиях территориально разобщенного и автономно действующего производства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Структура сфер деятельности </a:t>
            </a:r>
            <a:br>
              <a:rPr lang="ru-RU" sz="2400" smtClean="0"/>
            </a:br>
            <a:r>
              <a:rPr lang="ru-RU" sz="2400" smtClean="0"/>
              <a:t>мобильной строительной системы</a:t>
            </a: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1476375" y="2133600"/>
            <a:ext cx="3167063" cy="985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Производственная сфера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476375" y="4149725"/>
            <a:ext cx="3094038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Непроизводственная</a:t>
            </a:r>
          </a:p>
          <a:p>
            <a:pPr algn="ctr"/>
            <a:r>
              <a:rPr lang="ru-RU"/>
              <a:t>сфера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5795963" y="2205038"/>
            <a:ext cx="2808287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Инженерная</a:t>
            </a:r>
          </a:p>
          <a:p>
            <a:pPr algn="ctr"/>
            <a:r>
              <a:rPr lang="ru-RU"/>
              <a:t>сфера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4140200" y="2997200"/>
            <a:ext cx="20161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Трудовая сфера</a:t>
            </a:r>
          </a:p>
        </p:txBody>
      </p:sp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4643438" y="2636838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>
            <a:off x="4643438" y="4797425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smtClean="0"/>
              <a:t>Виды группировок ресурсов</a:t>
            </a:r>
            <a:br>
              <a:rPr lang="ru-RU" sz="2900" smtClean="0"/>
            </a:br>
            <a:r>
              <a:rPr lang="ru-RU" sz="2900" smtClean="0"/>
              <a:t>трудовой деятельности</a:t>
            </a: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755650" y="3141663"/>
            <a:ext cx="2592388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Трудовая сфера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219700" y="148431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Работник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5219700" y="2492375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Звено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5219700" y="34290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Бригада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5219700" y="443706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Участок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5219700" y="5373688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Управление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 flipV="1">
            <a:off x="3348038" y="1844675"/>
            <a:ext cx="18002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 flipV="1">
            <a:off x="3419475" y="2852738"/>
            <a:ext cx="17287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 flipV="1">
            <a:off x="3419475" y="3716338"/>
            <a:ext cx="17287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3419475" y="3860800"/>
            <a:ext cx="18002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3348038" y="3860800"/>
            <a:ext cx="18716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smtClean="0"/>
              <a:t>Виды группировок элементов</a:t>
            </a:r>
            <a:br>
              <a:rPr lang="ru-RU" sz="2900" smtClean="0"/>
            </a:br>
            <a:r>
              <a:rPr lang="ru-RU" sz="2900" smtClean="0"/>
              <a:t>производственной сферы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755650" y="3141663"/>
            <a:ext cx="2592388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Производственная</a:t>
            </a:r>
          </a:p>
          <a:p>
            <a:pPr algn="ctr"/>
            <a:r>
              <a:rPr lang="ru-RU"/>
              <a:t>сфера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219700" y="148431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Строительная</a:t>
            </a:r>
          </a:p>
          <a:p>
            <a:pPr algn="ctr"/>
            <a:r>
              <a:rPr lang="ru-RU"/>
              <a:t>площадка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5219700" y="2492375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Производственная</a:t>
            </a:r>
          </a:p>
          <a:p>
            <a:pPr algn="ctr"/>
            <a:r>
              <a:rPr lang="ru-RU"/>
              <a:t>база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5219700" y="34290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Закрытые</a:t>
            </a:r>
          </a:p>
          <a:p>
            <a:pPr algn="ctr"/>
            <a:r>
              <a:rPr lang="ru-RU"/>
              <a:t>склады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5219700" y="443706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Складские  </a:t>
            </a:r>
          </a:p>
          <a:p>
            <a:pPr algn="ctr"/>
            <a:r>
              <a:rPr lang="ru-RU"/>
              <a:t>площадки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5219700" y="5373688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Сборочные</a:t>
            </a:r>
          </a:p>
          <a:p>
            <a:pPr algn="ctr"/>
            <a:r>
              <a:rPr lang="ru-RU"/>
              <a:t> площадки</a:t>
            </a:r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V="1">
            <a:off x="3348038" y="1844675"/>
            <a:ext cx="18002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V="1">
            <a:off x="3419475" y="2852738"/>
            <a:ext cx="17287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V="1">
            <a:off x="3419475" y="3716338"/>
            <a:ext cx="17287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3419475" y="3860800"/>
            <a:ext cx="18002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3348038" y="3860800"/>
            <a:ext cx="18716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smtClean="0"/>
              <a:t>Виды группировок элементов</a:t>
            </a:r>
            <a:br>
              <a:rPr lang="ru-RU" sz="2900" smtClean="0"/>
            </a:br>
            <a:r>
              <a:rPr lang="ru-RU" sz="2900" smtClean="0"/>
              <a:t>непроизводственной сферы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827088" y="2997200"/>
            <a:ext cx="2592387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Непроизводственная</a:t>
            </a:r>
          </a:p>
          <a:p>
            <a:pPr algn="ctr"/>
            <a:r>
              <a:rPr lang="ru-RU"/>
              <a:t>сфера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219700" y="148431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Жилье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5219700" y="2492375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Коммунальное</a:t>
            </a:r>
          </a:p>
          <a:p>
            <a:pPr algn="ctr"/>
            <a:r>
              <a:rPr lang="ru-RU"/>
              <a:t> обслуживание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5219700" y="3429000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Бытовое </a:t>
            </a:r>
          </a:p>
          <a:p>
            <a:pPr algn="ctr"/>
            <a:r>
              <a:rPr lang="ru-RU"/>
              <a:t>обслуживание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219700" y="4437063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Питание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5219700" y="5373688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Медицинское</a:t>
            </a:r>
          </a:p>
          <a:p>
            <a:pPr algn="ctr"/>
            <a:r>
              <a:rPr lang="ru-RU"/>
              <a:t>обслуживание</a:t>
            </a: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3348038" y="1844675"/>
            <a:ext cx="18002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V="1">
            <a:off x="3419475" y="2852738"/>
            <a:ext cx="17287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 flipV="1">
            <a:off x="3419475" y="3716338"/>
            <a:ext cx="172878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3419475" y="3860800"/>
            <a:ext cx="18002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3348038" y="3860800"/>
            <a:ext cx="18716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323850" y="4797425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Транспортное </a:t>
            </a:r>
          </a:p>
          <a:p>
            <a:pPr algn="ctr"/>
            <a:r>
              <a:rPr lang="ru-RU"/>
              <a:t>обслуживание</a:t>
            </a:r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2484438" y="5589588"/>
            <a:ext cx="20161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Культмассовая</a:t>
            </a:r>
          </a:p>
          <a:p>
            <a:pPr algn="ctr"/>
            <a:r>
              <a:rPr lang="ru-RU"/>
              <a:t> работа</a:t>
            </a:r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H="1">
            <a:off x="1403350" y="4149725"/>
            <a:ext cx="8651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2268538" y="4221163"/>
            <a:ext cx="14398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1371</Words>
  <Application>Microsoft Office PowerPoint</Application>
  <PresentationFormat>Экран (4:3)</PresentationFormat>
  <Paragraphs>187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Основы мобильного строительства </vt:lpstr>
      <vt:lpstr>Цель лекции</vt:lpstr>
      <vt:lpstr>Понятие «мобильность строительного производства»</vt:lpstr>
      <vt:lpstr>Область применения мобильной организации</vt:lpstr>
      <vt:lpstr>Условия для обеспечения мобильности СП</vt:lpstr>
      <vt:lpstr>Структура сфер деятельности  мобильной строительной системы</vt:lpstr>
      <vt:lpstr>Виды группировок ресурсов трудовой деятельности</vt:lpstr>
      <vt:lpstr>Виды группировок элементов производственной сферы</vt:lpstr>
      <vt:lpstr>Виды группировок элементов непроизводственной сферы</vt:lpstr>
      <vt:lpstr>Виды группировок элементов инженерной сферы</vt:lpstr>
      <vt:lpstr>Вахтовый метод строительства </vt:lpstr>
      <vt:lpstr>Вахтовая форма организации строительства</vt:lpstr>
      <vt:lpstr>Экспедиционный способ строительства</vt:lpstr>
      <vt:lpstr>Экспедиционная форма организации строительства</vt:lpstr>
      <vt:lpstr>Экспедиционно-вахтовый метод</vt:lpstr>
      <vt:lpstr>Вахтово-экспедиционная форма организации строительства</vt:lpstr>
      <vt:lpstr>Блочно-комплектный метод строительства</vt:lpstr>
      <vt:lpstr>Комплектно-блочное строительство объектов</vt:lpstr>
      <vt:lpstr>Основные положения по применению КБМ</vt:lpstr>
      <vt:lpstr>Блоки и возводимые из них здания и сооружения</vt:lpstr>
      <vt:lpstr>Особенности организационно-технологических решений</vt:lpstr>
      <vt:lpstr>Узловой метод организации строительства</vt:lpstr>
      <vt:lpstr>Область применения УМ</vt:lpstr>
      <vt:lpstr>Термины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60</cp:revision>
  <dcterms:created xsi:type="dcterms:W3CDTF">2014-01-13T11:10:54Z</dcterms:created>
  <dcterms:modified xsi:type="dcterms:W3CDTF">2020-11-24T03:02:26Z</dcterms:modified>
</cp:coreProperties>
</file>