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D2B916F9-B1A8-4848-AE59-BA0288009A68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98E0298-3270-49AC-8D74-FFF00728E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8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916F9-B1A8-4848-AE59-BA0288009A68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0298-3270-49AC-8D74-FFF00728E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472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916F9-B1A8-4848-AE59-BA0288009A68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0298-3270-49AC-8D74-FFF00728E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863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916F9-B1A8-4848-AE59-BA0288009A68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0298-3270-49AC-8D74-FFF00728E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869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2B916F9-B1A8-4848-AE59-BA0288009A68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98E0298-3270-49AC-8D74-FFF00728E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1071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916F9-B1A8-4848-AE59-BA0288009A68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0298-3270-49AC-8D74-FFF00728E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166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916F9-B1A8-4848-AE59-BA0288009A68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0298-3270-49AC-8D74-FFF00728E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632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916F9-B1A8-4848-AE59-BA0288009A68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0298-3270-49AC-8D74-FFF00728E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183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916F9-B1A8-4848-AE59-BA0288009A68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0298-3270-49AC-8D74-FFF00728E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5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916F9-B1A8-4848-AE59-BA0288009A68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8E0298-3270-49AC-8D74-FFF00728E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16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2B916F9-B1A8-4848-AE59-BA0288009A68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8E0298-3270-49AC-8D74-FFF00728E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728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2B916F9-B1A8-4848-AE59-BA0288009A68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98E0298-3270-49AC-8D74-FFF00728E80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8880130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1%83%D0%BD%D0%B3%D1%83%D1%81%D0%BE-%D0%BC%D0%B0%D0%BD%D1%8C%D1%87%D0%B6%D1%83%D1%80%D1%81%D0%BA%D0%B8%D0%B5_%D1%8F%D0%B7%D1%8B%D0%BA%D0%B8" TargetMode="External"/><Relationship Id="rId2" Type="http://schemas.openxmlformats.org/officeDocument/2006/relationships/hyperlink" Target="https://ru.wikipedia.org/wiki/%D0%AD%D0%B2%D0%B5%D0%BD%D0%BA%D0%B8%D0%B9%D1%81%D0%BA%D0%B8%D0%B9_%D1%8F%D0%B7%D1%8B%D0%B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93%D0%BE%D0%B2%D0%BE%D1%80" TargetMode="External"/><Relationship Id="rId4" Type="http://schemas.openxmlformats.org/officeDocument/2006/relationships/hyperlink" Target="https://ru.wikipedia.org/wiki/%D0%90%D0%BB%D1%82%D0%B0%D0%B9%D1%81%D0%BA%D0%B8%D0%B5_%D1%8F%D0%B7%D1%8B%D0%BA%D0%B8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A%D0%B8%D1%82%D0%B0%D0%B9" TargetMode="External"/><Relationship Id="rId3" Type="http://schemas.openxmlformats.org/officeDocument/2006/relationships/hyperlink" Target="https://ru.wikipedia.org/wiki/%D0%AF%D0%BA%D1%83%D1%82%D1%81%D0%BA%D0%B8%D0%B9_%D1%8F%D0%B7%D1%8B%D0%BA" TargetMode="External"/><Relationship Id="rId7" Type="http://schemas.openxmlformats.org/officeDocument/2006/relationships/hyperlink" Target="https://ru.wikipedia.org/wiki/%D0%AF%D0%BA%D1%83%D1%82%D0%B8%D1%8F" TargetMode="External"/><Relationship Id="rId2" Type="http://schemas.openxmlformats.org/officeDocument/2006/relationships/hyperlink" Target="https://ru.wikipedia.org/wiki/%D0%A0%D1%83%D1%81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0%D0%BE%D1%81%D1%81%D0%B8%D1%8F" TargetMode="External"/><Relationship Id="rId11" Type="http://schemas.openxmlformats.org/officeDocument/2006/relationships/hyperlink" Target="https://ru.wikipedia.org/wiki/%D0%9C%D0%BE%D0%BD%D0%B3%D0%BE%D0%BB%D0%B8%D1%8F" TargetMode="External"/><Relationship Id="rId5" Type="http://schemas.openxmlformats.org/officeDocument/2006/relationships/hyperlink" Target="https://ru.wikipedia.org/wiki/%D0%92%D1%81%D0%B5%D1%80%D0%BE%D1%81%D1%81%D0%B8%D0%B9%D1%81%D0%BA%D0%B0%D1%8F_%D0%BF%D0%B5%D1%80%D0%B5%D0%BF%D0%B8%D1%81%D1%8C_%D0%BD%D0%B0%D1%81%D0%B5%D0%BB%D0%B5%D0%BD%D0%B8%D1%8F_2002_%D0%B3%D0%BE%D0%B4%D0%B0" TargetMode="External"/><Relationship Id="rId10" Type="http://schemas.openxmlformats.org/officeDocument/2006/relationships/hyperlink" Target="https://ru.wikipedia.org/wiki/%D0%9D%D0%B0%D1%80%D0%BE%D0%B4%D1%8B_%D0%9A%D0%B8%D1%82%D0%B0%D1%8F" TargetMode="External"/><Relationship Id="rId4" Type="http://schemas.openxmlformats.org/officeDocument/2006/relationships/hyperlink" Target="https://ru.wikipedia.org/wiki/%D0%91%D1%83%D1%80%D1%8F%D1%82%D1%81%D0%BA%D0%B8%D0%B9_%D1%8F%D0%B7%D1%8B%D0%BA" TargetMode="External"/><Relationship Id="rId9" Type="http://schemas.openxmlformats.org/officeDocument/2006/relationships/hyperlink" Target="https://ru.wikipedia.org/wiki/%D0%9E%D1%80%D0%BE%D1%87%D0%BE%D0%BD%D1%8B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1%D0%B5%D1%80%D1%91%D1%81%D1%82%D0%B0" TargetMode="External"/><Relationship Id="rId2" Type="http://schemas.openxmlformats.org/officeDocument/2006/relationships/hyperlink" Target="https://ru.wikipedia.org/wiki/%D0%9E%D0%BB%D0%B5%D0%BD%D0%B5%D0%B2%D0%BE%D0%B4%D1%81%D1%82%D0%B2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1%D1%8B%D1%80%D0%BE%D0%BC%D1%8F%D1%82%D0%BD%D0%B0%D1%8F_%D0%BA%D0%BE%D0%B6%D0%B0" TargetMode="External"/><Relationship Id="rId5" Type="http://schemas.openxmlformats.org/officeDocument/2006/relationships/hyperlink" Target="https://ru.wikipedia.org/wiki/%D0%9D%D0%B0%D1%80%D1%82%D1%8B" TargetMode="External"/><Relationship Id="rId4" Type="http://schemas.openxmlformats.org/officeDocument/2006/relationships/hyperlink" Target="https://ru.wikipedia.org/wiki/%D0%94%D0%BE%D0%BB%D0%B1%D0%BB%D1%91%D0%BD%D0%BA%D0%B0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Эвенкийский фольклор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903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Табу на фольклор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/>
              <a:t>	До недавнего времени существовали табу (запреты) на рассказывание некоторых фольклорных произведений. Это было связано с религиозными представлениями. Некоторые фольклорные произведения нельзя было рассказывать в определенное время года. Весной, когда телятся матки нельзя загадывать загадки; летом, когда видна на небе Венера, нельзя рассказывать сказки, а когда на небе видно созвездие Орион, нельзя слушать никакие фольклорные произведения.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9377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Эвенки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Название «тунгус» известно русским с XVI века, а самоназвание «</a:t>
            </a:r>
            <a:r>
              <a:rPr lang="ru-RU" dirty="0" err="1"/>
              <a:t>орочен</a:t>
            </a:r>
            <a:r>
              <a:rPr lang="ru-RU" dirty="0"/>
              <a:t>» в Приамурье («</a:t>
            </a:r>
            <a:r>
              <a:rPr lang="ru-RU" dirty="0" err="1"/>
              <a:t>орочел</a:t>
            </a:r>
            <a:r>
              <a:rPr lang="ru-RU" dirty="0"/>
              <a:t>» — на Охотском побережье) и «эвен» — в </a:t>
            </a:r>
            <a:r>
              <a:rPr lang="ru-RU" dirty="0" err="1"/>
              <a:t>Приангарье</a:t>
            </a:r>
            <a:r>
              <a:rPr lang="ru-RU" dirty="0"/>
              <a:t> известно с XVII в. Этноним «эвенки» стал официально использоваться в качестве общепринятого лишь с начала 1930-х </a:t>
            </a:r>
            <a:r>
              <a:rPr lang="ru-RU" dirty="0" smtClean="0"/>
              <a:t>годов.</a:t>
            </a:r>
          </a:p>
          <a:p>
            <a:endParaRPr lang="ru-RU" dirty="0" smtClean="0"/>
          </a:p>
          <a:p>
            <a:r>
              <a:rPr lang="ru-RU" dirty="0" smtClean="0"/>
              <a:t>Язык</a:t>
            </a:r>
            <a:r>
              <a:rPr lang="ru-RU" dirty="0"/>
              <a:t> — </a:t>
            </a:r>
            <a:r>
              <a:rPr lang="ru-RU" dirty="0">
                <a:hlinkClick r:id="rId2" tooltip="Эвенкийский язык"/>
              </a:rPr>
              <a:t>эвенкийский</a:t>
            </a:r>
            <a:r>
              <a:rPr lang="ru-RU" dirty="0"/>
              <a:t>, принадлежит к </a:t>
            </a:r>
            <a:r>
              <a:rPr lang="ru-RU" dirty="0">
                <a:hlinkClick r:id="rId3" tooltip="Тунгусо-маньчжурские языки"/>
              </a:rPr>
              <a:t>тунгусо-маньчжурской группе</a:t>
            </a:r>
            <a:r>
              <a:rPr lang="ru-RU" dirty="0"/>
              <a:t> </a:t>
            </a:r>
            <a:r>
              <a:rPr lang="ru-RU" dirty="0">
                <a:hlinkClick r:id="rId4" tooltip="Алтайские языки"/>
              </a:rPr>
              <a:t>алтайской языковой семьи</a:t>
            </a:r>
            <a:r>
              <a:rPr lang="ru-RU" dirty="0"/>
              <a:t>. Выделяется три группы диалектов: северная, южная и восточная. Каждый диалект подразделяется на </a:t>
            </a:r>
            <a:r>
              <a:rPr lang="ru-RU" dirty="0">
                <a:hlinkClick r:id="rId5" tooltip="Говор"/>
              </a:rPr>
              <a:t>говоры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9645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Ч</a:t>
            </a:r>
            <a:r>
              <a:rPr lang="ru-RU" b="1" dirty="0" smtClean="0"/>
              <a:t>исленность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815152"/>
            <a:ext cx="10058400" cy="4219888"/>
          </a:xfrm>
        </p:spPr>
        <p:txBody>
          <a:bodyPr/>
          <a:lstStyle/>
          <a:p>
            <a:r>
              <a:rPr lang="ru-RU" dirty="0"/>
              <a:t>Численность эвенков к моменту их вхождения в состав России (XVII век) оценивалась приблизительно в 36135 человек. Наиболее точные данные об их численности дала перепись 1897 года — 64 500, при этом родным языком считали тунгусский 34 471 человек, остальные — </a:t>
            </a:r>
            <a:r>
              <a:rPr lang="ru-RU" dirty="0">
                <a:hlinkClick r:id="rId2" tooltip="Русский язык"/>
              </a:rPr>
              <a:t>русский</a:t>
            </a:r>
            <a:r>
              <a:rPr lang="ru-RU" dirty="0"/>
              <a:t> (31,8 %), </a:t>
            </a:r>
            <a:r>
              <a:rPr lang="ru-RU" dirty="0">
                <a:hlinkClick r:id="rId3" tooltip="Якутский язык"/>
              </a:rPr>
              <a:t>якутский</a:t>
            </a:r>
            <a:r>
              <a:rPr lang="ru-RU" dirty="0"/>
              <a:t>, </a:t>
            </a:r>
            <a:r>
              <a:rPr lang="ru-RU" dirty="0">
                <a:hlinkClick r:id="rId4" tooltip="Бурятский язык"/>
              </a:rPr>
              <a:t>бурятский</a:t>
            </a:r>
            <a:r>
              <a:rPr lang="ru-RU" dirty="0"/>
              <a:t> и другие языки.</a:t>
            </a:r>
          </a:p>
          <a:p>
            <a:r>
              <a:rPr lang="ru-RU" dirty="0"/>
              <a:t>По итогам </a:t>
            </a:r>
            <a:r>
              <a:rPr lang="ru-RU" dirty="0">
                <a:hlinkClick r:id="rId5" tooltip="Всероссийская перепись населения 2002 года"/>
              </a:rPr>
              <a:t>переписи 2002 года</a:t>
            </a:r>
            <a:r>
              <a:rPr lang="ru-RU" dirty="0"/>
              <a:t>, в </a:t>
            </a:r>
            <a:r>
              <a:rPr lang="ru-RU" dirty="0">
                <a:hlinkClick r:id="rId6" tooltip="Россия"/>
              </a:rPr>
              <a:t>Российской Федерации</a:t>
            </a:r>
            <a:r>
              <a:rPr lang="ru-RU" dirty="0"/>
              <a:t> проживали 35 527 эвенков. Из них около половины (18 232) жили в </a:t>
            </a:r>
            <a:r>
              <a:rPr lang="ru-RU" dirty="0">
                <a:hlinkClick r:id="rId7" tooltip="Якутия"/>
              </a:rPr>
              <a:t>Якутии</a:t>
            </a:r>
            <a:r>
              <a:rPr lang="ru-RU" dirty="0"/>
              <a:t>.</a:t>
            </a:r>
          </a:p>
          <a:p>
            <a:r>
              <a:rPr lang="ru-RU" dirty="0"/>
              <a:t>В </a:t>
            </a:r>
            <a:r>
              <a:rPr lang="ru-RU" dirty="0">
                <a:hlinkClick r:id="rId8" tooltip="Китай"/>
              </a:rPr>
              <a:t>Китае</a:t>
            </a:r>
            <a:r>
              <a:rPr lang="ru-RU" dirty="0"/>
              <a:t>, по данным переписи 2010 года, численность эвенков и </a:t>
            </a:r>
            <a:r>
              <a:rPr lang="ru-RU" dirty="0">
                <a:hlinkClick r:id="rId9" tooltip="Орочоны"/>
              </a:rPr>
              <a:t>орочонов</a:t>
            </a:r>
            <a:r>
              <a:rPr lang="ru-RU" dirty="0"/>
              <a:t> вместе взятых была 39 534. Они образуют две из 56 официально признанных </a:t>
            </a:r>
            <a:r>
              <a:rPr lang="ru-RU" dirty="0">
                <a:hlinkClick r:id="rId10" tooltip="Народы Китая"/>
              </a:rPr>
              <a:t>национальностей КНР</a:t>
            </a:r>
            <a:r>
              <a:rPr lang="ru-RU" dirty="0"/>
              <a:t>.</a:t>
            </a:r>
          </a:p>
          <a:p>
            <a:r>
              <a:rPr lang="ru-RU" dirty="0"/>
              <a:t>В </a:t>
            </a:r>
            <a:r>
              <a:rPr lang="ru-RU" dirty="0">
                <a:hlinkClick r:id="rId11" tooltip="Монголия"/>
              </a:rPr>
              <a:t>Монголии</a:t>
            </a:r>
            <a:r>
              <a:rPr lang="ru-RU" dirty="0"/>
              <a:t> в 1992 году проживало до тысячи эвенков, однако, возможно, более не говорящих на своём </a:t>
            </a:r>
            <a:r>
              <a:rPr lang="ru-RU" dirty="0" smtClean="0"/>
              <a:t>языке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081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96935"/>
            <a:ext cx="100584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Расселение эвенков в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Республике </a:t>
            </a:r>
            <a:r>
              <a:rPr lang="ru-RU" b="1" dirty="0"/>
              <a:t>Саха (Якутия)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2469" y="1885074"/>
            <a:ext cx="6950964" cy="446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86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Традиционные занятия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Важную </a:t>
            </a:r>
            <a:r>
              <a:rPr lang="ru-RU" dirty="0"/>
              <a:t>роль для эвенков играло </a:t>
            </a:r>
            <a:r>
              <a:rPr lang="ru-RU" dirty="0">
                <a:hlinkClick r:id="rId2" tooltip="Оленеводство"/>
              </a:rPr>
              <a:t>оленеводство</a:t>
            </a:r>
            <a:r>
              <a:rPr lang="ru-RU" dirty="0"/>
              <a:t>. Оно, в основном, имело транспортное направление; различались так называемый эвенкийский тип, с использованием вьючных оленей и </a:t>
            </a:r>
            <a:r>
              <a:rPr lang="ru-RU" dirty="0" err="1"/>
              <a:t>орочёнский</a:t>
            </a:r>
            <a:r>
              <a:rPr lang="ru-RU" dirty="0"/>
              <a:t> тип с использованием верховых оленей.</a:t>
            </a:r>
            <a:endParaRPr lang="ru-RU" dirty="0" smtClean="0"/>
          </a:p>
          <a:p>
            <a:r>
              <a:rPr lang="ru-RU" dirty="0" smtClean="0"/>
              <a:t>К </a:t>
            </a:r>
            <a:r>
              <a:rPr lang="ru-RU" dirty="0"/>
              <a:t>мужским занятиям относились изготовление изделий из дерева, кости и металла, а также изготовление лодки-берестянки (</a:t>
            </a:r>
            <a:r>
              <a:rPr lang="ru-RU" dirty="0">
                <a:hlinkClick r:id="rId3" tooltip="Берёста"/>
              </a:rPr>
              <a:t>берёсту</a:t>
            </a:r>
            <a:r>
              <a:rPr lang="ru-RU" dirty="0"/>
              <a:t> шили женщины), лодки-</a:t>
            </a:r>
            <a:r>
              <a:rPr lang="ru-RU" dirty="0">
                <a:hlinkClick r:id="rId4" tooltip="Долблёнка"/>
              </a:rPr>
              <a:t>долблёнки</a:t>
            </a:r>
            <a:r>
              <a:rPr lang="ru-RU" dirty="0"/>
              <a:t> и </a:t>
            </a:r>
            <a:r>
              <a:rPr lang="ru-RU" dirty="0">
                <a:hlinkClick r:id="rId5" tooltip="Нарты"/>
              </a:rPr>
              <a:t>нарт</a:t>
            </a:r>
            <a:r>
              <a:rPr lang="ru-RU" dirty="0"/>
              <a:t>. Женщины выделывали шкуры, шили из них одежду, обувь, покрышки для чума, предметы домашнего обихода. Они обрабатывали бересту и шили из неё посуду, а также «тиски» — берестяные полотнища для чумов и для лодок-берестянок. Мужчины умели украшать узорами деревянные, костяные и металлические вещи, женщины — </a:t>
            </a:r>
            <a:r>
              <a:rPr lang="ru-RU" dirty="0" err="1">
                <a:hlinkClick r:id="rId6" tooltip="Сыромятная кожа"/>
              </a:rPr>
              <a:t>ровдугу</a:t>
            </a:r>
            <a:r>
              <a:rPr lang="ru-RU" dirty="0"/>
              <a:t>, бересту и меха. На женщинах лежали обязанности ухода за детьми и приготовление пищи.</a:t>
            </a:r>
          </a:p>
        </p:txBody>
      </p:sp>
    </p:spTree>
    <p:extLst>
      <p:ext uri="{BB962C8B-B14F-4D97-AF65-F5344CB8AC3E}">
        <p14:creationId xmlns:p14="http://schemas.microsoft.com/office/powerpoint/2010/main" val="1474752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Г.М. Васильевич разделяет эвенкийский фольклор (1936 г.):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Сказки о животных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Мифы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Исторические предания. Былины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Бытовые сказки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Детские сказки. Загадки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Шаманские песнопения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Песни и припевы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Новые песни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7833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Классификация эвенкийского устно-поэтического творчества (1960):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954060"/>
            <a:ext cx="10058400" cy="435905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Сказка – </a:t>
            </a:r>
            <a:r>
              <a:rPr lang="ru-RU" sz="2400" dirty="0" err="1" smtClean="0"/>
              <a:t>нимнгакан</a:t>
            </a:r>
            <a:r>
              <a:rPr lang="ru-RU" sz="2400" dirty="0" smtClean="0"/>
              <a:t> (</a:t>
            </a:r>
            <a:r>
              <a:rPr lang="ru-RU" sz="2400" dirty="0" err="1" smtClean="0"/>
              <a:t>нимнгакавун</a:t>
            </a:r>
            <a:r>
              <a:rPr lang="ru-RU" sz="24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Героические сказания – </a:t>
            </a:r>
            <a:r>
              <a:rPr lang="ru-RU" sz="2400" dirty="0" err="1" smtClean="0"/>
              <a:t>улгур</a:t>
            </a:r>
            <a:r>
              <a:rPr lang="ru-RU" sz="2400" dirty="0" smtClean="0"/>
              <a:t>. Сахалинские эвенки – </a:t>
            </a:r>
            <a:r>
              <a:rPr lang="ru-RU" sz="2400" dirty="0" err="1" smtClean="0"/>
              <a:t>хувун</a:t>
            </a:r>
            <a:r>
              <a:rPr lang="ru-RU" sz="2400" dirty="0" smtClean="0"/>
              <a:t>, </a:t>
            </a:r>
            <a:r>
              <a:rPr lang="ru-RU" sz="2400" dirty="0" err="1" smtClean="0"/>
              <a:t>нимкан</a:t>
            </a: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Предание о давно минувших событиях и современные устные рассказы – </a:t>
            </a:r>
            <a:r>
              <a:rPr lang="ru-RU" sz="2400" dirty="0" err="1" smtClean="0"/>
              <a:t>улгур</a:t>
            </a: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Песня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Загадка </a:t>
            </a:r>
            <a:r>
              <a:rPr lang="ru-RU" sz="2400" dirty="0" err="1" smtClean="0"/>
              <a:t>нэнэвкэ</a:t>
            </a:r>
            <a:r>
              <a:rPr lang="ru-RU" sz="2400" dirty="0" smtClean="0"/>
              <a:t> (</a:t>
            </a:r>
            <a:r>
              <a:rPr lang="ru-RU" sz="2400" dirty="0" err="1" smtClean="0"/>
              <a:t>нэнэвкэчивун</a:t>
            </a:r>
            <a:r>
              <a:rPr lang="ru-RU" sz="2400" dirty="0" smtClean="0"/>
              <a:t>, </a:t>
            </a:r>
            <a:r>
              <a:rPr lang="ru-RU" sz="2400" dirty="0" err="1" smtClean="0"/>
              <a:t>нэнэвкэвун</a:t>
            </a:r>
            <a:r>
              <a:rPr lang="ru-RU" sz="2400" dirty="0" smtClean="0"/>
              <a:t>, </a:t>
            </a:r>
            <a:r>
              <a:rPr lang="ru-RU" sz="2400" dirty="0" err="1" smtClean="0"/>
              <a:t>тагивка</a:t>
            </a:r>
            <a:r>
              <a:rPr lang="ru-RU" sz="24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Считалка – </a:t>
            </a:r>
            <a:r>
              <a:rPr lang="ru-RU" sz="2400" dirty="0" err="1" smtClean="0"/>
              <a:t>тангивка</a:t>
            </a: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Пословицы и поговорки – </a:t>
            </a:r>
            <a:r>
              <a:rPr lang="ru-RU" sz="2400" dirty="0" err="1" smtClean="0"/>
              <a:t>гунмэк</a:t>
            </a: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Шаманское песнопение – </a:t>
            </a:r>
            <a:r>
              <a:rPr lang="ru-RU" sz="2400" dirty="0" err="1" smtClean="0"/>
              <a:t>саманнимнганин</a:t>
            </a: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Заговоры. заклинания</a:t>
            </a:r>
          </a:p>
          <a:p>
            <a:pPr marL="457200" indent="-457200">
              <a:buFont typeface="+mj-lt"/>
              <a:buAutoNum type="arabicPeriod"/>
            </a:pP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50350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b="1" dirty="0" smtClean="0"/>
              <a:t>Виды сказок </a:t>
            </a:r>
            <a:r>
              <a:rPr lang="ru-RU" sz="4400" b="1" dirty="0"/>
              <a:t>– </a:t>
            </a:r>
            <a:r>
              <a:rPr lang="ru-RU" sz="4400" b="1" dirty="0" err="1"/>
              <a:t>нимнгакан</a:t>
            </a:r>
            <a:r>
              <a:rPr lang="ru-RU" sz="4400" b="1" dirty="0"/>
              <a:t> (</a:t>
            </a:r>
            <a:r>
              <a:rPr lang="ru-RU" sz="4400" b="1" dirty="0" err="1"/>
              <a:t>нимнгакавун</a:t>
            </a:r>
            <a:r>
              <a:rPr lang="ru-RU" sz="4400" b="1" dirty="0" smtClean="0"/>
              <a:t>):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Сказки о животных</a:t>
            </a:r>
          </a:p>
          <a:p>
            <a:r>
              <a:rPr lang="ru-RU" sz="2800" dirty="0" smtClean="0"/>
              <a:t>Волшебные сказки</a:t>
            </a:r>
          </a:p>
          <a:p>
            <a:r>
              <a:rPr lang="ru-RU" sz="2800" dirty="0" smtClean="0"/>
              <a:t>Бытовые сказки</a:t>
            </a:r>
          </a:p>
          <a:p>
            <a:r>
              <a:rPr lang="ru-RU" sz="2800" dirty="0" smtClean="0"/>
              <a:t>Детские сказки</a:t>
            </a:r>
          </a:p>
          <a:p>
            <a:r>
              <a:rPr lang="ru-RU" sz="2800" dirty="0" smtClean="0"/>
              <a:t>Новые сказки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18449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Виды песен: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dirty="0" smtClean="0"/>
              <a:t>Песня-пляска или круговая пляска – </a:t>
            </a:r>
            <a:r>
              <a:rPr lang="ru-RU" sz="2800" dirty="0" err="1" smtClean="0"/>
              <a:t>икэвун</a:t>
            </a:r>
            <a:endParaRPr lang="ru-RU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/>
              <a:t>Песня-импровизация и припевы в </a:t>
            </a:r>
            <a:r>
              <a:rPr lang="ru-RU" sz="2800" dirty="0" err="1" smtClean="0"/>
              <a:t>улгурах</a:t>
            </a:r>
            <a:r>
              <a:rPr lang="ru-RU" sz="2800" dirty="0" smtClean="0"/>
              <a:t> или </a:t>
            </a:r>
            <a:r>
              <a:rPr lang="ru-RU" sz="2800" dirty="0" err="1" smtClean="0"/>
              <a:t>нимнгакан</a:t>
            </a:r>
            <a:r>
              <a:rPr lang="ru-RU" sz="2800" dirty="0" smtClean="0"/>
              <a:t>, различного рода скороговорки, импровизация без слов во время исполнения песни-пляски – </a:t>
            </a:r>
            <a:r>
              <a:rPr lang="ru-RU" sz="2800" dirty="0" err="1" smtClean="0"/>
              <a:t>хэгэвун</a:t>
            </a:r>
            <a:endParaRPr lang="ru-RU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/>
              <a:t>Песня-импровизация и песня с устойчивым текстом-</a:t>
            </a:r>
            <a:r>
              <a:rPr lang="ru-RU" sz="2800" dirty="0" err="1" smtClean="0"/>
              <a:t>давлавун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8837533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307</TotalTime>
  <Words>192</Words>
  <Application>Microsoft Office PowerPoint</Application>
  <PresentationFormat>Произвольный</PresentationFormat>
  <Paragraphs>45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Savon</vt:lpstr>
      <vt:lpstr>Эвенкийский фольклор</vt:lpstr>
      <vt:lpstr>Эвенки </vt:lpstr>
      <vt:lpstr>Численность</vt:lpstr>
      <vt:lpstr>Расселение эвенков в  Республике Саха (Якутия)</vt:lpstr>
      <vt:lpstr>Традиционные занятия</vt:lpstr>
      <vt:lpstr>Г.М. Васильевич разделяет эвенкийский фольклор (1936 г.):</vt:lpstr>
      <vt:lpstr>Классификация эвенкийского устно-поэтического творчества (1960):</vt:lpstr>
      <vt:lpstr> Виды сказок – нимнгакан (нимнгакавун): </vt:lpstr>
      <vt:lpstr>Виды песен:</vt:lpstr>
      <vt:lpstr>Табу на фольклор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Эвенкийский фольклор</dc:title>
  <dc:creator>Оля</dc:creator>
  <cp:lastModifiedBy>ИЯКН</cp:lastModifiedBy>
  <cp:revision>12</cp:revision>
  <dcterms:created xsi:type="dcterms:W3CDTF">2020-03-15T18:52:08Z</dcterms:created>
  <dcterms:modified xsi:type="dcterms:W3CDTF">2020-03-16T06:42:19Z</dcterms:modified>
</cp:coreProperties>
</file>