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6" r:id="rId2"/>
    <p:sldId id="259" r:id="rId3"/>
    <p:sldId id="297" r:id="rId4"/>
    <p:sldId id="296" r:id="rId5"/>
    <p:sldId id="298" r:id="rId6"/>
    <p:sldId id="311" r:id="rId7"/>
    <p:sldId id="299" r:id="rId8"/>
    <p:sldId id="308" r:id="rId9"/>
    <p:sldId id="307" r:id="rId10"/>
    <p:sldId id="301" r:id="rId11"/>
    <p:sldId id="305" r:id="rId12"/>
    <p:sldId id="302" r:id="rId13"/>
    <p:sldId id="303" r:id="rId14"/>
    <p:sldId id="306" r:id="rId15"/>
    <p:sldId id="30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DAA22-4B45-4EE8-8B3E-3D1B2AE611C9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C9102-0011-4A41-820E-E2AA8DBF51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1437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C9102-0011-4A41-820E-E2AA8DBF515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656138-9FB0-4A95-95F0-B7020A8C2600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BE38C8-EC75-48E2-80FB-06C48419BC0F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C9102-0011-4A41-820E-E2AA8DBF515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878406E-0021-4EA4-AF5F-05F7C6A67DC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406E-0021-4EA4-AF5F-05F7C6A67DC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878406E-0021-4EA4-AF5F-05F7C6A67DC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78406E-0021-4EA4-AF5F-05F7C6A67DCC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EB3EF2-8E84-4FF5-9F61-4E9D887EB0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0" dirty="0" smtClean="0">
                <a:solidFill>
                  <a:schemeClr val="tx1"/>
                </a:solidFill>
              </a:rPr>
              <a:t>Федорова Г. Д., </a:t>
            </a:r>
            <a:r>
              <a:rPr lang="ru-RU" b="0" cap="small" dirty="0" smtClean="0">
                <a:solidFill>
                  <a:schemeClr val="tx1"/>
                </a:solidFill>
              </a:rPr>
              <a:t>к.т.н., доцент</a:t>
            </a:r>
          </a:p>
          <a:p>
            <a:endParaRPr lang="ru-RU" b="0" cap="small" dirty="0">
              <a:solidFill>
                <a:schemeClr val="tx1"/>
              </a:solidFill>
            </a:endParaRPr>
          </a:p>
          <a:p>
            <a:endParaRPr lang="ru-RU" b="0" cap="small" dirty="0" smtClean="0">
              <a:solidFill>
                <a:schemeClr val="tx1"/>
              </a:solidFill>
            </a:endParaRPr>
          </a:p>
          <a:p>
            <a:endParaRPr lang="ru-RU" b="0" cap="small" dirty="0">
              <a:solidFill>
                <a:schemeClr val="tx1"/>
              </a:solidFill>
            </a:endParaRPr>
          </a:p>
          <a:p>
            <a:r>
              <a:rPr lang="ru-RU" b="0" cap="small" smtClean="0">
                <a:solidFill>
                  <a:schemeClr val="tx1"/>
                </a:solidFill>
              </a:rPr>
              <a:t>Лекция 3.2</a:t>
            </a:r>
            <a:endParaRPr lang="ru-RU" b="0" cap="small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Организация работ подготовительного периода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5517232"/>
            <a:ext cx="67687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Модуль 2. Основы организации строительного производства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Подготовка к производству СМР</a:t>
            </a:r>
          </a:p>
        </p:txBody>
      </p:sp>
      <p:sp>
        <p:nvSpPr>
          <p:cNvPr id="14339" name="Содержимое 4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Должны быть: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 Разработаны ППР на отдельные виды работ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Переданы   и   приняты  закрепленные   на   местности   знаки  геодезической разбивки по частям зданий и сооружений;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Разработаны и осуществлены мероприятия по организации труда и обеспечению строительных бригад картами трудовых процессов;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Организовано  инструментальное   хозяйство  для   обеспечения бригад  необходимыми  средствами  малой  механизации   инструментом, средствами   измерений   и   контроля,   средствами    </a:t>
            </a:r>
            <a:r>
              <a:rPr lang="ru-RU" sz="1600" dirty="0" err="1" smtClean="0"/>
              <a:t>подмащивания</a:t>
            </a:r>
            <a:r>
              <a:rPr lang="ru-RU" sz="1600" dirty="0" smtClean="0"/>
              <a:t>, ограждениями  и   монтажной  оснасткой  в   составе  и   количестве, предусмотренными </a:t>
            </a:r>
            <a:r>
              <a:rPr lang="ru-RU" sz="1600" dirty="0" err="1" smtClean="0"/>
              <a:t>нормокомплектами</a:t>
            </a:r>
            <a:r>
              <a:rPr lang="ru-RU" sz="16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Оборудованы  площадки  и  стенды  укрупнительной  конвейерной сборки конструкций;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Создан необходимый запас строительных конструкций, материалов и изделий;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Поставлены или перебазированы  на рабочее место  строительные машины и передвижные (мобильные) механизированные установки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Формировать бригады, звенья, члены которой должны изучить ТК и КТП.</a:t>
            </a:r>
          </a:p>
          <a:p>
            <a:pPr>
              <a:lnSpc>
                <a:spcPct val="80000"/>
              </a:lnSpc>
            </a:pPr>
            <a:endParaRPr lang="ru-RU" sz="3200" dirty="0" smtClean="0"/>
          </a:p>
          <a:p>
            <a:pPr>
              <a:lnSpc>
                <a:spcPct val="80000"/>
              </a:lnSpc>
              <a:buNone/>
            </a:pPr>
            <a:r>
              <a:rPr lang="ru-RU" sz="2600" dirty="0" smtClean="0">
                <a:solidFill>
                  <a:srgbClr val="C00000"/>
                </a:solidFill>
              </a:rPr>
              <a:t>    </a:t>
            </a:r>
            <a:endParaRPr lang="ru-RU" sz="1600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Процедура организации строительного производства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755650" y="2565400"/>
            <a:ext cx="3024188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Общая организационная работа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643438" y="3357563"/>
            <a:ext cx="3024187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Организационный период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4643438" y="3933825"/>
            <a:ext cx="3024187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Подготовительный период</a:t>
            </a: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4643438" y="4797425"/>
            <a:ext cx="3024187" cy="6508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Основной период (реализация СП)</a:t>
            </a:r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4643438" y="5661025"/>
            <a:ext cx="3024187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Сдача объекта</a:t>
            </a:r>
          </a:p>
        </p:txBody>
      </p:sp>
      <p:sp>
        <p:nvSpPr>
          <p:cNvPr id="5128" name="AutoShape 10"/>
          <p:cNvSpPr>
            <a:spLocks noChangeArrowheads="1"/>
          </p:cNvSpPr>
          <p:nvPr/>
        </p:nvSpPr>
        <p:spPr bwMode="auto">
          <a:xfrm>
            <a:off x="1258888" y="3429000"/>
            <a:ext cx="3240087" cy="2663825"/>
          </a:xfrm>
          <a:prstGeom prst="rightArrowCallout">
            <a:avLst>
              <a:gd name="adj1" fmla="val 25000"/>
              <a:gd name="adj2" fmla="val 25000"/>
              <a:gd name="adj3" fmla="val 20272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Подрядчик</a:t>
            </a:r>
          </a:p>
        </p:txBody>
      </p:sp>
      <p:sp>
        <p:nvSpPr>
          <p:cNvPr id="5129" name="AutoShape 11"/>
          <p:cNvSpPr>
            <a:spLocks noChangeArrowheads="1"/>
          </p:cNvSpPr>
          <p:nvPr/>
        </p:nvSpPr>
        <p:spPr bwMode="auto">
          <a:xfrm>
            <a:off x="3995738" y="2565400"/>
            <a:ext cx="2592387" cy="576263"/>
          </a:xfrm>
          <a:prstGeom prst="leftArrowCallout">
            <a:avLst>
              <a:gd name="adj1" fmla="val 25000"/>
              <a:gd name="adj2" fmla="val 25000"/>
              <a:gd name="adj3" fmla="val 7497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Застройщик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953375" cy="663352"/>
          </a:xfrm>
        </p:spPr>
        <p:txBody>
          <a:bodyPr>
            <a:normAutofit fontScale="90000"/>
          </a:bodyPr>
          <a:lstStyle/>
          <a:p>
            <a:r>
              <a:rPr lang="ru-RU" sz="2400" smtClean="0"/>
              <a:t>Функции Застройщика  в          организационно-подготовительный период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905000"/>
            <a:ext cx="8501062" cy="4038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1600" dirty="0" smtClean="0"/>
              <a:t>Получение разрешения на строительство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Получение права ограниченного пользования соседними земельными участками (</a:t>
            </a:r>
            <a:r>
              <a:rPr lang="ru-RU" sz="1600" dirty="0" err="1" smtClean="0"/>
              <a:t>сервититуты</a:t>
            </a:r>
            <a:r>
              <a:rPr lang="ru-RU" sz="1600" dirty="0" smtClean="0"/>
              <a:t>) на время строительства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Привлечение подрядчика на основе строительного подряда (подрядные торги)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Обеспечение подрядчика проектной документацией, прошедшей экспертизу 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Передача в пользование исполнителю ведение различных работ, необходимых для осуществления строительства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Привлечение в предусмотренных законодательством случаях авторского надзора 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Решение вопросов о сносах зданий на застраиваемой территории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Обеспечение подводки инженерных сооружений и транспортных магистралей для перевозки грузов в интересах строительства 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Принятие решения о начале, приостановке, консервации, прекращения строительства, вводе законченного объекта недвижимости в эксплуатации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Обеспечение безопасности работ на стройплощадке и в период эксплуатации объекта недвижимости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Обеспечение контроля и надзора заказчика за выполнением работ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Обеспечение выноса на площадку геодезической разбивочной основы</a:t>
            </a:r>
          </a:p>
          <a:p>
            <a:pPr>
              <a:lnSpc>
                <a:spcPct val="80000"/>
              </a:lnSpc>
            </a:pPr>
            <a:r>
              <a:rPr lang="ru-RU" sz="1600" dirty="0" smtClean="0"/>
              <a:t>Организация мероприятия по закрытию транспортных магистралей, ограничение движения по улицам, изменение движение общественного транспорта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smtClean="0"/>
              <a:t>Функции Подрядчика         в организационно-подготовительный период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500" dirty="0" smtClean="0"/>
              <a:t>Проверка</a:t>
            </a:r>
          </a:p>
          <a:p>
            <a:pPr>
              <a:lnSpc>
                <a:spcPct val="80000"/>
              </a:lnSpc>
            </a:pPr>
            <a:r>
              <a:rPr lang="ru-RU" sz="1500" dirty="0" smtClean="0"/>
              <a:t>Потребность в разработке новых технологических приемов и оборудования</a:t>
            </a:r>
          </a:p>
          <a:p>
            <a:pPr>
              <a:lnSpc>
                <a:spcPct val="80000"/>
              </a:lnSpc>
            </a:pPr>
            <a:r>
              <a:rPr lang="ru-RU" sz="1500" dirty="0" smtClean="0"/>
              <a:t>Возможность приобретения материалов, изделий и оборудования</a:t>
            </a:r>
          </a:p>
          <a:p>
            <a:pPr>
              <a:lnSpc>
                <a:spcPct val="80000"/>
              </a:lnSpc>
            </a:pPr>
            <a:r>
              <a:rPr lang="ru-RU" sz="1500" smtClean="0"/>
              <a:t>Соответствия фактического расположения мест и условий подключения временных инженерных коммуникаций к постоянным сетям для обеспечения стройплощадки электроэнергией, водой, теплом, паром и т.д.</a:t>
            </a:r>
          </a:p>
          <a:p>
            <a:pPr>
              <a:lnSpc>
                <a:spcPct val="80000"/>
              </a:lnSpc>
            </a:pPr>
            <a:r>
              <a:rPr lang="ru-RU" sz="1500" dirty="0" smtClean="0"/>
              <a:t>Наличие  документированных процедур на все виды производственного контроля качества в проектной документации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1500" smtClean="0"/>
              <a:t>Необходимо</a:t>
            </a:r>
          </a:p>
          <a:p>
            <a:pPr>
              <a:lnSpc>
                <a:spcPct val="80000"/>
              </a:lnSpc>
            </a:pPr>
            <a:r>
              <a:rPr lang="ru-RU" sz="1500" smtClean="0"/>
              <a:t>Подготовить схемы расположения разбиваемых в натуре осей зданий и сооружений, знаков закрепления этих осей и монтажных ориентиров, расположение конструкций и их элементов относительно данных осей и ориентиров</a:t>
            </a:r>
          </a:p>
          <a:p>
            <a:pPr>
              <a:lnSpc>
                <a:spcPct val="80000"/>
              </a:lnSpc>
            </a:pPr>
            <a:r>
              <a:rPr lang="ru-RU" sz="1500" smtClean="0"/>
              <a:t>Откорректировать имеющиеся и разработать при необходимости новую методику выполнения и контроля точности геодезических разбивочных работ</a:t>
            </a:r>
          </a:p>
          <a:p>
            <a:pPr>
              <a:lnSpc>
                <a:spcPct val="80000"/>
              </a:lnSpc>
            </a:pPr>
            <a:r>
              <a:rPr lang="ru-RU" sz="1500" smtClean="0"/>
              <a:t>Организовать обучение персонала</a:t>
            </a:r>
          </a:p>
          <a:p>
            <a:pPr>
              <a:lnSpc>
                <a:spcPct val="80000"/>
              </a:lnSpc>
            </a:pPr>
            <a:r>
              <a:rPr lang="ru-RU" sz="1500" smtClean="0"/>
              <a:t>Заключать с аккредитованными лабораториями договоры на выполнение тех видов испытаний, которые подрядчик не может выполнить собственными силами </a:t>
            </a:r>
          </a:p>
          <a:p>
            <a:pPr>
              <a:lnSpc>
                <a:spcPct val="80000"/>
              </a:lnSpc>
            </a:pPr>
            <a:endParaRPr lang="ru-RU" sz="1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ah-RU" sz="2400" dirty="0" smtClean="0"/>
              <a:t>Современные подходы комплексного выполнения  выполнения подготовительных работ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ah-RU" dirty="0" smtClean="0"/>
              <a:t>Максимальное совмещение работ подготовительного периода со СМР по возведению объекта</a:t>
            </a:r>
          </a:p>
          <a:p>
            <a:r>
              <a:rPr lang="sah-RU" dirty="0" smtClean="0"/>
              <a:t>Определение рациональной последовательности строительства инженерных и транспортных коммуникаций в увязке с очередностью возведения подземных частей зданий и сооружений</a:t>
            </a:r>
          </a:p>
          <a:p>
            <a:r>
              <a:rPr lang="sah-RU" dirty="0" smtClean="0"/>
              <a:t>Прогрессивные методы и организационно-технологические решения по инженерной подготовке территорий строительных площадок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7695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Единая система подготовки строительного производства</a:t>
            </a:r>
          </a:p>
          <a:p>
            <a:r>
              <a:rPr lang="ru-RU" dirty="0" smtClean="0"/>
              <a:t>Общая организационно-технологическая подготовка</a:t>
            </a:r>
          </a:p>
          <a:p>
            <a:r>
              <a:rPr lang="ru-RU" dirty="0" smtClean="0"/>
              <a:t>Подготовка к строительству объекта</a:t>
            </a:r>
          </a:p>
          <a:p>
            <a:r>
              <a:rPr lang="ru-RU" dirty="0" smtClean="0"/>
              <a:t>Подготовка к производству строительно-монтажных работ</a:t>
            </a:r>
          </a:p>
          <a:p>
            <a:r>
              <a:rPr lang="ru-RU" dirty="0" smtClean="0"/>
              <a:t>Функции Застройщика и Подрядчика.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100" smtClean="0"/>
              <a:t>Модель строительного производства: система «ресурсы – продукция»</a:t>
            </a:r>
            <a:r>
              <a:rPr lang="ru-RU" smtClean="0"/>
              <a:t> 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700338" y="1844675"/>
            <a:ext cx="3527425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/>
              <a:t>Производственные сооружения, оборудование</a:t>
            </a:r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>
            <a:off x="2700338" y="35734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>
            <a:off x="1187450" y="3933825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6227763" y="36449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>
            <a:off x="7667625" y="4005263"/>
            <a:ext cx="0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1187450" y="5516563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>
            <a:off x="6227763" y="5516563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>
            <a:off x="1187450" y="5157788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14"/>
          <p:cNvSpPr>
            <a:spLocks noChangeShapeType="1"/>
          </p:cNvSpPr>
          <p:nvPr/>
        </p:nvSpPr>
        <p:spPr bwMode="auto">
          <a:xfrm>
            <a:off x="2700338" y="5157788"/>
            <a:ext cx="352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15"/>
          <p:cNvSpPr>
            <a:spLocks noChangeShapeType="1"/>
          </p:cNvSpPr>
          <p:nvPr/>
        </p:nvSpPr>
        <p:spPr bwMode="auto">
          <a:xfrm>
            <a:off x="6227763" y="5157788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16"/>
          <p:cNvSpPr>
            <a:spLocks noChangeShapeType="1"/>
          </p:cNvSpPr>
          <p:nvPr/>
        </p:nvSpPr>
        <p:spPr bwMode="auto">
          <a:xfrm>
            <a:off x="1116013" y="2636838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17"/>
          <p:cNvSpPr>
            <a:spLocks noChangeShapeType="1"/>
          </p:cNvSpPr>
          <p:nvPr/>
        </p:nvSpPr>
        <p:spPr bwMode="auto">
          <a:xfrm>
            <a:off x="1116013" y="3141663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>
            <a:off x="1116013" y="2133600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Line 19"/>
          <p:cNvSpPr>
            <a:spLocks noChangeShapeType="1"/>
          </p:cNvSpPr>
          <p:nvPr/>
        </p:nvSpPr>
        <p:spPr bwMode="auto">
          <a:xfrm>
            <a:off x="6227763" y="2636838"/>
            <a:ext cx="1512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Rectangle 20"/>
          <p:cNvSpPr>
            <a:spLocks noChangeArrowheads="1"/>
          </p:cNvSpPr>
          <p:nvPr/>
        </p:nvSpPr>
        <p:spPr bwMode="auto">
          <a:xfrm>
            <a:off x="6372225" y="2565400"/>
            <a:ext cx="172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Объекты и услуги</a:t>
            </a:r>
          </a:p>
        </p:txBody>
      </p:sp>
      <p:sp>
        <p:nvSpPr>
          <p:cNvPr id="9234" name="Rectangle 21"/>
          <p:cNvSpPr>
            <a:spLocks noChangeArrowheads="1"/>
          </p:cNvSpPr>
          <p:nvPr/>
        </p:nvSpPr>
        <p:spPr bwMode="auto">
          <a:xfrm>
            <a:off x="900113" y="2060575"/>
            <a:ext cx="172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Рабочие</a:t>
            </a:r>
          </a:p>
        </p:txBody>
      </p:sp>
      <p:sp>
        <p:nvSpPr>
          <p:cNvPr id="9235" name="Rectangle 22"/>
          <p:cNvSpPr>
            <a:spLocks noChangeArrowheads="1"/>
          </p:cNvSpPr>
          <p:nvPr/>
        </p:nvSpPr>
        <p:spPr bwMode="auto">
          <a:xfrm>
            <a:off x="900113" y="3068638"/>
            <a:ext cx="17272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Материалы</a:t>
            </a:r>
          </a:p>
        </p:txBody>
      </p:sp>
      <p:sp>
        <p:nvSpPr>
          <p:cNvPr id="9236" name="Rectangle 23"/>
          <p:cNvSpPr>
            <a:spLocks noChangeArrowheads="1"/>
          </p:cNvSpPr>
          <p:nvPr/>
        </p:nvSpPr>
        <p:spPr bwMode="auto">
          <a:xfrm>
            <a:off x="900113" y="2565400"/>
            <a:ext cx="172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Энергия</a:t>
            </a:r>
          </a:p>
        </p:txBody>
      </p:sp>
      <p:sp>
        <p:nvSpPr>
          <p:cNvPr id="9237" name="Rectangle 24"/>
          <p:cNvSpPr>
            <a:spLocks noChangeArrowheads="1"/>
          </p:cNvSpPr>
          <p:nvPr/>
        </p:nvSpPr>
        <p:spPr bwMode="auto">
          <a:xfrm>
            <a:off x="1116013" y="4797425"/>
            <a:ext cx="172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Ресурсы</a:t>
            </a:r>
          </a:p>
        </p:txBody>
      </p:sp>
      <p:sp>
        <p:nvSpPr>
          <p:cNvPr id="9238" name="Rectangle 25"/>
          <p:cNvSpPr>
            <a:spLocks noChangeArrowheads="1"/>
          </p:cNvSpPr>
          <p:nvPr/>
        </p:nvSpPr>
        <p:spPr bwMode="auto">
          <a:xfrm>
            <a:off x="3348038" y="4797425"/>
            <a:ext cx="2736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Производственный процесс</a:t>
            </a:r>
          </a:p>
        </p:txBody>
      </p:sp>
      <p:sp>
        <p:nvSpPr>
          <p:cNvPr id="9239" name="Rectangle 26"/>
          <p:cNvSpPr>
            <a:spLocks noChangeArrowheads="1"/>
          </p:cNvSpPr>
          <p:nvPr/>
        </p:nvSpPr>
        <p:spPr bwMode="auto">
          <a:xfrm>
            <a:off x="6011863" y="4797425"/>
            <a:ext cx="172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продукция</a:t>
            </a:r>
          </a:p>
        </p:txBody>
      </p:sp>
      <p:sp>
        <p:nvSpPr>
          <p:cNvPr id="9240" name="Rectangle 27"/>
          <p:cNvSpPr>
            <a:spLocks noChangeArrowheads="1"/>
          </p:cNvSpPr>
          <p:nvPr/>
        </p:nvSpPr>
        <p:spPr bwMode="auto">
          <a:xfrm>
            <a:off x="6011863" y="5229225"/>
            <a:ext cx="17272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Модель объекта</a:t>
            </a:r>
          </a:p>
        </p:txBody>
      </p:sp>
      <p:sp>
        <p:nvSpPr>
          <p:cNvPr id="9241" name="Rectangle 28"/>
          <p:cNvSpPr>
            <a:spLocks noChangeArrowheads="1"/>
          </p:cNvSpPr>
          <p:nvPr/>
        </p:nvSpPr>
        <p:spPr bwMode="auto">
          <a:xfrm>
            <a:off x="2268538" y="5229225"/>
            <a:ext cx="27368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200"/>
              <a:t>Модель процесса</a:t>
            </a:r>
          </a:p>
        </p:txBody>
      </p:sp>
    </p:spTree>
    <p:extLst>
      <p:ext uri="{BB962C8B-B14F-4D97-AF65-F5344CB8AC3E}">
        <p14:creationId xmlns:p14="http://schemas.microsoft.com/office/powerpoint/2010/main" xmlns="" val="252787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Единая система подготовки строительного производства</a:t>
            </a:r>
          </a:p>
        </p:txBody>
      </p:sp>
      <p:sp>
        <p:nvSpPr>
          <p:cNvPr id="9219" name="Содержимое 4"/>
          <p:cNvSpPr>
            <a:spLocks noGrp="1"/>
          </p:cNvSpPr>
          <p:nvPr>
            <p:ph sz="half" idx="1"/>
          </p:nvPr>
        </p:nvSpPr>
        <p:spPr>
          <a:xfrm>
            <a:off x="357188" y="1905000"/>
            <a:ext cx="4176712" cy="4038600"/>
          </a:xfrm>
        </p:spPr>
        <p:txBody>
          <a:bodyPr>
            <a:normAutofit lnSpcReduction="10000"/>
          </a:bodyPr>
          <a:lstStyle/>
          <a:p>
            <a:r>
              <a:rPr lang="ru-RU" sz="2200" smtClean="0"/>
              <a:t>Определяет комплекс взаимоувязанных между собой подготовительных мероприятий организационного, технического и технологического характера, необходимых для нормального развертывания строительства и его осуществления в установленные сроки</a:t>
            </a:r>
          </a:p>
        </p:txBody>
      </p:sp>
      <p:sp>
        <p:nvSpPr>
          <p:cNvPr id="9220" name="Содержимое 5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952500"/>
          </a:xfrm>
        </p:spPr>
        <p:txBody>
          <a:bodyPr>
            <a:normAutofit lnSpcReduction="10000"/>
          </a:bodyPr>
          <a:lstStyle/>
          <a:p>
            <a:r>
              <a:rPr lang="ru-RU" sz="2200" smtClean="0"/>
              <a:t>Предусматривает три этапа подготовки</a:t>
            </a:r>
          </a:p>
        </p:txBody>
      </p:sp>
      <p:sp>
        <p:nvSpPr>
          <p:cNvPr id="9221" name="Скругленный прямоугольник 6"/>
          <p:cNvSpPr>
            <a:spLocks noChangeArrowheads="1"/>
          </p:cNvSpPr>
          <p:nvPr/>
        </p:nvSpPr>
        <p:spPr bwMode="auto">
          <a:xfrm>
            <a:off x="5000625" y="2928938"/>
            <a:ext cx="3357563" cy="9286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/>
              <a:t>1 этап. </a:t>
            </a:r>
          </a:p>
          <a:p>
            <a:pPr algn="ctr"/>
            <a:r>
              <a:rPr lang="ru-RU"/>
              <a:t>Общая организационно-техническая подготовка</a:t>
            </a:r>
          </a:p>
        </p:txBody>
      </p:sp>
      <p:sp>
        <p:nvSpPr>
          <p:cNvPr id="9222" name="Скругленный прямоугольник 7"/>
          <p:cNvSpPr>
            <a:spLocks noChangeArrowheads="1"/>
          </p:cNvSpPr>
          <p:nvPr/>
        </p:nvSpPr>
        <p:spPr bwMode="auto">
          <a:xfrm>
            <a:off x="5000625" y="4000500"/>
            <a:ext cx="3357563" cy="9286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/>
              <a:t>2 этап. </a:t>
            </a:r>
          </a:p>
          <a:p>
            <a:pPr algn="ctr"/>
            <a:r>
              <a:rPr lang="ru-RU"/>
              <a:t>Подготовка к строительству объекта</a:t>
            </a:r>
          </a:p>
        </p:txBody>
      </p:sp>
      <p:sp>
        <p:nvSpPr>
          <p:cNvPr id="9223" name="Скругленный прямоугольник 8"/>
          <p:cNvSpPr>
            <a:spLocks noChangeArrowheads="1"/>
          </p:cNvSpPr>
          <p:nvPr/>
        </p:nvSpPr>
        <p:spPr bwMode="auto">
          <a:xfrm>
            <a:off x="5000625" y="5143500"/>
            <a:ext cx="3357563" cy="92868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/>
              <a:t>3 этап. </a:t>
            </a:r>
          </a:p>
          <a:p>
            <a:pPr algn="ctr"/>
            <a:r>
              <a:rPr lang="ru-RU"/>
              <a:t>Подготовка к производству отдельных видов СМР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Общая организационно-техническая подготовка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42938" y="1817688"/>
          <a:ext cx="7929591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16"/>
                <a:gridCol w="5214975"/>
              </a:tblGrid>
              <a:tr h="30176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Наименование работ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Результат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130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Разработка</a:t>
                      </a:r>
                      <a:r>
                        <a:rPr lang="ru-RU" sz="1400" baseline="0" dirty="0" smtClean="0"/>
                        <a:t> бизнес-плана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Технико-экономическое обоснование будущего строительства,</a:t>
                      </a:r>
                      <a:r>
                        <a:rPr lang="ru-RU" sz="1400" baseline="0" dirty="0" smtClean="0"/>
                        <a:t> его назначение и местоположение</a:t>
                      </a:r>
                      <a:endParaRPr lang="ru-RU" sz="1400" dirty="0"/>
                    </a:p>
                  </a:txBody>
                  <a:tcPr/>
                </a:tc>
              </a:tr>
              <a:tr h="71668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Определение инвесторов и согласования размеров инвестиций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Ходатайство</a:t>
                      </a:r>
                      <a:r>
                        <a:rPr lang="ru-RU" sz="1400" baseline="0" dirty="0" smtClean="0"/>
                        <a:t> (декларация) о намерения, которое подается в местные органы власти</a:t>
                      </a:r>
                      <a:endParaRPr lang="ru-RU" sz="1400" dirty="0"/>
                    </a:p>
                  </a:txBody>
                  <a:tcPr/>
                </a:tc>
              </a:tr>
              <a:tr h="51300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Удовлетворение ходатайства органами власти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Получение разрешения на строительства</a:t>
                      </a:r>
                      <a:endParaRPr lang="ru-RU" sz="1400" dirty="0"/>
                    </a:p>
                  </a:txBody>
                  <a:tcPr/>
                </a:tc>
              </a:tr>
              <a:tr h="93547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Назначение</a:t>
                      </a:r>
                      <a:r>
                        <a:rPr lang="ru-RU" sz="1400" baseline="0" dirty="0" smtClean="0"/>
                        <a:t> инвестором заказчика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Заказчиком могут быть сами инвесторы</a:t>
                      </a:r>
                      <a:r>
                        <a:rPr lang="ru-RU" sz="1400" baseline="0" dirty="0" smtClean="0"/>
                        <a:t> или застройщики, либо по их заказу специальные инжиниринговые фирмы, осуществляющие функции заказчика на основе соответствующих договоров</a:t>
                      </a:r>
                      <a:endParaRPr lang="ru-RU" sz="1400" dirty="0"/>
                    </a:p>
                  </a:txBody>
                  <a:tcPr/>
                </a:tc>
              </a:tr>
              <a:tr h="93547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Определение генерального проектировщика</a:t>
                      </a:r>
                      <a:endParaRPr lang="ru-R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Исполнитель – Заказчик,</a:t>
                      </a:r>
                      <a:r>
                        <a:rPr lang="ru-RU" sz="1400" baseline="0" dirty="0" smtClean="0"/>
                        <a:t> который организует торги и с победителем заключает договор на проектно-изыскательские работы. Вместе готовят задание на проектирование</a:t>
                      </a:r>
                      <a:endParaRPr lang="ru-RU" sz="1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73065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Определение генерального подрядчика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Исполнитель – Заказчик,</a:t>
                      </a:r>
                      <a:r>
                        <a:rPr lang="ru-RU" sz="1400" baseline="0" dirty="0" smtClean="0"/>
                        <a:t> который организует подрядные торги и с победителем заключает генеральный подрядный договор.. Передает ПСД, площадку для строительства с актом об отводе земельного участка, геодезическую основу 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Подготовительные</a:t>
            </a:r>
            <a:r>
              <a:rPr lang="ru-RU" dirty="0" smtClean="0"/>
              <a:t> работы в </a:t>
            </a:r>
            <a:r>
              <a:rPr lang="ru-RU" dirty="0" smtClean="0"/>
              <a:t>строительстве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это </a:t>
            </a:r>
            <a:r>
              <a:rPr lang="ru-RU" dirty="0" smtClean="0"/>
              <a:t>один из важных этапов, так как именно на этом этапе строительных работ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происходит </a:t>
            </a:r>
            <a:r>
              <a:rPr lang="ru-RU" dirty="0" smtClean="0"/>
              <a:t>планирование строительно-монтажных работ, распределение и планирование взаимосвязи всех участников и этапов будущего строительства, обеспечиваются необходимые условия для будущего строительного </a:t>
            </a: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процесса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   В </a:t>
            </a:r>
            <a:r>
              <a:rPr lang="ru-RU" b="1" dirty="0" smtClean="0"/>
              <a:t>состав подготовительных работ входят:</a:t>
            </a:r>
            <a:endParaRPr lang="ru-RU" dirty="0" smtClean="0"/>
          </a:p>
          <a:p>
            <a:r>
              <a:rPr lang="ru-RU" dirty="0" smtClean="0"/>
              <a:t>инженерно-геологические </a:t>
            </a:r>
            <a:r>
              <a:rPr lang="ru-RU" dirty="0" smtClean="0"/>
              <a:t>изыскания и создание геодезической разбивочной основы;</a:t>
            </a:r>
          </a:p>
          <a:p>
            <a:r>
              <a:rPr lang="ru-RU" dirty="0" smtClean="0"/>
              <a:t>расчистка </a:t>
            </a:r>
            <a:r>
              <a:rPr lang="ru-RU" dirty="0" smtClean="0"/>
              <a:t>и планировка территории;</a:t>
            </a:r>
          </a:p>
          <a:p>
            <a:r>
              <a:rPr lang="ru-RU" dirty="0" smtClean="0"/>
              <a:t>отвод </a:t>
            </a:r>
            <a:r>
              <a:rPr lang="ru-RU" dirty="0" smtClean="0"/>
              <a:t>поверхностных </a:t>
            </a:r>
            <a:r>
              <a:rPr lang="ru-RU" dirty="0" smtClean="0"/>
              <a:t>и грунтовых вод;</a:t>
            </a:r>
            <a:endParaRPr lang="ru-RU" dirty="0" smtClean="0"/>
          </a:p>
          <a:p>
            <a:r>
              <a:rPr lang="ru-RU" dirty="0" smtClean="0"/>
              <a:t>подготовка </a:t>
            </a:r>
            <a:r>
              <a:rPr lang="ru-RU" dirty="0" smtClean="0"/>
              <a:t>площадки к строительству и ее обустройство.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71500" y="285750"/>
            <a:ext cx="8229600" cy="838994"/>
          </a:xfrm>
        </p:spPr>
        <p:txBody>
          <a:bodyPr/>
          <a:lstStyle/>
          <a:p>
            <a:r>
              <a:rPr lang="ru-RU" dirty="0" smtClean="0"/>
              <a:t>Подготовка к строительству объекта</a:t>
            </a:r>
          </a:p>
        </p:txBody>
      </p:sp>
      <p:sp>
        <p:nvSpPr>
          <p:cNvPr id="12291" name="Текст 3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4040188" cy="639762"/>
          </a:xfrm>
        </p:spPr>
        <p:txBody>
          <a:bodyPr/>
          <a:lstStyle/>
          <a:p>
            <a:r>
              <a:rPr lang="ru-RU" dirty="0" smtClean="0"/>
              <a:t>Подготовка к строительству объекта</a:t>
            </a:r>
          </a:p>
        </p:txBody>
      </p:sp>
      <p:sp>
        <p:nvSpPr>
          <p:cNvPr id="12292" name="Содержимое 4"/>
          <p:cNvSpPr>
            <a:spLocks noGrp="1"/>
          </p:cNvSpPr>
          <p:nvPr>
            <p:ph sz="half" idx="2"/>
          </p:nvPr>
        </p:nvSpPr>
        <p:spPr>
          <a:xfrm>
            <a:off x="428625" y="2643188"/>
            <a:ext cx="4040188" cy="3522662"/>
          </a:xfrm>
        </p:spPr>
        <p:txBody>
          <a:bodyPr/>
          <a:lstStyle/>
          <a:p>
            <a:r>
              <a:rPr lang="ru-RU" sz="1800" smtClean="0"/>
              <a:t>Подготовку к строительству объекта или комплекса обычно называют инженерной или техническая подготовкой, а ее продолжительность подготовительным периодом, который занимает 10-20% в зависимости от характера строящихся объектов. Работы выполняемые в этот период называются подготовительными</a:t>
            </a:r>
          </a:p>
        </p:txBody>
      </p:sp>
      <p:sp>
        <p:nvSpPr>
          <p:cNvPr id="12293" name="Текст 5"/>
          <p:cNvSpPr>
            <a:spLocks noGrp="1"/>
          </p:cNvSpPr>
          <p:nvPr>
            <p:ph type="body" sz="quarter" idx="3"/>
          </p:nvPr>
        </p:nvSpPr>
        <p:spPr>
          <a:xfrm>
            <a:off x="4644008" y="332656"/>
            <a:ext cx="4041775" cy="792089"/>
          </a:xfrm>
        </p:spPr>
        <p:txBody>
          <a:bodyPr/>
          <a:lstStyle/>
          <a:p>
            <a:r>
              <a:rPr lang="ru-RU" dirty="0" smtClean="0"/>
              <a:t>Виды подготовительных работ</a:t>
            </a:r>
          </a:p>
        </p:txBody>
      </p:sp>
      <p:sp>
        <p:nvSpPr>
          <p:cNvPr id="12294" name="Скругленный прямоугольник 10"/>
          <p:cNvSpPr>
            <a:spLocks noChangeArrowheads="1"/>
          </p:cNvSpPr>
          <p:nvPr/>
        </p:nvSpPr>
        <p:spPr bwMode="auto">
          <a:xfrm>
            <a:off x="4786313" y="3143250"/>
            <a:ext cx="1500187" cy="1643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  <a:p>
            <a:r>
              <a:rPr lang="ru-RU"/>
              <a:t>Внеплощадочные работы</a:t>
            </a:r>
          </a:p>
        </p:txBody>
      </p:sp>
      <p:sp>
        <p:nvSpPr>
          <p:cNvPr id="12295" name="Скругленный прямоугольник 11"/>
          <p:cNvSpPr>
            <a:spLocks noChangeArrowheads="1"/>
          </p:cNvSpPr>
          <p:nvPr/>
        </p:nvSpPr>
        <p:spPr bwMode="auto">
          <a:xfrm>
            <a:off x="6929438" y="3143250"/>
            <a:ext cx="1500187" cy="1643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  <a:p>
            <a:r>
              <a:rPr lang="ru-RU"/>
              <a:t>Внутриплощадочные работы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4500563" y="5072063"/>
            <a:ext cx="4248150" cy="954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/>
              <a:t>Подготовительный период исчисляется от начала работ на строительной площадке до начала работ по возведению зданий и сооружений основного назначения.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Внеплощадочные работы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/>
              <a:t>К внеплощадочным работам относятся: строительство подъездных путей к площадке строительства, водопроводных сетей с заборными сооружениями, линий электропередачи с трансформаторными подстанциями, канализационных коллекторов и т.п.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Перебазировка в новый район строителей, техники, транспорта, оборудования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Внутриплощадочные работы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4900" dirty="0" smtClean="0"/>
              <a:t> </a:t>
            </a:r>
            <a:r>
              <a:rPr lang="ru-RU" sz="4900" dirty="0" smtClean="0"/>
              <a:t>сдачу-приемку геодезической разбивочной основы для строительства; </a:t>
            </a:r>
          </a:p>
          <a:p>
            <a:r>
              <a:rPr lang="ru-RU" sz="4900" dirty="0" smtClean="0"/>
              <a:t>освобождение </a:t>
            </a:r>
            <a:r>
              <a:rPr lang="ru-RU" sz="4900" dirty="0" smtClean="0"/>
              <a:t>строительной площадки для производства строительно-монтажных работ (расчистка территории, снос зданий и сооружений, и др.); </a:t>
            </a:r>
          </a:p>
          <a:p>
            <a:r>
              <a:rPr lang="ru-RU" sz="4900" dirty="0" smtClean="0"/>
              <a:t>планировку </a:t>
            </a:r>
            <a:r>
              <a:rPr lang="ru-RU" sz="4900" dirty="0" smtClean="0"/>
              <a:t>территории; </a:t>
            </a:r>
          </a:p>
          <a:p>
            <a:r>
              <a:rPr lang="ru-RU" sz="4900" dirty="0" smtClean="0"/>
              <a:t> </a:t>
            </a:r>
            <a:r>
              <a:rPr lang="ru-RU" sz="4900" dirty="0" smtClean="0"/>
              <a:t>устройство временных сетей инженерно-технического обеспечения, предусмотренных ПОС; </a:t>
            </a:r>
          </a:p>
          <a:p>
            <a:r>
              <a:rPr lang="ru-RU" sz="4900" dirty="0" smtClean="0"/>
              <a:t> </a:t>
            </a:r>
            <a:r>
              <a:rPr lang="ru-RU" sz="4900" dirty="0" smtClean="0"/>
              <a:t>устройство постоянных и временных дорог; </a:t>
            </a:r>
          </a:p>
          <a:p>
            <a:r>
              <a:rPr lang="ru-RU" sz="4900" dirty="0" smtClean="0"/>
              <a:t> </a:t>
            </a:r>
            <a:r>
              <a:rPr lang="ru-RU" sz="4900" dirty="0" smtClean="0"/>
              <a:t>устройство инвентарных временных ограждений строительной площадки с организацией, в необходимых случаях, контрольно-пропускного режима; </a:t>
            </a:r>
          </a:p>
          <a:p>
            <a:r>
              <a:rPr lang="ru-RU" sz="4900" dirty="0" smtClean="0"/>
              <a:t> </a:t>
            </a:r>
            <a:r>
              <a:rPr lang="ru-RU" sz="4900" dirty="0" smtClean="0"/>
              <a:t>размещение мобильных (инвентарных) зданий и сооружений; </a:t>
            </a:r>
          </a:p>
          <a:p>
            <a:r>
              <a:rPr lang="ru-RU" sz="4900" dirty="0" smtClean="0"/>
              <a:t> </a:t>
            </a:r>
            <a:r>
              <a:rPr lang="ru-RU" sz="4900" dirty="0" smtClean="0"/>
              <a:t>устройство складских площадок, площадок временного размещения грунта; </a:t>
            </a:r>
          </a:p>
          <a:p>
            <a:r>
              <a:rPr lang="ru-RU" sz="4900" dirty="0" smtClean="0"/>
              <a:t> </a:t>
            </a:r>
            <a:r>
              <a:rPr lang="ru-RU" sz="4900" dirty="0" smtClean="0"/>
              <a:t>организацию связи для оперативно-диспетчерского управления производством работ; </a:t>
            </a:r>
          </a:p>
          <a:p>
            <a:r>
              <a:rPr lang="ru-RU" sz="4900" dirty="0" smtClean="0"/>
              <a:t> обеспечение </a:t>
            </a:r>
            <a:r>
              <a:rPr lang="ru-RU" sz="4900" dirty="0" smtClean="0"/>
              <a:t>строительной площадки противопожарным водоснабжением и инвентарем, </a:t>
            </a:r>
            <a:r>
              <a:rPr lang="ru-RU" sz="4900" dirty="0" smtClean="0"/>
              <a:t>освещением и средствами сигнализации. 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  </a:t>
            </a:r>
          </a:p>
          <a:p>
            <a:pPr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200" dirty="0" smtClean="0">
                <a:solidFill>
                  <a:srgbClr val="C00000"/>
                </a:solidFill>
              </a:rPr>
              <a:t> </a:t>
            </a:r>
            <a:r>
              <a:rPr lang="ru-RU" sz="4200" dirty="0" smtClean="0">
                <a:solidFill>
                  <a:srgbClr val="C00000"/>
                </a:solidFill>
              </a:rPr>
              <a:t>    Внутриплощадочные </a:t>
            </a:r>
            <a:r>
              <a:rPr lang="ru-RU" sz="4200" dirty="0" smtClean="0">
                <a:solidFill>
                  <a:srgbClr val="C00000"/>
                </a:solidFill>
              </a:rPr>
              <a:t>подготовительные работы должны быть </a:t>
            </a:r>
            <a:r>
              <a:rPr lang="ru-RU" sz="4200" dirty="0" smtClean="0">
                <a:solidFill>
                  <a:srgbClr val="C00000"/>
                </a:solidFill>
              </a:rPr>
              <a:t> выполнены </a:t>
            </a:r>
            <a:r>
              <a:rPr lang="ru-RU" sz="4200" dirty="0" smtClean="0">
                <a:solidFill>
                  <a:srgbClr val="C00000"/>
                </a:solidFill>
              </a:rPr>
              <a:t>до начала строительно-монтажных </a:t>
            </a:r>
            <a:r>
              <a:rPr lang="ru-RU" sz="4200" dirty="0" smtClean="0">
                <a:solidFill>
                  <a:srgbClr val="C00000"/>
                </a:solidFill>
              </a:rPr>
              <a:t>работ</a:t>
            </a:r>
            <a:endParaRPr lang="ru-RU" sz="4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910</TotalTime>
  <Words>1005</Words>
  <Application>Microsoft Office PowerPoint</Application>
  <PresentationFormat>Экран (4:3)</PresentationFormat>
  <Paragraphs>139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Организация работ подготовительного периода</vt:lpstr>
      <vt:lpstr>Задачи лекции</vt:lpstr>
      <vt:lpstr>Модель строительного производства: система «ресурсы – продукция» </vt:lpstr>
      <vt:lpstr>Единая система подготовки строительного производства</vt:lpstr>
      <vt:lpstr>Общая организационно-техническая подготовка</vt:lpstr>
      <vt:lpstr>Подготовительные работы в строительстве</vt:lpstr>
      <vt:lpstr>Подготовка к строительству объекта</vt:lpstr>
      <vt:lpstr>Внеплощадочные работы</vt:lpstr>
      <vt:lpstr>Внутриплощадочные работы</vt:lpstr>
      <vt:lpstr>Подготовка к производству СМР</vt:lpstr>
      <vt:lpstr>Процедура организации строительного производства</vt:lpstr>
      <vt:lpstr>Функции Застройщика  в          организационно-подготовительный период</vt:lpstr>
      <vt:lpstr>Функции Подрядчика         в организационно-подготовительный период</vt:lpstr>
      <vt:lpstr>Современные подходы комплексного выполнения  выполнения подготовительных работ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науки об организации строительства. Принципы организации строительства.</dc:title>
  <dc:creator>Samsung</dc:creator>
  <cp:lastModifiedBy>Samsung</cp:lastModifiedBy>
  <cp:revision>76</cp:revision>
  <dcterms:created xsi:type="dcterms:W3CDTF">2014-01-13T11:10:54Z</dcterms:created>
  <dcterms:modified xsi:type="dcterms:W3CDTF">2020-10-12T11:02:20Z</dcterms:modified>
</cp:coreProperties>
</file>