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970" r:id="rId1"/>
    <p:sldMasterId id="2147483982" r:id="rId2"/>
    <p:sldMasterId id="2147483994" r:id="rId3"/>
  </p:sldMasterIdLst>
  <p:notesMasterIdLst>
    <p:notesMasterId r:id="rId67"/>
  </p:notesMasterIdLst>
  <p:handoutMasterIdLst>
    <p:handoutMasterId r:id="rId68"/>
  </p:handoutMasterIdLst>
  <p:sldIdLst>
    <p:sldId id="330" r:id="rId4"/>
    <p:sldId id="435" r:id="rId5"/>
    <p:sldId id="432" r:id="rId6"/>
    <p:sldId id="439" r:id="rId7"/>
    <p:sldId id="438" r:id="rId8"/>
    <p:sldId id="436" r:id="rId9"/>
    <p:sldId id="434" r:id="rId10"/>
    <p:sldId id="444" r:id="rId11"/>
    <p:sldId id="445" r:id="rId12"/>
    <p:sldId id="446" r:id="rId13"/>
    <p:sldId id="447" r:id="rId14"/>
    <p:sldId id="448" r:id="rId15"/>
    <p:sldId id="449" r:id="rId16"/>
    <p:sldId id="442" r:id="rId17"/>
    <p:sldId id="441" r:id="rId18"/>
    <p:sldId id="462" r:id="rId19"/>
    <p:sldId id="463" r:id="rId20"/>
    <p:sldId id="397" r:id="rId21"/>
    <p:sldId id="443" r:id="rId22"/>
    <p:sldId id="464" r:id="rId23"/>
    <p:sldId id="395" r:id="rId24"/>
    <p:sldId id="364" r:id="rId25"/>
    <p:sldId id="450" r:id="rId26"/>
    <p:sldId id="375" r:id="rId27"/>
    <p:sldId id="370" r:id="rId28"/>
    <p:sldId id="371" r:id="rId29"/>
    <p:sldId id="373" r:id="rId30"/>
    <p:sldId id="347" r:id="rId31"/>
    <p:sldId id="402" r:id="rId32"/>
    <p:sldId id="456" r:id="rId33"/>
    <p:sldId id="451" r:id="rId34"/>
    <p:sldId id="412" r:id="rId35"/>
    <p:sldId id="413" r:id="rId36"/>
    <p:sldId id="414" r:id="rId37"/>
    <p:sldId id="415" r:id="rId38"/>
    <p:sldId id="452" r:id="rId39"/>
    <p:sldId id="453" r:id="rId40"/>
    <p:sldId id="454" r:id="rId41"/>
    <p:sldId id="455" r:id="rId42"/>
    <p:sldId id="409" r:id="rId43"/>
    <p:sldId id="421" r:id="rId44"/>
    <p:sldId id="422" r:id="rId45"/>
    <p:sldId id="457" r:id="rId46"/>
    <p:sldId id="458" r:id="rId47"/>
    <p:sldId id="459" r:id="rId48"/>
    <p:sldId id="423" r:id="rId49"/>
    <p:sldId id="460" r:id="rId50"/>
    <p:sldId id="424" r:id="rId51"/>
    <p:sldId id="346" r:id="rId52"/>
    <p:sldId id="404" r:id="rId53"/>
    <p:sldId id="390" r:id="rId54"/>
    <p:sldId id="391" r:id="rId55"/>
    <p:sldId id="389" r:id="rId56"/>
    <p:sldId id="465" r:id="rId57"/>
    <p:sldId id="388" r:id="rId58"/>
    <p:sldId id="428" r:id="rId59"/>
    <p:sldId id="461" r:id="rId60"/>
    <p:sldId id="466" r:id="rId61"/>
    <p:sldId id="429" r:id="rId62"/>
    <p:sldId id="383" r:id="rId63"/>
    <p:sldId id="384" r:id="rId64"/>
    <p:sldId id="385" r:id="rId65"/>
    <p:sldId id="386" r:id="rId66"/>
  </p:sldIdLst>
  <p:sldSz cx="9144000" cy="6858000" type="screen4x3"/>
  <p:notesSz cx="6797675" cy="9872663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99CCFF"/>
    <a:srgbClr val="9BFDED"/>
    <a:srgbClr val="9BE3FD"/>
    <a:srgbClr val="409288"/>
    <a:srgbClr val="FDB5E5"/>
    <a:srgbClr val="42A48A"/>
    <a:srgbClr val="4F977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91" autoAdjust="0"/>
    <p:restoredTop sz="94058" autoAdjust="0"/>
  </p:normalViewPr>
  <p:slideViewPr>
    <p:cSldViewPr snapToGrid="0" snapToObjects="1">
      <p:cViewPr>
        <p:scale>
          <a:sx n="100" d="100"/>
          <a:sy n="100" d="100"/>
        </p:scale>
        <p:origin x="-558" y="-162"/>
      </p:cViewPr>
      <p:guideLst>
        <p:guide orient="horz" pos="2015"/>
        <p:guide pos="3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1812D-A92B-4854-95E9-0E51ABA1C27D}" type="doc">
      <dgm:prSet loTypeId="urn:microsoft.com/office/officeart/2005/8/layout/venn2" loCatId="relationship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D6E2646-30EA-4283-88BA-A14F0D3E8958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65100" prst="coolSlant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III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более 250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6FA343F-EE8C-4BA5-8F3E-C909D5489539}" type="parTrans" cxnId="{70DDAD18-9961-437D-AA0D-1AEE341A3BE1}">
      <dgm:prSet/>
      <dgm:spPr/>
      <dgm:t>
        <a:bodyPr/>
        <a:lstStyle/>
        <a:p>
          <a:endParaRPr lang="ru-RU"/>
        </a:p>
      </dgm:t>
    </dgm:pt>
    <dgm:pt modelId="{C85232C6-41A9-4B89-9684-68699780545D}" type="sibTrans" cxnId="{70DDAD18-9961-437D-AA0D-1AEE341A3BE1}">
      <dgm:prSet/>
      <dgm:spPr/>
      <dgm:t>
        <a:bodyPr/>
        <a:lstStyle/>
        <a:p>
          <a:endParaRPr lang="ru-RU"/>
        </a:p>
      </dgm:t>
    </dgm:pt>
    <dgm:pt modelId="{343C2318-913C-48E6-90D6-D6405101BCF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  <a:softEdge rad="635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201-250 ккал/ч</a:t>
          </a:r>
          <a:r>
            <a:rPr lang="ru-RU" sz="20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EA3C8EF-3499-4AD5-8C0F-0B23E2FE909B}" type="parTrans" cxnId="{CDD08A34-F973-465C-A8BE-6324BA00ABD7}">
      <dgm:prSet/>
      <dgm:spPr/>
      <dgm:t>
        <a:bodyPr/>
        <a:lstStyle/>
        <a:p>
          <a:endParaRPr lang="ru-RU"/>
        </a:p>
      </dgm:t>
    </dgm:pt>
    <dgm:pt modelId="{45B06732-394C-4673-BD97-098EF82828BD}" type="sibTrans" cxnId="{CDD08A34-F973-465C-A8BE-6324BA00ABD7}">
      <dgm:prSet/>
      <dgm:spPr/>
      <dgm:t>
        <a:bodyPr/>
        <a:lstStyle/>
        <a:p>
          <a:endParaRPr lang="ru-RU"/>
        </a:p>
      </dgm:t>
    </dgm:pt>
    <dgm:pt modelId="{8F29E794-D54E-4182-8B08-4EFE9A10700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151-200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D93A95AC-4E77-47CB-9A25-3D1D2462641D}" type="parTrans" cxnId="{E4466D3A-03CE-4302-8D5E-2A3CC9CFFB18}">
      <dgm:prSet/>
      <dgm:spPr/>
      <dgm:t>
        <a:bodyPr/>
        <a:lstStyle/>
        <a:p>
          <a:endParaRPr lang="ru-RU"/>
        </a:p>
      </dgm:t>
    </dgm:pt>
    <dgm:pt modelId="{962A1137-9A2C-40E1-A30A-5D118BBB54DF}" type="sibTrans" cxnId="{E4466D3A-03CE-4302-8D5E-2A3CC9CFFB18}">
      <dgm:prSet/>
      <dgm:spPr/>
      <dgm:t>
        <a:bodyPr/>
        <a:lstStyle/>
        <a:p>
          <a:endParaRPr lang="ru-RU"/>
        </a:p>
      </dgm:t>
    </dgm:pt>
    <dgm:pt modelId="{C110A1D9-4352-4A41-BF7C-29FAC56FBD44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121-150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B7103ABF-2C3E-4D3C-862F-51C7E17EB4EB}" type="parTrans" cxnId="{0893EA1D-C0A4-4012-ADAF-B7E56ACEF3B1}">
      <dgm:prSet/>
      <dgm:spPr/>
      <dgm:t>
        <a:bodyPr/>
        <a:lstStyle/>
        <a:p>
          <a:endParaRPr lang="ru-RU"/>
        </a:p>
      </dgm:t>
    </dgm:pt>
    <dgm:pt modelId="{A01A91E7-4728-43C8-B390-AF74B7636B40}" type="sibTrans" cxnId="{0893EA1D-C0A4-4012-ADAF-B7E56ACEF3B1}">
      <dgm:prSet/>
      <dgm:spPr/>
      <dgm:t>
        <a:bodyPr/>
        <a:lstStyle/>
        <a:p>
          <a:endParaRPr lang="ru-RU"/>
        </a:p>
      </dgm:t>
    </dgm:pt>
    <dgm:pt modelId="{E22038C1-8374-452B-AD0B-EBF7A1E3121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до 120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0BF277FA-604D-4BE3-8983-779F1C6CC187}" type="parTrans" cxnId="{0E82FDA1-7C3E-41E5-9256-4A55DFCC17F4}">
      <dgm:prSet/>
      <dgm:spPr/>
      <dgm:t>
        <a:bodyPr/>
        <a:lstStyle/>
        <a:p>
          <a:endParaRPr lang="ru-RU"/>
        </a:p>
      </dgm:t>
    </dgm:pt>
    <dgm:pt modelId="{5AA7ACBD-577E-4C97-947C-F3AC29F1E576}" type="sibTrans" cxnId="{0E82FDA1-7C3E-41E5-9256-4A55DFCC17F4}">
      <dgm:prSet/>
      <dgm:spPr/>
      <dgm:t>
        <a:bodyPr/>
        <a:lstStyle/>
        <a:p>
          <a:endParaRPr lang="ru-RU"/>
        </a:p>
      </dgm:t>
    </dgm:pt>
    <dgm:pt modelId="{2A4A1588-EBDB-4441-9E19-F44888EC3C84}" type="pres">
      <dgm:prSet presAssocID="{14A1812D-A92B-4854-95E9-0E51ABA1C27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1C46B-544E-44C3-9E24-73E5F11F5329}" type="pres">
      <dgm:prSet presAssocID="{14A1812D-A92B-4854-95E9-0E51ABA1C27D}" presName="comp1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96C257A-BBB0-4FAD-9B9B-9D2A20556C3E}" type="pres">
      <dgm:prSet presAssocID="{14A1812D-A92B-4854-95E9-0E51ABA1C27D}" presName="circle1" presStyleLbl="node1" presStyleIdx="0" presStyleCnt="5" custScaleX="164968" custLinFactNeighborX="1575" custLinFactNeighborY="-1428"/>
      <dgm:spPr/>
      <dgm:t>
        <a:bodyPr/>
        <a:lstStyle/>
        <a:p>
          <a:endParaRPr lang="ru-RU"/>
        </a:p>
      </dgm:t>
    </dgm:pt>
    <dgm:pt modelId="{1E97A700-DE94-4DF5-892C-72A00AB720C7}" type="pres">
      <dgm:prSet presAssocID="{14A1812D-A92B-4854-95E9-0E51ABA1C27D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F9463-3584-4916-B443-66E7B2A9F308}" type="pres">
      <dgm:prSet presAssocID="{14A1812D-A92B-4854-95E9-0E51ABA1C27D}" presName="comp2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A40A08CA-DC40-42AA-A359-32463EEC1F18}" type="pres">
      <dgm:prSet presAssocID="{14A1812D-A92B-4854-95E9-0E51ABA1C27D}" presName="circle2" presStyleLbl="node1" presStyleIdx="1" presStyleCnt="5" custScaleX="164968" custScaleY="91563"/>
      <dgm:spPr/>
      <dgm:t>
        <a:bodyPr/>
        <a:lstStyle/>
        <a:p>
          <a:endParaRPr lang="ru-RU"/>
        </a:p>
      </dgm:t>
    </dgm:pt>
    <dgm:pt modelId="{49D0A293-ED2E-4A74-A5D1-B0498A3B7EA9}" type="pres">
      <dgm:prSet presAssocID="{14A1812D-A92B-4854-95E9-0E51ABA1C27D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84D3E-3A58-4401-82C0-7349FD326CAF}" type="pres">
      <dgm:prSet presAssocID="{14A1812D-A92B-4854-95E9-0E51ABA1C27D}" presName="comp3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C64336A0-3475-4019-8123-324335583D64}" type="pres">
      <dgm:prSet presAssocID="{14A1812D-A92B-4854-95E9-0E51ABA1C27D}" presName="circle3" presStyleLbl="node1" presStyleIdx="2" presStyleCnt="5" custScaleX="164968" custScaleY="89322" custLinFactNeighborX="1354" custLinFactNeighborY="2309"/>
      <dgm:spPr/>
      <dgm:t>
        <a:bodyPr/>
        <a:lstStyle/>
        <a:p>
          <a:endParaRPr lang="ru-RU"/>
        </a:p>
      </dgm:t>
    </dgm:pt>
    <dgm:pt modelId="{011B05C2-F794-4F6C-983C-9C1D56A1EF8B}" type="pres">
      <dgm:prSet presAssocID="{14A1812D-A92B-4854-95E9-0E51ABA1C27D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8D94E-C8EC-405B-BEFE-C0D21C3CCEFD}" type="pres">
      <dgm:prSet presAssocID="{14A1812D-A92B-4854-95E9-0E51ABA1C27D}" presName="comp4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824D92D9-2735-4966-A802-1B8EFF979078}" type="pres">
      <dgm:prSet presAssocID="{14A1812D-A92B-4854-95E9-0E51ABA1C27D}" presName="circle4" presStyleLbl="node1" presStyleIdx="3" presStyleCnt="5" custScaleX="164968" custScaleY="84389" custLinFactNeighborX="367" custLinFactNeighborY="7806"/>
      <dgm:spPr/>
      <dgm:t>
        <a:bodyPr/>
        <a:lstStyle/>
        <a:p>
          <a:endParaRPr lang="ru-RU"/>
        </a:p>
      </dgm:t>
    </dgm:pt>
    <dgm:pt modelId="{1D491C28-951A-4F1E-B3A6-B393805DF17F}" type="pres">
      <dgm:prSet presAssocID="{14A1812D-A92B-4854-95E9-0E51ABA1C27D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A4006-A62B-4998-A8D3-978DB31B1076}" type="pres">
      <dgm:prSet presAssocID="{14A1812D-A92B-4854-95E9-0E51ABA1C27D}" presName="comp5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1D81A7B-58CD-47D7-907B-E5F3FA0029D6}" type="pres">
      <dgm:prSet presAssocID="{14A1812D-A92B-4854-95E9-0E51ABA1C27D}" presName="circle5" presStyleLbl="node1" presStyleIdx="4" presStyleCnt="5" custScaleX="164968" custScaleY="58174" custLinFactNeighborX="4545" custLinFactNeighborY="8081"/>
      <dgm:spPr/>
      <dgm:t>
        <a:bodyPr/>
        <a:lstStyle/>
        <a:p>
          <a:endParaRPr lang="ru-RU"/>
        </a:p>
      </dgm:t>
    </dgm:pt>
    <dgm:pt modelId="{8108ADBC-0D42-4106-8523-FBF504610840}" type="pres">
      <dgm:prSet presAssocID="{14A1812D-A92B-4854-95E9-0E51ABA1C27D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2FDA1-7C3E-41E5-9256-4A55DFCC17F4}" srcId="{14A1812D-A92B-4854-95E9-0E51ABA1C27D}" destId="{E22038C1-8374-452B-AD0B-EBF7A1E3121E}" srcOrd="4" destOrd="0" parTransId="{0BF277FA-604D-4BE3-8983-779F1C6CC187}" sibTransId="{5AA7ACBD-577E-4C97-947C-F3AC29F1E576}"/>
    <dgm:cxn modelId="{CDD08A34-F973-465C-A8BE-6324BA00ABD7}" srcId="{14A1812D-A92B-4854-95E9-0E51ABA1C27D}" destId="{343C2318-913C-48E6-90D6-D6405101BCF2}" srcOrd="1" destOrd="0" parTransId="{1EA3C8EF-3499-4AD5-8C0F-0B23E2FE909B}" sibTransId="{45B06732-394C-4673-BD97-098EF82828BD}"/>
    <dgm:cxn modelId="{A4132A74-BB1E-4FA6-ABAC-70D2709BB28E}" type="presOf" srcId="{C110A1D9-4352-4A41-BF7C-29FAC56FBD44}" destId="{824D92D9-2735-4966-A802-1B8EFF979078}" srcOrd="0" destOrd="0" presId="urn:microsoft.com/office/officeart/2005/8/layout/venn2"/>
    <dgm:cxn modelId="{0893EA1D-C0A4-4012-ADAF-B7E56ACEF3B1}" srcId="{14A1812D-A92B-4854-95E9-0E51ABA1C27D}" destId="{C110A1D9-4352-4A41-BF7C-29FAC56FBD44}" srcOrd="3" destOrd="0" parTransId="{B7103ABF-2C3E-4D3C-862F-51C7E17EB4EB}" sibTransId="{A01A91E7-4728-43C8-B390-AF74B7636B40}"/>
    <dgm:cxn modelId="{C00B6837-32A1-4468-8A54-FFA3E17B5ECA}" type="presOf" srcId="{E22038C1-8374-452B-AD0B-EBF7A1E3121E}" destId="{F1D81A7B-58CD-47D7-907B-E5F3FA0029D6}" srcOrd="0" destOrd="0" presId="urn:microsoft.com/office/officeart/2005/8/layout/venn2"/>
    <dgm:cxn modelId="{9D853E1D-346D-40B3-BD11-33C711BF69F8}" type="presOf" srcId="{343C2318-913C-48E6-90D6-D6405101BCF2}" destId="{49D0A293-ED2E-4A74-A5D1-B0498A3B7EA9}" srcOrd="1" destOrd="0" presId="urn:microsoft.com/office/officeart/2005/8/layout/venn2"/>
    <dgm:cxn modelId="{80A3E71B-6744-43C5-BA05-4EA30AB2490B}" type="presOf" srcId="{E22038C1-8374-452B-AD0B-EBF7A1E3121E}" destId="{8108ADBC-0D42-4106-8523-FBF504610840}" srcOrd="1" destOrd="0" presId="urn:microsoft.com/office/officeart/2005/8/layout/venn2"/>
    <dgm:cxn modelId="{70DDAD18-9961-437D-AA0D-1AEE341A3BE1}" srcId="{14A1812D-A92B-4854-95E9-0E51ABA1C27D}" destId="{BD6E2646-30EA-4283-88BA-A14F0D3E8958}" srcOrd="0" destOrd="0" parTransId="{16FA343F-EE8C-4BA5-8F3E-C909D5489539}" sibTransId="{C85232C6-41A9-4B89-9684-68699780545D}"/>
    <dgm:cxn modelId="{BAA85DBA-8BB7-4FAC-933B-DCD3458D3807}" type="presOf" srcId="{14A1812D-A92B-4854-95E9-0E51ABA1C27D}" destId="{2A4A1588-EBDB-4441-9E19-F44888EC3C84}" srcOrd="0" destOrd="0" presId="urn:microsoft.com/office/officeart/2005/8/layout/venn2"/>
    <dgm:cxn modelId="{9A1E54F3-A230-44C1-BBDF-46CCF7A1B67B}" type="presOf" srcId="{C110A1D9-4352-4A41-BF7C-29FAC56FBD44}" destId="{1D491C28-951A-4F1E-B3A6-B393805DF17F}" srcOrd="1" destOrd="0" presId="urn:microsoft.com/office/officeart/2005/8/layout/venn2"/>
    <dgm:cxn modelId="{E4466D3A-03CE-4302-8D5E-2A3CC9CFFB18}" srcId="{14A1812D-A92B-4854-95E9-0E51ABA1C27D}" destId="{8F29E794-D54E-4182-8B08-4EFE9A107006}" srcOrd="2" destOrd="0" parTransId="{D93A95AC-4E77-47CB-9A25-3D1D2462641D}" sibTransId="{962A1137-9A2C-40E1-A30A-5D118BBB54DF}"/>
    <dgm:cxn modelId="{EB337504-3C0A-4171-BEB7-C1F83722732E}" type="presOf" srcId="{343C2318-913C-48E6-90D6-D6405101BCF2}" destId="{A40A08CA-DC40-42AA-A359-32463EEC1F18}" srcOrd="0" destOrd="0" presId="urn:microsoft.com/office/officeart/2005/8/layout/venn2"/>
    <dgm:cxn modelId="{D5AEDF76-2DDC-43A0-A2FB-631E11A1B485}" type="presOf" srcId="{8F29E794-D54E-4182-8B08-4EFE9A107006}" destId="{011B05C2-F794-4F6C-983C-9C1D56A1EF8B}" srcOrd="1" destOrd="0" presId="urn:microsoft.com/office/officeart/2005/8/layout/venn2"/>
    <dgm:cxn modelId="{6BD3090D-8262-4EF2-98E5-B2B4CE4FFC47}" type="presOf" srcId="{8F29E794-D54E-4182-8B08-4EFE9A107006}" destId="{C64336A0-3475-4019-8123-324335583D64}" srcOrd="0" destOrd="0" presId="urn:microsoft.com/office/officeart/2005/8/layout/venn2"/>
    <dgm:cxn modelId="{14C168F7-D877-43C8-BA78-BC71F00DC8C4}" type="presOf" srcId="{BD6E2646-30EA-4283-88BA-A14F0D3E8958}" destId="{1E97A700-DE94-4DF5-892C-72A00AB720C7}" srcOrd="1" destOrd="0" presId="urn:microsoft.com/office/officeart/2005/8/layout/venn2"/>
    <dgm:cxn modelId="{68DCD403-4B9E-41E6-8241-DC69500A5229}" type="presOf" srcId="{BD6E2646-30EA-4283-88BA-A14F0D3E8958}" destId="{F96C257A-BBB0-4FAD-9B9B-9D2A20556C3E}" srcOrd="0" destOrd="0" presId="urn:microsoft.com/office/officeart/2005/8/layout/venn2"/>
    <dgm:cxn modelId="{63C912A8-AB32-4C7F-AFE2-EC6FCAC15588}" type="presParOf" srcId="{2A4A1588-EBDB-4441-9E19-F44888EC3C84}" destId="{8291C46B-544E-44C3-9E24-73E5F11F5329}" srcOrd="0" destOrd="0" presId="urn:microsoft.com/office/officeart/2005/8/layout/venn2"/>
    <dgm:cxn modelId="{FAA637FC-E162-4BC3-A226-306F425AD192}" type="presParOf" srcId="{8291C46B-544E-44C3-9E24-73E5F11F5329}" destId="{F96C257A-BBB0-4FAD-9B9B-9D2A20556C3E}" srcOrd="0" destOrd="0" presId="urn:microsoft.com/office/officeart/2005/8/layout/venn2"/>
    <dgm:cxn modelId="{E1E7B360-94E1-4F2D-BEC7-8879934F7CA9}" type="presParOf" srcId="{8291C46B-544E-44C3-9E24-73E5F11F5329}" destId="{1E97A700-DE94-4DF5-892C-72A00AB720C7}" srcOrd="1" destOrd="0" presId="urn:microsoft.com/office/officeart/2005/8/layout/venn2"/>
    <dgm:cxn modelId="{8BC5BBA5-97E1-4B91-AEA8-5484ADDB0842}" type="presParOf" srcId="{2A4A1588-EBDB-4441-9E19-F44888EC3C84}" destId="{D3DF9463-3584-4916-B443-66E7B2A9F308}" srcOrd="1" destOrd="0" presId="urn:microsoft.com/office/officeart/2005/8/layout/venn2"/>
    <dgm:cxn modelId="{636BD165-B342-47A4-A308-A3176558504A}" type="presParOf" srcId="{D3DF9463-3584-4916-B443-66E7B2A9F308}" destId="{A40A08CA-DC40-42AA-A359-32463EEC1F18}" srcOrd="0" destOrd="0" presId="urn:microsoft.com/office/officeart/2005/8/layout/venn2"/>
    <dgm:cxn modelId="{5D70997B-232F-4BE7-ADE1-21F80804A47E}" type="presParOf" srcId="{D3DF9463-3584-4916-B443-66E7B2A9F308}" destId="{49D0A293-ED2E-4A74-A5D1-B0498A3B7EA9}" srcOrd="1" destOrd="0" presId="urn:microsoft.com/office/officeart/2005/8/layout/venn2"/>
    <dgm:cxn modelId="{A66B3D8D-D1A5-4830-B1FB-FE85D781F98D}" type="presParOf" srcId="{2A4A1588-EBDB-4441-9E19-F44888EC3C84}" destId="{DBA84D3E-3A58-4401-82C0-7349FD326CAF}" srcOrd="2" destOrd="0" presId="urn:microsoft.com/office/officeart/2005/8/layout/venn2"/>
    <dgm:cxn modelId="{6761D7DD-D514-49FA-B530-DB4118D80C3E}" type="presParOf" srcId="{DBA84D3E-3A58-4401-82C0-7349FD326CAF}" destId="{C64336A0-3475-4019-8123-324335583D64}" srcOrd="0" destOrd="0" presId="urn:microsoft.com/office/officeart/2005/8/layout/venn2"/>
    <dgm:cxn modelId="{D171CCAE-BE4E-4DF3-8E54-2E83E005208D}" type="presParOf" srcId="{DBA84D3E-3A58-4401-82C0-7349FD326CAF}" destId="{011B05C2-F794-4F6C-983C-9C1D56A1EF8B}" srcOrd="1" destOrd="0" presId="urn:microsoft.com/office/officeart/2005/8/layout/venn2"/>
    <dgm:cxn modelId="{E63F6803-A85F-4C00-B954-8B18F3FC731D}" type="presParOf" srcId="{2A4A1588-EBDB-4441-9E19-F44888EC3C84}" destId="{32B8D94E-C8EC-405B-BEFE-C0D21C3CCEFD}" srcOrd="3" destOrd="0" presId="urn:microsoft.com/office/officeart/2005/8/layout/venn2"/>
    <dgm:cxn modelId="{F899D6E2-5790-4EA4-AFBF-D90664C3A141}" type="presParOf" srcId="{32B8D94E-C8EC-405B-BEFE-C0D21C3CCEFD}" destId="{824D92D9-2735-4966-A802-1B8EFF979078}" srcOrd="0" destOrd="0" presId="urn:microsoft.com/office/officeart/2005/8/layout/venn2"/>
    <dgm:cxn modelId="{76E91771-21CA-4421-B791-236D6CFB26E9}" type="presParOf" srcId="{32B8D94E-C8EC-405B-BEFE-C0D21C3CCEFD}" destId="{1D491C28-951A-4F1E-B3A6-B393805DF17F}" srcOrd="1" destOrd="0" presId="urn:microsoft.com/office/officeart/2005/8/layout/venn2"/>
    <dgm:cxn modelId="{E28551FF-603E-47F9-A8DA-FBFF476DBDA9}" type="presParOf" srcId="{2A4A1588-EBDB-4441-9E19-F44888EC3C84}" destId="{405A4006-A62B-4998-A8D3-978DB31B1076}" srcOrd="4" destOrd="0" presId="urn:microsoft.com/office/officeart/2005/8/layout/venn2"/>
    <dgm:cxn modelId="{C696A7F5-B207-4C08-BAC1-A71184771BB3}" type="presParOf" srcId="{405A4006-A62B-4998-A8D3-978DB31B1076}" destId="{F1D81A7B-58CD-47D7-907B-E5F3FA0029D6}" srcOrd="0" destOrd="0" presId="urn:microsoft.com/office/officeart/2005/8/layout/venn2"/>
    <dgm:cxn modelId="{B5E2322B-9FC0-4F4D-A437-B85B5F74582E}" type="presParOf" srcId="{405A4006-A62B-4998-A8D3-978DB31B1076}" destId="{8108ADBC-0D42-4106-8523-FBF504610840}" srcOrd="1" destOrd="0" presId="urn:microsoft.com/office/officeart/2005/8/layout/venn2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015D46-A5FB-406E-913D-908E9E05691F}" type="doc">
      <dgm:prSet loTypeId="urn:microsoft.com/office/officeart/2005/8/layout/vList3#2" loCatId="picture" qsTypeId="urn:microsoft.com/office/officeart/2005/8/quickstyle/simple3" qsCatId="simple" csTypeId="urn:microsoft.com/office/officeart/2005/8/colors/colorful4" csCatId="colorful" phldr="1"/>
      <dgm:spPr/>
    </dgm:pt>
    <dgm:pt modelId="{A3A5C0C1-86CE-4C22-B268-14B7FD6DE40F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Оборудование зданий и помещений системами обогрева</a:t>
          </a:r>
          <a:endParaRPr lang="ru-RU" sz="1800" b="1" dirty="0">
            <a:solidFill>
              <a:srgbClr val="002060"/>
            </a:solidFill>
          </a:endParaRPr>
        </a:p>
      </dgm:t>
    </dgm:pt>
    <dgm:pt modelId="{4BF714CA-8BF5-4FB6-877C-5034677AB5EB}" type="parTrans" cxnId="{C29480EB-AF81-428C-B4AA-8BC2DBA9947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FF55278-1D70-43D0-B193-CF4708C6CD33}" type="sibTrans" cxnId="{C29480EB-AF81-428C-B4AA-8BC2DBA9947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237B222B-B2DD-4C8E-808F-40A52A897BB0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Установка стационарных и мобильных пунктов обогрева</a:t>
          </a:r>
          <a:endParaRPr lang="ru-RU" sz="1800" b="1" dirty="0">
            <a:solidFill>
              <a:srgbClr val="002060"/>
            </a:solidFill>
          </a:endParaRPr>
        </a:p>
      </dgm:t>
    </dgm:pt>
    <dgm:pt modelId="{1DD9B1DE-673F-4F98-A7A7-D9E5DE609BBA}" type="parTrans" cxnId="{CCC625F7-C3CD-4BA9-A310-E3B20009A0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CBD6D05E-F2BE-4D80-820A-B35E32E56478}" type="sibTrans" cxnId="{CCC625F7-C3CD-4BA9-A310-E3B20009A0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159D738E-76BC-4EFC-B2F9-EB12D93700EC}">
      <dgm:prSet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Установка и ремонт систем вентиляции и кондиционирования воздуха</a:t>
          </a:r>
          <a:endParaRPr lang="ru-RU" sz="1800" b="1" dirty="0">
            <a:solidFill>
              <a:srgbClr val="002060"/>
            </a:solidFill>
          </a:endParaRPr>
        </a:p>
      </dgm:t>
    </dgm:pt>
    <dgm:pt modelId="{B55E1EAB-B0A7-450C-A825-7AE44B1E7444}" type="parTrans" cxnId="{6AA9DA9A-86D7-4517-9474-6292489D26A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E61F453D-D2AD-4884-A4BD-6B6242E04107}" type="sibTrans" cxnId="{6AA9DA9A-86D7-4517-9474-6292489D26A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22503FB-AD23-4A9C-B4DD-85E1138B39F1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Защита фасада здания (кроме северного) защитными устройствами от солнца</a:t>
          </a:r>
          <a:endParaRPr lang="ru-RU" sz="1800" b="1" dirty="0">
            <a:solidFill>
              <a:srgbClr val="002060"/>
            </a:solidFill>
          </a:endParaRPr>
        </a:p>
      </dgm:t>
    </dgm:pt>
    <dgm:pt modelId="{89D8FA82-9C88-4990-A63B-1E4A85D22C4A}" type="parTrans" cxnId="{9E139DA3-F7DB-406C-896A-C828C31DDBA8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5B847EC-620E-4E72-8EB2-2D7990D5E786}" type="sibTrans" cxnId="{9E139DA3-F7DB-406C-896A-C828C31DDBA8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E3FA6952-B219-48C6-BF2F-C6E322D54DAC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увлажнителей воздуха</a:t>
          </a:r>
          <a:endParaRPr lang="ru-RU" sz="1800" b="1" dirty="0">
            <a:solidFill>
              <a:srgbClr val="002060"/>
            </a:solidFill>
          </a:endParaRPr>
        </a:p>
      </dgm:t>
    </dgm:pt>
    <dgm:pt modelId="{14A5C19F-49E7-4CFF-A5FB-0FC32607A20D}" type="parTrans" cxnId="{5B8AF377-E12E-4B02-A317-7982E5E685E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0882E31-5941-4A05-ADE9-3BFE9B8BED33}" type="sibTrans" cxnId="{5B8AF377-E12E-4B02-A317-7982E5E685E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F97D8C9F-F55F-4C2A-9722-098BAA5223A2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Воздушное душирование рабочих мест</a:t>
          </a:r>
          <a:endParaRPr lang="ru-RU" sz="1800" b="1">
            <a:solidFill>
              <a:srgbClr val="002060"/>
            </a:solidFill>
          </a:endParaRPr>
        </a:p>
      </dgm:t>
    </dgm:pt>
    <dgm:pt modelId="{5D98FF30-CA84-4830-B520-FEE0A0BBA1A3}" type="parTrans" cxnId="{0071BB7D-9E21-44A6-854E-8D328473EEDC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BD1F3F6-DD29-4210-8454-5DCC633BD1A9}" type="sibTrans" cxnId="{0071BB7D-9E21-44A6-854E-8D328473EEDC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0CFC7572-5C58-4BE8-8584-8905AC3A4784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Рациональное размещение оборудования</a:t>
          </a:r>
          <a:endParaRPr lang="ru-RU" sz="1800" b="1">
            <a:solidFill>
              <a:srgbClr val="002060"/>
            </a:solidFill>
          </a:endParaRPr>
        </a:p>
      </dgm:t>
    </dgm:pt>
    <dgm:pt modelId="{35FC6080-6444-473F-89A2-E01B2FBE9410}" type="parTrans" cxnId="{F9A6B369-A88B-4800-B285-99614BB95E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0E5F41FA-372F-40BE-82A3-8D44F3E90C3D}" type="sibTrans" cxnId="{F9A6B369-A88B-4800-B285-99614BB95E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7062A6F9-7578-4A0D-BC56-5F4EA53AD91F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Защита «расстоянием»</a:t>
          </a:r>
          <a:endParaRPr lang="ru-RU" sz="1800" b="1" dirty="0">
            <a:solidFill>
              <a:srgbClr val="002060"/>
            </a:solidFill>
          </a:endParaRPr>
        </a:p>
      </dgm:t>
    </dgm:pt>
    <dgm:pt modelId="{8FD3C439-F84D-45A0-89F8-64EB5202705C}" type="parTrans" cxnId="{A6C6E7FC-8799-4754-BC44-12D110DCE1D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429B4F48-CB03-4608-A8C7-03AD067D3304}" type="sibTrans" cxnId="{A6C6E7FC-8799-4754-BC44-12D110DCE1D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B19F13E-243A-4D56-A5BA-386A41AF77BA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тепловой изоляции </a:t>
          </a:r>
          <a:endParaRPr lang="ru-RU" sz="1800" b="1" dirty="0">
            <a:solidFill>
              <a:srgbClr val="002060"/>
            </a:solidFill>
          </a:endParaRPr>
        </a:p>
      </dgm:t>
    </dgm:pt>
    <dgm:pt modelId="{651611B1-A10E-42D4-939F-9E10E2F9537A}" type="parTrans" cxnId="{53BCFBFE-CD5E-4E05-83F8-3E41504FA44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6E9F4D18-936B-4D6C-9503-794CE7FA0947}" type="sibTrans" cxnId="{53BCFBFE-CD5E-4E05-83F8-3E41504FA44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59B2D070-195C-4D50-B322-599AD261B9D8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теплозащитных экранов</a:t>
          </a:r>
          <a:endParaRPr lang="ru-RU" sz="1800" b="1" dirty="0">
            <a:solidFill>
              <a:srgbClr val="002060"/>
            </a:solidFill>
          </a:endParaRPr>
        </a:p>
      </dgm:t>
    </dgm:pt>
    <dgm:pt modelId="{060824C3-47B8-4746-B398-426521D24FAC}" type="parTrans" cxnId="{2D4D0B3D-E594-4C56-8240-385CFAA4205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483AAD55-AC36-44DF-B483-C1C531325848}" type="sibTrans" cxnId="{2D4D0B3D-E594-4C56-8240-385CFAA4205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2C59F6A7-0A5E-46BF-AFAA-ADFF7C78C41A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водяных завес</a:t>
          </a:r>
          <a:endParaRPr lang="ru-RU" sz="1800" b="1" dirty="0">
            <a:solidFill>
              <a:srgbClr val="002060"/>
            </a:solidFill>
          </a:endParaRPr>
        </a:p>
      </dgm:t>
    </dgm:pt>
    <dgm:pt modelId="{92023FAD-3201-4860-9BFE-87EAAB915390}" type="parTrans" cxnId="{0B353DE8-715C-47FF-AC89-F0E541F871A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3C73B96B-9C3C-40E2-8A77-CCEDE223FD65}" type="sibTrans" cxnId="{0B353DE8-715C-47FF-AC89-F0E541F871A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F74C4087-AB3C-4B4C-A76B-2B9E3901654F}" type="pres">
      <dgm:prSet presAssocID="{3A015D46-A5FB-406E-913D-908E9E05691F}" presName="linearFlow" presStyleCnt="0">
        <dgm:presLayoutVars>
          <dgm:dir/>
          <dgm:resizeHandles val="exact"/>
        </dgm:presLayoutVars>
      </dgm:prSet>
      <dgm:spPr/>
    </dgm:pt>
    <dgm:pt modelId="{5118FD47-AD0B-4B71-8FED-EB83DF97007E}" type="pres">
      <dgm:prSet presAssocID="{922503FB-AD23-4A9C-B4DD-85E1138B39F1}" presName="composite" presStyleCnt="0"/>
      <dgm:spPr/>
    </dgm:pt>
    <dgm:pt modelId="{BD2CFF9A-5E91-44F4-BDA1-CB9486B8EA73}" type="pres">
      <dgm:prSet presAssocID="{922503FB-AD23-4A9C-B4DD-85E1138B39F1}" presName="imgShp" presStyleLbl="fgImgPlace1" presStyleIdx="0" presStyleCnt="11" custLinFactX="-143148" custLinFactNeighborX="-200000" custLinFactNeighborY="-26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DBF7B52-090B-48E1-B9C6-891F73B81B8D}" type="pres">
      <dgm:prSet presAssocID="{922503FB-AD23-4A9C-B4DD-85E1138B39F1}" presName="txShp" presStyleLbl="node1" presStyleIdx="0" presStyleCnt="11" custScaleX="142963" custScaleY="153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5E887-920B-49C4-B48F-3F6BB41B6504}" type="pres">
      <dgm:prSet presAssocID="{95B847EC-620E-4E72-8EB2-2D7990D5E786}" presName="spacing" presStyleCnt="0"/>
      <dgm:spPr/>
    </dgm:pt>
    <dgm:pt modelId="{39FEEBE8-735C-4A0A-B961-2997DA2AE050}" type="pres">
      <dgm:prSet presAssocID="{159D738E-76BC-4EFC-B2F9-EB12D93700EC}" presName="composite" presStyleCnt="0"/>
      <dgm:spPr/>
    </dgm:pt>
    <dgm:pt modelId="{879DDD80-A727-435B-B018-2DBE7EF12866}" type="pres">
      <dgm:prSet presAssocID="{159D738E-76BC-4EFC-B2F9-EB12D93700EC}" presName="imgShp" presStyleLbl="fgImgPlace1" presStyleIdx="1" presStyleCnt="11" custLinFactX="-129280" custLinFactNeighborX="-200000" custLinFactNeighborY="-297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2CF325E-5AA1-425B-B01F-2E921931F959}" type="pres">
      <dgm:prSet presAssocID="{159D738E-76BC-4EFC-B2F9-EB12D93700EC}" presName="txShp" presStyleLbl="node1" presStyleIdx="1" presStyleCnt="11" custScaleX="142610" custScaleY="154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D1621-9EB5-4160-8B84-CFFC5F2ED878}" type="pres">
      <dgm:prSet presAssocID="{E61F453D-D2AD-4884-A4BD-6B6242E04107}" presName="spacing" presStyleCnt="0"/>
      <dgm:spPr/>
    </dgm:pt>
    <dgm:pt modelId="{AD10EF80-C2C6-4351-AFD7-B73C710078B3}" type="pres">
      <dgm:prSet presAssocID="{237B222B-B2DD-4C8E-808F-40A52A897BB0}" presName="composite" presStyleCnt="0"/>
      <dgm:spPr/>
    </dgm:pt>
    <dgm:pt modelId="{D681001D-5D2E-4E2A-B311-FC17A1BD805D}" type="pres">
      <dgm:prSet presAssocID="{237B222B-B2DD-4C8E-808F-40A52A897BB0}" presName="imgShp" presStyleLbl="fgImgPlace1" presStyleIdx="2" presStyleCnt="11" custLinFactX="-129280" custLinFactNeighborX="-200000" custLinFactNeighborY="29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E398EF-97F4-4C57-87E0-48DD68BBB656}" type="pres">
      <dgm:prSet presAssocID="{237B222B-B2DD-4C8E-808F-40A52A897BB0}" presName="txShp" presStyleLbl="node1" presStyleIdx="2" presStyleCnt="11" custScaleX="142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44950-77F6-4BDF-A681-3A075E551F75}" type="pres">
      <dgm:prSet presAssocID="{CBD6D05E-F2BE-4D80-820A-B35E32E56478}" presName="spacing" presStyleCnt="0"/>
      <dgm:spPr/>
    </dgm:pt>
    <dgm:pt modelId="{FFED289A-5896-4AAA-95BF-F1B054A8AF34}" type="pres">
      <dgm:prSet presAssocID="{A3A5C0C1-86CE-4C22-B268-14B7FD6DE40F}" presName="composite" presStyleCnt="0"/>
      <dgm:spPr/>
    </dgm:pt>
    <dgm:pt modelId="{8396E06A-A4BD-4E7D-9148-D8D08844FA6F}" type="pres">
      <dgm:prSet presAssocID="{A3A5C0C1-86CE-4C22-B268-14B7FD6DE40F}" presName="imgShp" presStyleLbl="fgImgPlace1" presStyleIdx="3" presStyleCnt="11" custLinFactX="-129280" custLinFactNeighborX="-200000" custLinFactNeighborY="-89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D3E0A4D-C7CF-432B-B21F-BC950AA64EDB}" type="pres">
      <dgm:prSet presAssocID="{A3A5C0C1-86CE-4C22-B268-14B7FD6DE40F}" presName="txShp" presStyleLbl="node1" presStyleIdx="3" presStyleCnt="11" custScaleX="142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D7FA2-5116-4E44-B1FC-7AE6054FA07A}" type="pres">
      <dgm:prSet presAssocID="{BFF55278-1D70-43D0-B193-CF4708C6CD33}" presName="spacing" presStyleCnt="0"/>
      <dgm:spPr/>
    </dgm:pt>
    <dgm:pt modelId="{6B84BCA4-771C-4EE0-BE7B-E5826A5210D4}" type="pres">
      <dgm:prSet presAssocID="{E3FA6952-B219-48C6-BF2F-C6E322D54DAC}" presName="composite" presStyleCnt="0"/>
      <dgm:spPr/>
    </dgm:pt>
    <dgm:pt modelId="{D686BF2A-FBF8-4E1C-A80F-0A0DF2744A54}" type="pres">
      <dgm:prSet presAssocID="{E3FA6952-B219-48C6-BF2F-C6E322D54DAC}" presName="imgShp" presStyleLbl="fgImgPlace1" presStyleIdx="4" presStyleCnt="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FCE093B-924C-49F4-9CDA-07FB5CF29C92}" type="pres">
      <dgm:prSet presAssocID="{E3FA6952-B219-48C6-BF2F-C6E322D54DAC}" presName="txShp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FCC18-E69B-4D36-8A6C-6152302EECB8}" type="pres">
      <dgm:prSet presAssocID="{B0882E31-5941-4A05-ADE9-3BFE9B8BED33}" presName="spacing" presStyleCnt="0"/>
      <dgm:spPr/>
    </dgm:pt>
    <dgm:pt modelId="{200E2710-0F83-47F5-B8BD-D7DCC631CAE2}" type="pres">
      <dgm:prSet presAssocID="{2C59F6A7-0A5E-46BF-AFAA-ADFF7C78C41A}" presName="composite" presStyleCnt="0"/>
      <dgm:spPr/>
    </dgm:pt>
    <dgm:pt modelId="{1D51B20A-0DA4-4354-BEA8-D4B3E4B4D3EA}" type="pres">
      <dgm:prSet presAssocID="{2C59F6A7-0A5E-46BF-AFAA-ADFF7C78C41A}" presName="imgShp" presStyleLbl="fgImgPlace1" presStyleIdx="5" presStyleCnt="1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ECCE87A-0327-4A87-A3E7-881DB1809305}" type="pres">
      <dgm:prSet presAssocID="{2C59F6A7-0A5E-46BF-AFAA-ADFF7C78C41A}" presName="txShp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F2C2C-3A1B-448D-8951-8E485E2F89E8}" type="pres">
      <dgm:prSet presAssocID="{3C73B96B-9C3C-40E2-8A77-CCEDE223FD65}" presName="spacing" presStyleCnt="0"/>
      <dgm:spPr/>
    </dgm:pt>
    <dgm:pt modelId="{D931564A-AB18-41CB-AC4F-C7ED5EB8FF5F}" type="pres">
      <dgm:prSet presAssocID="{59B2D070-195C-4D50-B322-599AD261B9D8}" presName="composite" presStyleCnt="0"/>
      <dgm:spPr/>
    </dgm:pt>
    <dgm:pt modelId="{00927B4F-E2AA-43E5-8BC8-F9DE8FB869A1}" type="pres">
      <dgm:prSet presAssocID="{59B2D070-195C-4D50-B322-599AD261B9D8}" presName="imgShp" presStyleLbl="fgImgPlace1" presStyleIdx="6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0772F646-A33C-42D4-AF33-AFA65343A5F4}" type="pres">
      <dgm:prSet presAssocID="{59B2D070-195C-4D50-B322-599AD261B9D8}" presName="txShp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A9CB7-7657-420F-981A-84D010F91016}" type="pres">
      <dgm:prSet presAssocID="{483AAD55-AC36-44DF-B483-C1C531325848}" presName="spacing" presStyleCnt="0"/>
      <dgm:spPr/>
    </dgm:pt>
    <dgm:pt modelId="{A295A7AD-CBFE-4A41-B393-EC5E4CC6C09F}" type="pres">
      <dgm:prSet presAssocID="{9B19F13E-243A-4D56-A5BA-386A41AF77BA}" presName="composite" presStyleCnt="0"/>
      <dgm:spPr/>
    </dgm:pt>
    <dgm:pt modelId="{B9E5249D-03E0-4314-8423-24C2F2CB0221}" type="pres">
      <dgm:prSet presAssocID="{9B19F13E-243A-4D56-A5BA-386A41AF77BA}" presName="imgShp" presStyleLbl="fgImgPlace1" presStyleIdx="7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ACC87756-72E8-4470-B63E-9B7D22527E1C}" type="pres">
      <dgm:prSet presAssocID="{9B19F13E-243A-4D56-A5BA-386A41AF77BA}" presName="txShp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30182-4495-404B-8660-530F5D01A2DD}" type="pres">
      <dgm:prSet presAssocID="{6E9F4D18-936B-4D6C-9503-794CE7FA0947}" presName="spacing" presStyleCnt="0"/>
      <dgm:spPr/>
    </dgm:pt>
    <dgm:pt modelId="{02608E1E-4BF6-47BF-A5AA-90F61AF0888D}" type="pres">
      <dgm:prSet presAssocID="{7062A6F9-7578-4A0D-BC56-5F4EA53AD91F}" presName="composite" presStyleCnt="0"/>
      <dgm:spPr/>
    </dgm:pt>
    <dgm:pt modelId="{03F34C7E-CD53-410D-A831-B5270921B875}" type="pres">
      <dgm:prSet presAssocID="{7062A6F9-7578-4A0D-BC56-5F4EA53AD91F}" presName="imgShp" presStyleLbl="fgImgPlace1" presStyleIdx="8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EADB1A37-2A2E-4DD1-B102-A2AA22A759B8}" type="pres">
      <dgm:prSet presAssocID="{7062A6F9-7578-4A0D-BC56-5F4EA53AD91F}" presName="txShp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E6202-6CBF-48C7-A9B4-0EB812061E5E}" type="pres">
      <dgm:prSet presAssocID="{429B4F48-CB03-4608-A8C7-03AD067D3304}" presName="spacing" presStyleCnt="0"/>
      <dgm:spPr/>
    </dgm:pt>
    <dgm:pt modelId="{067F266F-4D3F-4CE3-8B45-63CA726FB590}" type="pres">
      <dgm:prSet presAssocID="{0CFC7572-5C58-4BE8-8584-8905AC3A4784}" presName="composite" presStyleCnt="0"/>
      <dgm:spPr/>
    </dgm:pt>
    <dgm:pt modelId="{AC0F976F-2F6A-4D60-8968-D067D76B4AEF}" type="pres">
      <dgm:prSet presAssocID="{0CFC7572-5C58-4BE8-8584-8905AC3A4784}" presName="imgShp" presStyleLbl="fgImgPlace1" presStyleIdx="9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2F960128-247B-4D2D-9DDE-650C9E7E1C1A}" type="pres">
      <dgm:prSet presAssocID="{0CFC7572-5C58-4BE8-8584-8905AC3A4784}" presName="txShp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A11D3-0E65-4100-A146-716C9E229EF8}" type="pres">
      <dgm:prSet presAssocID="{0E5F41FA-372F-40BE-82A3-8D44F3E90C3D}" presName="spacing" presStyleCnt="0"/>
      <dgm:spPr/>
    </dgm:pt>
    <dgm:pt modelId="{7D120BC6-70E4-424C-BD23-88CDF6BCC73F}" type="pres">
      <dgm:prSet presAssocID="{F97D8C9F-F55F-4C2A-9722-098BAA5223A2}" presName="composite" presStyleCnt="0"/>
      <dgm:spPr/>
    </dgm:pt>
    <dgm:pt modelId="{056077AA-17FE-4D99-A1C2-40402DEFD865}" type="pres">
      <dgm:prSet presAssocID="{F97D8C9F-F55F-4C2A-9722-098BAA5223A2}" presName="imgShp" presStyleLbl="fgImgPlace1" presStyleIdx="10" presStyleCnt="1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35230D6-C0B0-4C98-85C1-6F02B71B35C0}" type="pres">
      <dgm:prSet presAssocID="{F97D8C9F-F55F-4C2A-9722-098BAA5223A2}" presName="txShp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BE6DE1-0D9F-4B0B-B1C1-718578459EA0}" type="presOf" srcId="{2C59F6A7-0A5E-46BF-AFAA-ADFF7C78C41A}" destId="{2ECCE87A-0327-4A87-A3E7-881DB1809305}" srcOrd="0" destOrd="0" presId="urn:microsoft.com/office/officeart/2005/8/layout/vList3#2"/>
    <dgm:cxn modelId="{4BF57672-C6F2-452C-8F7C-A3E3FCB088E9}" type="presOf" srcId="{9B19F13E-243A-4D56-A5BA-386A41AF77BA}" destId="{ACC87756-72E8-4470-B63E-9B7D22527E1C}" srcOrd="0" destOrd="0" presId="urn:microsoft.com/office/officeart/2005/8/layout/vList3#2"/>
    <dgm:cxn modelId="{A6C6E7FC-8799-4754-BC44-12D110DCE1DD}" srcId="{3A015D46-A5FB-406E-913D-908E9E05691F}" destId="{7062A6F9-7578-4A0D-BC56-5F4EA53AD91F}" srcOrd="8" destOrd="0" parTransId="{8FD3C439-F84D-45A0-89F8-64EB5202705C}" sibTransId="{429B4F48-CB03-4608-A8C7-03AD067D3304}"/>
    <dgm:cxn modelId="{29D44DFE-D360-40F9-A01B-E4DF5FBD03A5}" type="presOf" srcId="{A3A5C0C1-86CE-4C22-B268-14B7FD6DE40F}" destId="{ED3E0A4D-C7CF-432B-B21F-BC950AA64EDB}" srcOrd="0" destOrd="0" presId="urn:microsoft.com/office/officeart/2005/8/layout/vList3#2"/>
    <dgm:cxn modelId="{2D4D0B3D-E594-4C56-8240-385CFAA42050}" srcId="{3A015D46-A5FB-406E-913D-908E9E05691F}" destId="{59B2D070-195C-4D50-B322-599AD261B9D8}" srcOrd="6" destOrd="0" parTransId="{060824C3-47B8-4746-B398-426521D24FAC}" sibTransId="{483AAD55-AC36-44DF-B483-C1C531325848}"/>
    <dgm:cxn modelId="{1BECAF7E-C0E3-4472-AABB-2CE1D9AEEE01}" type="presOf" srcId="{3A015D46-A5FB-406E-913D-908E9E05691F}" destId="{F74C4087-AB3C-4B4C-A76B-2B9E3901654F}" srcOrd="0" destOrd="0" presId="urn:microsoft.com/office/officeart/2005/8/layout/vList3#2"/>
    <dgm:cxn modelId="{0968C079-1DA8-49A9-BEA4-8CBAB59E3619}" type="presOf" srcId="{159D738E-76BC-4EFC-B2F9-EB12D93700EC}" destId="{82CF325E-5AA1-425B-B01F-2E921931F959}" srcOrd="0" destOrd="0" presId="urn:microsoft.com/office/officeart/2005/8/layout/vList3#2"/>
    <dgm:cxn modelId="{5B8AF377-E12E-4B02-A317-7982E5E685E1}" srcId="{3A015D46-A5FB-406E-913D-908E9E05691F}" destId="{E3FA6952-B219-48C6-BF2F-C6E322D54DAC}" srcOrd="4" destOrd="0" parTransId="{14A5C19F-49E7-4CFF-A5FB-0FC32607A20D}" sibTransId="{B0882E31-5941-4A05-ADE9-3BFE9B8BED33}"/>
    <dgm:cxn modelId="{8BB840E5-3E82-4171-BE1E-B28DC596059E}" type="presOf" srcId="{7062A6F9-7578-4A0D-BC56-5F4EA53AD91F}" destId="{EADB1A37-2A2E-4DD1-B102-A2AA22A759B8}" srcOrd="0" destOrd="0" presId="urn:microsoft.com/office/officeart/2005/8/layout/vList3#2"/>
    <dgm:cxn modelId="{2FD59CF2-EAD7-4111-B1F7-D7C1CB1C4996}" type="presOf" srcId="{F97D8C9F-F55F-4C2A-9722-098BAA5223A2}" destId="{035230D6-C0B0-4C98-85C1-6F02B71B35C0}" srcOrd="0" destOrd="0" presId="urn:microsoft.com/office/officeart/2005/8/layout/vList3#2"/>
    <dgm:cxn modelId="{414BF20F-BFF3-49F9-AF4F-1EBDB5DDE49D}" type="presOf" srcId="{237B222B-B2DD-4C8E-808F-40A52A897BB0}" destId="{D4E398EF-97F4-4C57-87E0-48DD68BBB656}" srcOrd="0" destOrd="0" presId="urn:microsoft.com/office/officeart/2005/8/layout/vList3#2"/>
    <dgm:cxn modelId="{9E139DA3-F7DB-406C-896A-C828C31DDBA8}" srcId="{3A015D46-A5FB-406E-913D-908E9E05691F}" destId="{922503FB-AD23-4A9C-B4DD-85E1138B39F1}" srcOrd="0" destOrd="0" parTransId="{89D8FA82-9C88-4990-A63B-1E4A85D22C4A}" sibTransId="{95B847EC-620E-4E72-8EB2-2D7990D5E786}"/>
    <dgm:cxn modelId="{CCC625F7-C3CD-4BA9-A310-E3B20009A08F}" srcId="{3A015D46-A5FB-406E-913D-908E9E05691F}" destId="{237B222B-B2DD-4C8E-808F-40A52A897BB0}" srcOrd="2" destOrd="0" parTransId="{1DD9B1DE-673F-4F98-A7A7-D9E5DE609BBA}" sibTransId="{CBD6D05E-F2BE-4D80-820A-B35E32E56478}"/>
    <dgm:cxn modelId="{C29480EB-AF81-428C-B4AA-8BC2DBA99470}" srcId="{3A015D46-A5FB-406E-913D-908E9E05691F}" destId="{A3A5C0C1-86CE-4C22-B268-14B7FD6DE40F}" srcOrd="3" destOrd="0" parTransId="{4BF714CA-8BF5-4FB6-877C-5034677AB5EB}" sibTransId="{BFF55278-1D70-43D0-B193-CF4708C6CD33}"/>
    <dgm:cxn modelId="{B0BCBCCD-51A3-4B80-B90C-36D10C6DB6BD}" type="presOf" srcId="{922503FB-AD23-4A9C-B4DD-85E1138B39F1}" destId="{DDBF7B52-090B-48E1-B9C6-891F73B81B8D}" srcOrd="0" destOrd="0" presId="urn:microsoft.com/office/officeart/2005/8/layout/vList3#2"/>
    <dgm:cxn modelId="{73B96E68-622C-407E-85AB-C95ED88ED362}" type="presOf" srcId="{E3FA6952-B219-48C6-BF2F-C6E322D54DAC}" destId="{6FCE093B-924C-49F4-9CDA-07FB5CF29C92}" srcOrd="0" destOrd="0" presId="urn:microsoft.com/office/officeart/2005/8/layout/vList3#2"/>
    <dgm:cxn modelId="{F9A6B369-A88B-4800-B285-99614BB95E8F}" srcId="{3A015D46-A5FB-406E-913D-908E9E05691F}" destId="{0CFC7572-5C58-4BE8-8584-8905AC3A4784}" srcOrd="9" destOrd="0" parTransId="{35FC6080-6444-473F-89A2-E01B2FBE9410}" sibTransId="{0E5F41FA-372F-40BE-82A3-8D44F3E90C3D}"/>
    <dgm:cxn modelId="{0B353DE8-715C-47FF-AC89-F0E541F871A1}" srcId="{3A015D46-A5FB-406E-913D-908E9E05691F}" destId="{2C59F6A7-0A5E-46BF-AFAA-ADFF7C78C41A}" srcOrd="5" destOrd="0" parTransId="{92023FAD-3201-4860-9BFE-87EAAB915390}" sibTransId="{3C73B96B-9C3C-40E2-8A77-CCEDE223FD65}"/>
    <dgm:cxn modelId="{6AA9DA9A-86D7-4517-9474-6292489D26AD}" srcId="{3A015D46-A5FB-406E-913D-908E9E05691F}" destId="{159D738E-76BC-4EFC-B2F9-EB12D93700EC}" srcOrd="1" destOrd="0" parTransId="{B55E1EAB-B0A7-450C-A825-7AE44B1E7444}" sibTransId="{E61F453D-D2AD-4884-A4BD-6B6242E04107}"/>
    <dgm:cxn modelId="{9FD8F959-95A9-4445-A702-4BB24719016B}" type="presOf" srcId="{59B2D070-195C-4D50-B322-599AD261B9D8}" destId="{0772F646-A33C-42D4-AF33-AFA65343A5F4}" srcOrd="0" destOrd="0" presId="urn:microsoft.com/office/officeart/2005/8/layout/vList3#2"/>
    <dgm:cxn modelId="{0071BB7D-9E21-44A6-854E-8D328473EEDC}" srcId="{3A015D46-A5FB-406E-913D-908E9E05691F}" destId="{F97D8C9F-F55F-4C2A-9722-098BAA5223A2}" srcOrd="10" destOrd="0" parTransId="{5D98FF30-CA84-4830-B520-FEE0A0BBA1A3}" sibTransId="{BBD1F3F6-DD29-4210-8454-5DCC633BD1A9}"/>
    <dgm:cxn modelId="{53BCFBFE-CD5E-4E05-83F8-3E41504FA440}" srcId="{3A015D46-A5FB-406E-913D-908E9E05691F}" destId="{9B19F13E-243A-4D56-A5BA-386A41AF77BA}" srcOrd="7" destOrd="0" parTransId="{651611B1-A10E-42D4-939F-9E10E2F9537A}" sibTransId="{6E9F4D18-936B-4D6C-9503-794CE7FA0947}"/>
    <dgm:cxn modelId="{7BCD12D3-A58C-4A7F-BA1E-0D84C999FEBA}" type="presOf" srcId="{0CFC7572-5C58-4BE8-8584-8905AC3A4784}" destId="{2F960128-247B-4D2D-9DDE-650C9E7E1C1A}" srcOrd="0" destOrd="0" presId="urn:microsoft.com/office/officeart/2005/8/layout/vList3#2"/>
    <dgm:cxn modelId="{9BC1CD92-661B-4F6E-B95A-75353887FF41}" type="presParOf" srcId="{F74C4087-AB3C-4B4C-A76B-2B9E3901654F}" destId="{5118FD47-AD0B-4B71-8FED-EB83DF97007E}" srcOrd="0" destOrd="0" presId="urn:microsoft.com/office/officeart/2005/8/layout/vList3#2"/>
    <dgm:cxn modelId="{CC75673C-036B-497F-8B3B-4B2B675D02EF}" type="presParOf" srcId="{5118FD47-AD0B-4B71-8FED-EB83DF97007E}" destId="{BD2CFF9A-5E91-44F4-BDA1-CB9486B8EA73}" srcOrd="0" destOrd="0" presId="urn:microsoft.com/office/officeart/2005/8/layout/vList3#2"/>
    <dgm:cxn modelId="{F643AED6-375A-4131-855F-273ECDBA704D}" type="presParOf" srcId="{5118FD47-AD0B-4B71-8FED-EB83DF97007E}" destId="{DDBF7B52-090B-48E1-B9C6-891F73B81B8D}" srcOrd="1" destOrd="0" presId="urn:microsoft.com/office/officeart/2005/8/layout/vList3#2"/>
    <dgm:cxn modelId="{9AD07A3D-2B53-463E-9963-B8E7C1F716B4}" type="presParOf" srcId="{F74C4087-AB3C-4B4C-A76B-2B9E3901654F}" destId="{7FC5E887-920B-49C4-B48F-3F6BB41B6504}" srcOrd="1" destOrd="0" presId="urn:microsoft.com/office/officeart/2005/8/layout/vList3#2"/>
    <dgm:cxn modelId="{2DAAFDE7-1FAD-42CF-B568-6D6222890671}" type="presParOf" srcId="{F74C4087-AB3C-4B4C-A76B-2B9E3901654F}" destId="{39FEEBE8-735C-4A0A-B961-2997DA2AE050}" srcOrd="2" destOrd="0" presId="urn:microsoft.com/office/officeart/2005/8/layout/vList3#2"/>
    <dgm:cxn modelId="{AB071F15-B1F7-4580-B5BB-EA848275A7D0}" type="presParOf" srcId="{39FEEBE8-735C-4A0A-B961-2997DA2AE050}" destId="{879DDD80-A727-435B-B018-2DBE7EF12866}" srcOrd="0" destOrd="0" presId="urn:microsoft.com/office/officeart/2005/8/layout/vList3#2"/>
    <dgm:cxn modelId="{C98B65A8-2CDB-4D97-9519-56FC36B34AC5}" type="presParOf" srcId="{39FEEBE8-735C-4A0A-B961-2997DA2AE050}" destId="{82CF325E-5AA1-425B-B01F-2E921931F959}" srcOrd="1" destOrd="0" presId="urn:microsoft.com/office/officeart/2005/8/layout/vList3#2"/>
    <dgm:cxn modelId="{5525E81C-51DC-4770-8336-AC263AB70806}" type="presParOf" srcId="{F74C4087-AB3C-4B4C-A76B-2B9E3901654F}" destId="{C26D1621-9EB5-4160-8B84-CFFC5F2ED878}" srcOrd="3" destOrd="0" presId="urn:microsoft.com/office/officeart/2005/8/layout/vList3#2"/>
    <dgm:cxn modelId="{76CC21C5-8606-4F71-8F56-0AD0FF3797A6}" type="presParOf" srcId="{F74C4087-AB3C-4B4C-A76B-2B9E3901654F}" destId="{AD10EF80-C2C6-4351-AFD7-B73C710078B3}" srcOrd="4" destOrd="0" presId="urn:microsoft.com/office/officeart/2005/8/layout/vList3#2"/>
    <dgm:cxn modelId="{C5926E2A-C64B-4233-8DEB-9B305FE84706}" type="presParOf" srcId="{AD10EF80-C2C6-4351-AFD7-B73C710078B3}" destId="{D681001D-5D2E-4E2A-B311-FC17A1BD805D}" srcOrd="0" destOrd="0" presId="urn:microsoft.com/office/officeart/2005/8/layout/vList3#2"/>
    <dgm:cxn modelId="{2A14C49A-E5B4-4F1C-99D7-941127F2F53F}" type="presParOf" srcId="{AD10EF80-C2C6-4351-AFD7-B73C710078B3}" destId="{D4E398EF-97F4-4C57-87E0-48DD68BBB656}" srcOrd="1" destOrd="0" presId="urn:microsoft.com/office/officeart/2005/8/layout/vList3#2"/>
    <dgm:cxn modelId="{7B69FB42-C350-4175-B04F-668DB5F12BCC}" type="presParOf" srcId="{F74C4087-AB3C-4B4C-A76B-2B9E3901654F}" destId="{16644950-77F6-4BDF-A681-3A075E551F75}" srcOrd="5" destOrd="0" presId="urn:microsoft.com/office/officeart/2005/8/layout/vList3#2"/>
    <dgm:cxn modelId="{3978F571-5B23-4B36-A95E-D8DD39DEE2A3}" type="presParOf" srcId="{F74C4087-AB3C-4B4C-A76B-2B9E3901654F}" destId="{FFED289A-5896-4AAA-95BF-F1B054A8AF34}" srcOrd="6" destOrd="0" presId="urn:microsoft.com/office/officeart/2005/8/layout/vList3#2"/>
    <dgm:cxn modelId="{E2EE3EC0-F206-4E6B-80CF-A194277F7648}" type="presParOf" srcId="{FFED289A-5896-4AAA-95BF-F1B054A8AF34}" destId="{8396E06A-A4BD-4E7D-9148-D8D08844FA6F}" srcOrd="0" destOrd="0" presId="urn:microsoft.com/office/officeart/2005/8/layout/vList3#2"/>
    <dgm:cxn modelId="{4ED90385-8EB2-484F-9738-A61D84126E0E}" type="presParOf" srcId="{FFED289A-5896-4AAA-95BF-F1B054A8AF34}" destId="{ED3E0A4D-C7CF-432B-B21F-BC950AA64EDB}" srcOrd="1" destOrd="0" presId="urn:microsoft.com/office/officeart/2005/8/layout/vList3#2"/>
    <dgm:cxn modelId="{DE192B4D-73D7-4BE0-960A-427FEA12EB96}" type="presParOf" srcId="{F74C4087-AB3C-4B4C-A76B-2B9E3901654F}" destId="{451D7FA2-5116-4E44-B1FC-7AE6054FA07A}" srcOrd="7" destOrd="0" presId="urn:microsoft.com/office/officeart/2005/8/layout/vList3#2"/>
    <dgm:cxn modelId="{DEA4593C-15E1-4CFA-8A00-E449AD451F89}" type="presParOf" srcId="{F74C4087-AB3C-4B4C-A76B-2B9E3901654F}" destId="{6B84BCA4-771C-4EE0-BE7B-E5826A5210D4}" srcOrd="8" destOrd="0" presId="urn:microsoft.com/office/officeart/2005/8/layout/vList3#2"/>
    <dgm:cxn modelId="{CAED9A14-0680-4067-BC62-F756F7106D23}" type="presParOf" srcId="{6B84BCA4-771C-4EE0-BE7B-E5826A5210D4}" destId="{D686BF2A-FBF8-4E1C-A80F-0A0DF2744A54}" srcOrd="0" destOrd="0" presId="urn:microsoft.com/office/officeart/2005/8/layout/vList3#2"/>
    <dgm:cxn modelId="{4438E576-60BB-440E-95B5-B48660E6F10B}" type="presParOf" srcId="{6B84BCA4-771C-4EE0-BE7B-E5826A5210D4}" destId="{6FCE093B-924C-49F4-9CDA-07FB5CF29C92}" srcOrd="1" destOrd="0" presId="urn:microsoft.com/office/officeart/2005/8/layout/vList3#2"/>
    <dgm:cxn modelId="{DA8FC925-2FE6-490D-940B-79ADD7832017}" type="presParOf" srcId="{F74C4087-AB3C-4B4C-A76B-2B9E3901654F}" destId="{1D6FCC18-E69B-4D36-8A6C-6152302EECB8}" srcOrd="9" destOrd="0" presId="urn:microsoft.com/office/officeart/2005/8/layout/vList3#2"/>
    <dgm:cxn modelId="{C241FD8F-3166-404F-A2A3-EE46F04D44FC}" type="presParOf" srcId="{F74C4087-AB3C-4B4C-A76B-2B9E3901654F}" destId="{200E2710-0F83-47F5-B8BD-D7DCC631CAE2}" srcOrd="10" destOrd="0" presId="urn:microsoft.com/office/officeart/2005/8/layout/vList3#2"/>
    <dgm:cxn modelId="{11BF565C-9C56-4861-A8BB-2B38945B235A}" type="presParOf" srcId="{200E2710-0F83-47F5-B8BD-D7DCC631CAE2}" destId="{1D51B20A-0DA4-4354-BEA8-D4B3E4B4D3EA}" srcOrd="0" destOrd="0" presId="urn:microsoft.com/office/officeart/2005/8/layout/vList3#2"/>
    <dgm:cxn modelId="{DAA9593E-B159-4C2D-8331-BD2D58F44110}" type="presParOf" srcId="{200E2710-0F83-47F5-B8BD-D7DCC631CAE2}" destId="{2ECCE87A-0327-4A87-A3E7-881DB1809305}" srcOrd="1" destOrd="0" presId="urn:microsoft.com/office/officeart/2005/8/layout/vList3#2"/>
    <dgm:cxn modelId="{E4F66652-8F0B-4266-ADC8-454656E1A235}" type="presParOf" srcId="{F74C4087-AB3C-4B4C-A76B-2B9E3901654F}" destId="{02CF2C2C-3A1B-448D-8951-8E485E2F89E8}" srcOrd="11" destOrd="0" presId="urn:microsoft.com/office/officeart/2005/8/layout/vList3#2"/>
    <dgm:cxn modelId="{44446D41-7D32-4C59-8FC6-E2CD25D1A73D}" type="presParOf" srcId="{F74C4087-AB3C-4B4C-A76B-2B9E3901654F}" destId="{D931564A-AB18-41CB-AC4F-C7ED5EB8FF5F}" srcOrd="12" destOrd="0" presId="urn:microsoft.com/office/officeart/2005/8/layout/vList3#2"/>
    <dgm:cxn modelId="{52E79B84-6189-47EA-9642-3A33CFB57CFF}" type="presParOf" srcId="{D931564A-AB18-41CB-AC4F-C7ED5EB8FF5F}" destId="{00927B4F-E2AA-43E5-8BC8-F9DE8FB869A1}" srcOrd="0" destOrd="0" presId="urn:microsoft.com/office/officeart/2005/8/layout/vList3#2"/>
    <dgm:cxn modelId="{D9B0B98C-9F75-4449-A9C0-A5AA4D39D30F}" type="presParOf" srcId="{D931564A-AB18-41CB-AC4F-C7ED5EB8FF5F}" destId="{0772F646-A33C-42D4-AF33-AFA65343A5F4}" srcOrd="1" destOrd="0" presId="urn:microsoft.com/office/officeart/2005/8/layout/vList3#2"/>
    <dgm:cxn modelId="{7FAA960F-D195-4A7D-8C24-DAC7F91450EF}" type="presParOf" srcId="{F74C4087-AB3C-4B4C-A76B-2B9E3901654F}" destId="{1A0A9CB7-7657-420F-981A-84D010F91016}" srcOrd="13" destOrd="0" presId="urn:microsoft.com/office/officeart/2005/8/layout/vList3#2"/>
    <dgm:cxn modelId="{32529CB8-98AF-4043-A6BA-B46DFCFF8BEC}" type="presParOf" srcId="{F74C4087-AB3C-4B4C-A76B-2B9E3901654F}" destId="{A295A7AD-CBFE-4A41-B393-EC5E4CC6C09F}" srcOrd="14" destOrd="0" presId="urn:microsoft.com/office/officeart/2005/8/layout/vList3#2"/>
    <dgm:cxn modelId="{C98A0687-FBD0-4AFA-9F42-44FBC7C4AD6C}" type="presParOf" srcId="{A295A7AD-CBFE-4A41-B393-EC5E4CC6C09F}" destId="{B9E5249D-03E0-4314-8423-24C2F2CB0221}" srcOrd="0" destOrd="0" presId="urn:microsoft.com/office/officeart/2005/8/layout/vList3#2"/>
    <dgm:cxn modelId="{084253FA-7472-4526-9769-894583681151}" type="presParOf" srcId="{A295A7AD-CBFE-4A41-B393-EC5E4CC6C09F}" destId="{ACC87756-72E8-4470-B63E-9B7D22527E1C}" srcOrd="1" destOrd="0" presId="urn:microsoft.com/office/officeart/2005/8/layout/vList3#2"/>
    <dgm:cxn modelId="{7858DC0A-D40F-4587-8296-1218DB79A107}" type="presParOf" srcId="{F74C4087-AB3C-4B4C-A76B-2B9E3901654F}" destId="{38730182-4495-404B-8660-530F5D01A2DD}" srcOrd="15" destOrd="0" presId="urn:microsoft.com/office/officeart/2005/8/layout/vList3#2"/>
    <dgm:cxn modelId="{F2DDCA54-D5A2-4C87-98AA-8610858E4214}" type="presParOf" srcId="{F74C4087-AB3C-4B4C-A76B-2B9E3901654F}" destId="{02608E1E-4BF6-47BF-A5AA-90F61AF0888D}" srcOrd="16" destOrd="0" presId="urn:microsoft.com/office/officeart/2005/8/layout/vList3#2"/>
    <dgm:cxn modelId="{2CF9BA03-C26B-4C54-9DB8-9BD6C0D33F65}" type="presParOf" srcId="{02608E1E-4BF6-47BF-A5AA-90F61AF0888D}" destId="{03F34C7E-CD53-410D-A831-B5270921B875}" srcOrd="0" destOrd="0" presId="urn:microsoft.com/office/officeart/2005/8/layout/vList3#2"/>
    <dgm:cxn modelId="{39F16D51-1150-4F9A-9716-AFD1D28401FE}" type="presParOf" srcId="{02608E1E-4BF6-47BF-A5AA-90F61AF0888D}" destId="{EADB1A37-2A2E-4DD1-B102-A2AA22A759B8}" srcOrd="1" destOrd="0" presId="urn:microsoft.com/office/officeart/2005/8/layout/vList3#2"/>
    <dgm:cxn modelId="{BFDAA21B-24A7-4EE9-8264-EDBE6ED77E4F}" type="presParOf" srcId="{F74C4087-AB3C-4B4C-A76B-2B9E3901654F}" destId="{9ABE6202-6CBF-48C7-A9B4-0EB812061E5E}" srcOrd="17" destOrd="0" presId="urn:microsoft.com/office/officeart/2005/8/layout/vList3#2"/>
    <dgm:cxn modelId="{17A8F0D0-9E59-4164-BD33-B0289F135B66}" type="presParOf" srcId="{F74C4087-AB3C-4B4C-A76B-2B9E3901654F}" destId="{067F266F-4D3F-4CE3-8B45-63CA726FB590}" srcOrd="18" destOrd="0" presId="urn:microsoft.com/office/officeart/2005/8/layout/vList3#2"/>
    <dgm:cxn modelId="{058F8819-8009-4D4F-B034-B2A80EEEEE63}" type="presParOf" srcId="{067F266F-4D3F-4CE3-8B45-63CA726FB590}" destId="{AC0F976F-2F6A-4D60-8968-D067D76B4AEF}" srcOrd="0" destOrd="0" presId="urn:microsoft.com/office/officeart/2005/8/layout/vList3#2"/>
    <dgm:cxn modelId="{EB08637E-850E-461E-956D-E4F3B4F92E17}" type="presParOf" srcId="{067F266F-4D3F-4CE3-8B45-63CA726FB590}" destId="{2F960128-247B-4D2D-9DDE-650C9E7E1C1A}" srcOrd="1" destOrd="0" presId="urn:microsoft.com/office/officeart/2005/8/layout/vList3#2"/>
    <dgm:cxn modelId="{933A7FE2-C259-4F71-87E3-9FADE3F58B5A}" type="presParOf" srcId="{F74C4087-AB3C-4B4C-A76B-2B9E3901654F}" destId="{29BA11D3-0E65-4100-A146-716C9E229EF8}" srcOrd="19" destOrd="0" presId="urn:microsoft.com/office/officeart/2005/8/layout/vList3#2"/>
    <dgm:cxn modelId="{BAE56A0B-496A-4FBA-9C44-6AF89C59CE74}" type="presParOf" srcId="{F74C4087-AB3C-4B4C-A76B-2B9E3901654F}" destId="{7D120BC6-70E4-424C-BD23-88CDF6BCC73F}" srcOrd="20" destOrd="0" presId="urn:microsoft.com/office/officeart/2005/8/layout/vList3#2"/>
    <dgm:cxn modelId="{CBF9E3EC-9035-4B6B-A843-983AE852DA97}" type="presParOf" srcId="{7D120BC6-70E4-424C-BD23-88CDF6BCC73F}" destId="{056077AA-17FE-4D99-A1C2-40402DEFD865}" srcOrd="0" destOrd="0" presId="urn:microsoft.com/office/officeart/2005/8/layout/vList3#2"/>
    <dgm:cxn modelId="{015FA994-B89D-4E40-9055-87A1854071C6}" type="presParOf" srcId="{7D120BC6-70E4-424C-BD23-88CDF6BCC73F}" destId="{035230D6-C0B0-4C98-85C1-6F02B71B35C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988B1-D9D2-4619-BE97-A88F80C1D42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3B2A88-CAA9-48DE-BBE4-BC25CD7AEE8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400" dirty="0" smtClean="0"/>
            <a:t>ВЫЯВЛЕНЫ потенциально ВОПФ</a:t>
          </a:r>
          <a:endParaRPr lang="ru-RU" sz="1400" dirty="0"/>
        </a:p>
      </dgm:t>
    </dgm:pt>
    <dgm:pt modelId="{380BF4AD-EEDB-4323-A86C-27C0D136B3C1}" type="parTrans" cxnId="{A03A0270-AA74-4B6F-9C07-B20AB0C4AB13}">
      <dgm:prSet/>
      <dgm:spPr/>
      <dgm:t>
        <a:bodyPr/>
        <a:lstStyle/>
        <a:p>
          <a:endParaRPr lang="ru-RU"/>
        </a:p>
      </dgm:t>
    </dgm:pt>
    <dgm:pt modelId="{56B876C3-ECDA-4C76-925C-173C05779AE2}" type="sibTrans" cxnId="{A03A0270-AA74-4B6F-9C07-B20AB0C4AB13}">
      <dgm:prSet/>
      <dgm:spPr/>
      <dgm:t>
        <a:bodyPr/>
        <a:lstStyle/>
        <a:p>
          <a:endParaRPr lang="ru-RU"/>
        </a:p>
      </dgm:t>
    </dgm:pt>
    <dgm:pt modelId="{1794BA76-F3D9-449A-8FF2-890AA017181F}">
      <dgm:prSet phldrT="[Текст]" custT="1"/>
      <dgm:spPr/>
      <dgm:t>
        <a:bodyPr/>
        <a:lstStyle/>
        <a:p>
          <a:pPr algn="ctr"/>
          <a:r>
            <a:rPr lang="ru-RU" sz="1200" dirty="0" smtClean="0"/>
            <a:t>АРМ (5 лет) </a:t>
          </a:r>
        </a:p>
      </dgm:t>
    </dgm:pt>
    <dgm:pt modelId="{19B054EB-E890-4D99-B495-88F26A5A6D2F}" type="parTrans" cxnId="{959166FF-B46C-4CF0-8F1F-6BECA63CCB1A}">
      <dgm:prSet/>
      <dgm:spPr/>
      <dgm:t>
        <a:bodyPr/>
        <a:lstStyle/>
        <a:p>
          <a:endParaRPr lang="ru-RU" dirty="0"/>
        </a:p>
      </dgm:t>
    </dgm:pt>
    <dgm:pt modelId="{389F6AEF-72C1-4F90-967E-8E0F9415F38D}" type="sibTrans" cxnId="{959166FF-B46C-4CF0-8F1F-6BECA63CCB1A}">
      <dgm:prSet/>
      <dgm:spPr/>
      <dgm:t>
        <a:bodyPr/>
        <a:lstStyle/>
        <a:p>
          <a:endParaRPr lang="ru-RU"/>
        </a:p>
      </dgm:t>
    </dgm:pt>
    <dgm:pt modelId="{52405097-17FD-400F-88CD-FDD1F5BEEC62}">
      <dgm:prSet phldrT="[Текст]" custT="1"/>
      <dgm:spPr/>
      <dgm:t>
        <a:bodyPr/>
        <a:lstStyle/>
        <a:p>
          <a:r>
            <a:rPr lang="ru-RU" sz="1200" dirty="0" smtClean="0"/>
            <a:t>Измерения и (или) </a:t>
          </a:r>
          <a:r>
            <a:rPr lang="ru-RU" sz="1200" b="0" dirty="0" smtClean="0"/>
            <a:t>оценка</a:t>
          </a:r>
          <a:r>
            <a:rPr lang="ru-RU" sz="1200" dirty="0" smtClean="0"/>
            <a:t> (СОУТ)</a:t>
          </a:r>
          <a:endParaRPr lang="ru-RU" sz="1200" dirty="0"/>
        </a:p>
      </dgm:t>
    </dgm:pt>
    <dgm:pt modelId="{72A03E2F-114D-46C8-9D6E-CD29B2122439}" type="parTrans" cxnId="{05211861-61AF-428D-A337-3F2EABBF9F54}">
      <dgm:prSet/>
      <dgm:spPr/>
      <dgm:t>
        <a:bodyPr/>
        <a:lstStyle/>
        <a:p>
          <a:endParaRPr lang="ru-RU" dirty="0"/>
        </a:p>
      </dgm:t>
    </dgm:pt>
    <dgm:pt modelId="{09DFB76A-58F7-4D9B-B1DD-E0151965D395}" type="sibTrans" cxnId="{05211861-61AF-428D-A337-3F2EABBF9F54}">
      <dgm:prSet/>
      <dgm:spPr/>
      <dgm:t>
        <a:bodyPr/>
        <a:lstStyle/>
        <a:p>
          <a:endParaRPr lang="ru-RU"/>
        </a:p>
      </dgm:t>
    </dgm:pt>
    <dgm:pt modelId="{A2791A97-9ED7-4451-85A0-39417D152D0E}">
      <dgm:prSet phldrT="[Текст]" custT="1"/>
      <dgm:spPr/>
      <dgm:t>
        <a:bodyPr/>
        <a:lstStyle/>
        <a:p>
          <a:r>
            <a:rPr lang="ru-RU" sz="1200" dirty="0" smtClean="0"/>
            <a:t>Оптимальные и допустимые УТ</a:t>
          </a:r>
          <a:endParaRPr lang="ru-RU" sz="1200" dirty="0"/>
        </a:p>
      </dgm:t>
    </dgm:pt>
    <dgm:pt modelId="{AAAB6F44-5EC0-4939-BE4C-54F79E9F1C34}" type="parTrans" cxnId="{7896ECCC-5AF8-4416-B122-98F70D1B55A7}">
      <dgm:prSet/>
      <dgm:spPr/>
      <dgm:t>
        <a:bodyPr/>
        <a:lstStyle/>
        <a:p>
          <a:endParaRPr lang="ru-RU" dirty="0"/>
        </a:p>
      </dgm:t>
    </dgm:pt>
    <dgm:pt modelId="{271DCC1A-1BE4-498B-9F42-ED0D2BBCE99E}" type="sibTrans" cxnId="{7896ECCC-5AF8-4416-B122-98F70D1B55A7}">
      <dgm:prSet/>
      <dgm:spPr/>
      <dgm:t>
        <a:bodyPr/>
        <a:lstStyle/>
        <a:p>
          <a:endParaRPr lang="ru-RU"/>
        </a:p>
      </dgm:t>
    </dgm:pt>
    <dgm:pt modelId="{44A598B3-FC3C-43CD-BC26-2998378C3C11}">
      <dgm:prSet phldrT="[Текст]" custT="1"/>
      <dgm:spPr/>
      <dgm:t>
        <a:bodyPr/>
        <a:lstStyle/>
        <a:p>
          <a:r>
            <a:rPr lang="ru-RU" sz="1200" dirty="0" smtClean="0"/>
            <a:t>Вредные и опасные УТ</a:t>
          </a:r>
          <a:endParaRPr lang="ru-RU" sz="1200" dirty="0"/>
        </a:p>
      </dgm:t>
    </dgm:pt>
    <dgm:pt modelId="{E0BA5CBC-FFFC-4090-B1B2-6164E316B444}" type="parTrans" cxnId="{86FAD411-A329-47CB-BDA3-500ABCC1C10E}">
      <dgm:prSet/>
      <dgm:spPr/>
      <dgm:t>
        <a:bodyPr/>
        <a:lstStyle/>
        <a:p>
          <a:endParaRPr lang="ru-RU" dirty="0"/>
        </a:p>
      </dgm:t>
    </dgm:pt>
    <dgm:pt modelId="{6B7BBD5A-63C0-4A9A-A37E-221436D2E048}" type="sibTrans" cxnId="{86FAD411-A329-47CB-BDA3-500ABCC1C10E}">
      <dgm:prSet/>
      <dgm:spPr/>
      <dgm:t>
        <a:bodyPr/>
        <a:lstStyle/>
        <a:p>
          <a:endParaRPr lang="ru-RU"/>
        </a:p>
      </dgm:t>
    </dgm:pt>
    <dgm:pt modelId="{EED55863-D17A-482F-8867-34C424855563}">
      <dgm:prSet phldrT="[Текст]" custT="1"/>
      <dgm:spPr/>
      <dgm:t>
        <a:bodyPr/>
        <a:lstStyle/>
        <a:p>
          <a:r>
            <a:rPr lang="ru-RU" sz="1200" dirty="0" smtClean="0"/>
            <a:t>Оптимальные и допустимые УТ</a:t>
          </a:r>
          <a:endParaRPr lang="ru-RU" sz="1200" dirty="0"/>
        </a:p>
      </dgm:t>
    </dgm:pt>
    <dgm:pt modelId="{CFECE04A-DEB1-4499-BCC7-625A9FFECA2C}" type="parTrans" cxnId="{0874F4A3-493C-4E99-95B4-217439356255}">
      <dgm:prSet/>
      <dgm:spPr/>
      <dgm:t>
        <a:bodyPr/>
        <a:lstStyle/>
        <a:p>
          <a:endParaRPr lang="ru-RU" dirty="0"/>
        </a:p>
      </dgm:t>
    </dgm:pt>
    <dgm:pt modelId="{31CA539A-C893-403C-87AA-857B9D688A51}" type="sibTrans" cxnId="{0874F4A3-493C-4E99-95B4-217439356255}">
      <dgm:prSet/>
      <dgm:spPr/>
      <dgm:t>
        <a:bodyPr/>
        <a:lstStyle/>
        <a:p>
          <a:endParaRPr lang="ru-RU"/>
        </a:p>
      </dgm:t>
    </dgm:pt>
    <dgm:pt modelId="{F09567BF-6BF7-4E5D-B31D-11A1233BC1BC}">
      <dgm:prSet phldrT="[Текст]" custT="1"/>
      <dgm:spPr/>
      <dgm:t>
        <a:bodyPr/>
        <a:lstStyle/>
        <a:p>
          <a:r>
            <a:rPr lang="ru-RU" sz="1200" dirty="0" smtClean="0"/>
            <a:t>Вредные и опасные УТ</a:t>
          </a:r>
          <a:endParaRPr lang="ru-RU" sz="1200" dirty="0"/>
        </a:p>
      </dgm:t>
    </dgm:pt>
    <dgm:pt modelId="{F4DAD850-0B4E-4CDF-85C0-1A8A22E013D4}" type="parTrans" cxnId="{37FB908B-1BA6-4E08-8636-5090007B7C10}">
      <dgm:prSet/>
      <dgm:spPr/>
      <dgm:t>
        <a:bodyPr/>
        <a:lstStyle/>
        <a:p>
          <a:endParaRPr lang="ru-RU" dirty="0"/>
        </a:p>
      </dgm:t>
    </dgm:pt>
    <dgm:pt modelId="{ABA0F1DA-0BC0-4809-AC2F-ADF3FCB567EA}" type="sibTrans" cxnId="{37FB908B-1BA6-4E08-8636-5090007B7C10}">
      <dgm:prSet/>
      <dgm:spPr/>
      <dgm:t>
        <a:bodyPr/>
        <a:lstStyle/>
        <a:p>
          <a:endParaRPr lang="ru-RU"/>
        </a:p>
      </dgm:t>
    </dgm:pt>
    <dgm:pt modelId="{76C06E65-89B0-4BBB-96FC-0FD469C8D623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200" dirty="0" smtClean="0"/>
            <a:t>ЕСТЬ</a:t>
          </a:r>
        </a:p>
        <a:p>
          <a:r>
            <a:rPr lang="ru-RU" sz="1200" dirty="0" smtClean="0"/>
            <a:t> РЕЗУЛЬТАТЫ ИЗМЕРЕНИЙ</a:t>
          </a:r>
          <a:endParaRPr lang="ru-RU" sz="1200" dirty="0"/>
        </a:p>
      </dgm:t>
    </dgm:pt>
    <dgm:pt modelId="{B6FC2C80-F2C5-49CD-B37A-C00DA2633AE4}" type="parTrans" cxnId="{7ECD7BD4-04EB-4E06-8174-4F78E1F14DF2}">
      <dgm:prSet/>
      <dgm:spPr/>
      <dgm:t>
        <a:bodyPr/>
        <a:lstStyle/>
        <a:p>
          <a:endParaRPr lang="ru-RU" dirty="0"/>
        </a:p>
      </dgm:t>
    </dgm:pt>
    <dgm:pt modelId="{C664E0E0-4B12-4D88-BB8D-70E5E4C0E9A2}" type="sibTrans" cxnId="{7ECD7BD4-04EB-4E06-8174-4F78E1F14DF2}">
      <dgm:prSet/>
      <dgm:spPr/>
      <dgm:t>
        <a:bodyPr/>
        <a:lstStyle/>
        <a:p>
          <a:endParaRPr lang="ru-RU"/>
        </a:p>
      </dgm:t>
    </dgm:pt>
    <dgm:pt modelId="{CFCEB4BF-455E-4F47-A33C-63E134818A4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200" dirty="0" smtClean="0"/>
            <a:t>НЕТ</a:t>
          </a:r>
        </a:p>
        <a:p>
          <a:r>
            <a:rPr lang="ru-RU" sz="1200" dirty="0" smtClean="0"/>
            <a:t> РЕЗУЛЬТАТОВ ИЗМЕРЕНИЙ</a:t>
          </a:r>
          <a:endParaRPr lang="ru-RU" sz="1200" dirty="0"/>
        </a:p>
      </dgm:t>
    </dgm:pt>
    <dgm:pt modelId="{E2798A80-59F1-48C2-896D-B12F1D439746}" type="parTrans" cxnId="{BB8B2E3E-440A-441E-AAE5-E00C2D6F0914}">
      <dgm:prSet/>
      <dgm:spPr/>
      <dgm:t>
        <a:bodyPr/>
        <a:lstStyle/>
        <a:p>
          <a:endParaRPr lang="ru-RU" dirty="0"/>
        </a:p>
      </dgm:t>
    </dgm:pt>
    <dgm:pt modelId="{FE736CD2-A1F5-4BCC-869C-E57F9F4F2AD6}" type="sibTrans" cxnId="{BB8B2E3E-440A-441E-AAE5-E00C2D6F0914}">
      <dgm:prSet/>
      <dgm:spPr/>
      <dgm:t>
        <a:bodyPr/>
        <a:lstStyle/>
        <a:p>
          <a:endParaRPr lang="ru-RU"/>
        </a:p>
      </dgm:t>
    </dgm:pt>
    <dgm:pt modelId="{D95AEEE7-9FD6-47BA-8D8A-F7B38928AD75}">
      <dgm:prSet phldrT="[Текст]" custT="1"/>
      <dgm:spPr/>
      <dgm:t>
        <a:bodyPr/>
        <a:lstStyle/>
        <a:p>
          <a:r>
            <a:rPr lang="ru-RU" sz="1200" dirty="0" smtClean="0"/>
            <a:t>Производственный контроль (6 мес.)</a:t>
          </a:r>
          <a:endParaRPr lang="ru-RU" sz="1200" dirty="0"/>
        </a:p>
      </dgm:t>
    </dgm:pt>
    <dgm:pt modelId="{DC6B6703-1F53-4FA4-BF69-FCA1FD8684B2}" type="parTrans" cxnId="{DE1D899D-884D-4C2A-9B1C-B19D073C4178}">
      <dgm:prSet/>
      <dgm:spPr/>
      <dgm:t>
        <a:bodyPr/>
        <a:lstStyle/>
        <a:p>
          <a:endParaRPr lang="ru-RU" dirty="0"/>
        </a:p>
      </dgm:t>
    </dgm:pt>
    <dgm:pt modelId="{BC51A657-849F-4CC6-9F2A-013DF177E77E}" type="sibTrans" cxnId="{DE1D899D-884D-4C2A-9B1C-B19D073C4178}">
      <dgm:prSet/>
      <dgm:spPr/>
      <dgm:t>
        <a:bodyPr/>
        <a:lstStyle/>
        <a:p>
          <a:endParaRPr lang="ru-RU"/>
        </a:p>
      </dgm:t>
    </dgm:pt>
    <dgm:pt modelId="{505B6427-AAEE-45E3-A8DA-F79E914EB3E1}">
      <dgm:prSet phldrT="[Текст]" custT="1"/>
      <dgm:spPr>
        <a:solidFill>
          <a:srgbClr val="FF6600"/>
        </a:solidFill>
      </dgm:spPr>
      <dgm:t>
        <a:bodyPr vert="vert270"/>
        <a:lstStyle/>
        <a:p>
          <a:pPr algn="ctr"/>
          <a:r>
            <a:rPr lang="ru-RU" sz="1600" b="1" dirty="0" smtClean="0"/>
            <a:t>Декларирование</a:t>
          </a:r>
          <a:endParaRPr lang="ru-RU" sz="1600" b="1" dirty="0"/>
        </a:p>
      </dgm:t>
    </dgm:pt>
    <dgm:pt modelId="{1AD57ED3-58A5-4E57-AC87-1222B36F56EA}" type="parTrans" cxnId="{DCC5DD49-3E60-4A59-9852-D4775204C9A7}">
      <dgm:prSet/>
      <dgm:spPr/>
      <dgm:t>
        <a:bodyPr/>
        <a:lstStyle/>
        <a:p>
          <a:endParaRPr lang="ru-RU" dirty="0"/>
        </a:p>
      </dgm:t>
    </dgm:pt>
    <dgm:pt modelId="{CE17D132-EE13-450B-9037-54268F767882}" type="sibTrans" cxnId="{DCC5DD49-3E60-4A59-9852-D4775204C9A7}">
      <dgm:prSet/>
      <dgm:spPr/>
      <dgm:t>
        <a:bodyPr/>
        <a:lstStyle/>
        <a:p>
          <a:endParaRPr lang="ru-RU"/>
        </a:p>
      </dgm:t>
    </dgm:pt>
    <dgm:pt modelId="{F03849A4-58E2-4553-A330-4A84D1067272}" type="pres">
      <dgm:prSet presAssocID="{D52988B1-D9D2-4619-BE97-A88F80C1D42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F24BB1-470B-4730-8FEB-D0F3F46F008C}" type="pres">
      <dgm:prSet presAssocID="{E43B2A88-CAA9-48DE-BBE4-BC25CD7AEE8D}" presName="root1" presStyleCnt="0"/>
      <dgm:spPr/>
    </dgm:pt>
    <dgm:pt modelId="{AE741C47-B351-45E5-87EF-EF4F37481B73}" type="pres">
      <dgm:prSet presAssocID="{E43B2A88-CAA9-48DE-BBE4-BC25CD7AEE8D}" presName="LevelOneTextNode" presStyleLbl="node0" presStyleIdx="0" presStyleCnt="1" custScaleY="154520" custLinFactX="-94565" custLinFactNeighborX="-100000" custLinFactNeighborY="1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EE0EF2-4DB2-4636-996A-EA83152E2324}" type="pres">
      <dgm:prSet presAssocID="{E43B2A88-CAA9-48DE-BBE4-BC25CD7AEE8D}" presName="level2hierChild" presStyleCnt="0"/>
      <dgm:spPr/>
    </dgm:pt>
    <dgm:pt modelId="{C48DF09F-A0CA-4FE2-BAD5-50ACC461CEB4}" type="pres">
      <dgm:prSet presAssocID="{B6FC2C80-F2C5-49CD-B37A-C00DA2633AE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B275D65-C52B-4045-80D6-2C38B064BE72}" type="pres">
      <dgm:prSet presAssocID="{B6FC2C80-F2C5-49CD-B37A-C00DA2633AE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22B610C-7515-42CA-9943-043EDD54C0BD}" type="pres">
      <dgm:prSet presAssocID="{76C06E65-89B0-4BBB-96FC-0FD469C8D623}" presName="root2" presStyleCnt="0"/>
      <dgm:spPr/>
    </dgm:pt>
    <dgm:pt modelId="{B159ECF5-FEF9-4D0B-8632-07968A8889E6}" type="pres">
      <dgm:prSet presAssocID="{76C06E65-89B0-4BBB-96FC-0FD469C8D623}" presName="LevelTwoTextNode" presStyleLbl="node2" presStyleIdx="0" presStyleCnt="2" custScaleY="169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99D94E-CB9F-46F7-88CA-D1EC44AD4D05}" type="pres">
      <dgm:prSet presAssocID="{76C06E65-89B0-4BBB-96FC-0FD469C8D623}" presName="level3hierChild" presStyleCnt="0"/>
      <dgm:spPr/>
    </dgm:pt>
    <dgm:pt modelId="{CFB87B6E-A480-4FB3-99F3-6974DF66D44E}" type="pres">
      <dgm:prSet presAssocID="{19B054EB-E890-4D99-B495-88F26A5A6D2F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65DD6530-CA4F-484A-9438-7BC30039A731}" type="pres">
      <dgm:prSet presAssocID="{19B054EB-E890-4D99-B495-88F26A5A6D2F}" presName="connTx" presStyleLbl="parChTrans1D3" presStyleIdx="0" presStyleCnt="3"/>
      <dgm:spPr/>
      <dgm:t>
        <a:bodyPr/>
        <a:lstStyle/>
        <a:p>
          <a:endParaRPr lang="ru-RU"/>
        </a:p>
      </dgm:t>
    </dgm:pt>
    <dgm:pt modelId="{AF038387-A7D1-4EE1-9867-9452394FD56E}" type="pres">
      <dgm:prSet presAssocID="{1794BA76-F3D9-449A-8FF2-890AA017181F}" presName="root2" presStyleCnt="0"/>
      <dgm:spPr/>
    </dgm:pt>
    <dgm:pt modelId="{CFA117AE-2DF3-4161-916D-20C65AA9AE11}" type="pres">
      <dgm:prSet presAssocID="{1794BA76-F3D9-449A-8FF2-890AA017181F}" presName="LevelTwoTextNode" presStyleLbl="node3" presStyleIdx="0" presStyleCnt="3" custScaleX="98984" custScaleY="103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4AA5DA-1E6B-456D-B476-647D5BB87625}" type="pres">
      <dgm:prSet presAssocID="{1794BA76-F3D9-449A-8FF2-890AA017181F}" presName="level3hierChild" presStyleCnt="0"/>
      <dgm:spPr/>
    </dgm:pt>
    <dgm:pt modelId="{80C370A6-999D-4F16-B926-C048EE599560}" type="pres">
      <dgm:prSet presAssocID="{CFECE04A-DEB1-4499-BCC7-625A9FFECA2C}" presName="conn2-1" presStyleLbl="parChTrans1D4" presStyleIdx="0" presStyleCnt="5"/>
      <dgm:spPr/>
      <dgm:t>
        <a:bodyPr/>
        <a:lstStyle/>
        <a:p>
          <a:endParaRPr lang="ru-RU"/>
        </a:p>
      </dgm:t>
    </dgm:pt>
    <dgm:pt modelId="{1C33A994-0488-4AF7-823D-B07046FB7821}" type="pres">
      <dgm:prSet presAssocID="{CFECE04A-DEB1-4499-BCC7-625A9FFECA2C}" presName="connTx" presStyleLbl="parChTrans1D4" presStyleIdx="0" presStyleCnt="5"/>
      <dgm:spPr/>
      <dgm:t>
        <a:bodyPr/>
        <a:lstStyle/>
        <a:p>
          <a:endParaRPr lang="ru-RU"/>
        </a:p>
      </dgm:t>
    </dgm:pt>
    <dgm:pt modelId="{4E3865F8-4700-4485-AF26-BD2B2D1B1372}" type="pres">
      <dgm:prSet presAssocID="{EED55863-D17A-482F-8867-34C424855563}" presName="root2" presStyleCnt="0"/>
      <dgm:spPr/>
    </dgm:pt>
    <dgm:pt modelId="{B583C4B6-9E4A-4968-AD89-A0C349111444}" type="pres">
      <dgm:prSet presAssocID="{EED55863-D17A-482F-8867-34C424855563}" presName="LevelTwoTextNode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8A6E6B-509E-4DDC-8244-44774C0B2246}" type="pres">
      <dgm:prSet presAssocID="{EED55863-D17A-482F-8867-34C424855563}" presName="level3hierChild" presStyleCnt="0"/>
      <dgm:spPr/>
    </dgm:pt>
    <dgm:pt modelId="{77405670-46C9-4FA8-B5AB-D8DBE3F3B890}" type="pres">
      <dgm:prSet presAssocID="{F4DAD850-0B4E-4CDF-85C0-1A8A22E013D4}" presName="conn2-1" presStyleLbl="parChTrans1D4" presStyleIdx="1" presStyleCnt="5"/>
      <dgm:spPr/>
      <dgm:t>
        <a:bodyPr/>
        <a:lstStyle/>
        <a:p>
          <a:endParaRPr lang="ru-RU"/>
        </a:p>
      </dgm:t>
    </dgm:pt>
    <dgm:pt modelId="{E34CF65E-647E-43F2-9DBC-379B1222BE0D}" type="pres">
      <dgm:prSet presAssocID="{F4DAD850-0B4E-4CDF-85C0-1A8A22E013D4}" presName="connTx" presStyleLbl="parChTrans1D4" presStyleIdx="1" presStyleCnt="5"/>
      <dgm:spPr/>
      <dgm:t>
        <a:bodyPr/>
        <a:lstStyle/>
        <a:p>
          <a:endParaRPr lang="ru-RU"/>
        </a:p>
      </dgm:t>
    </dgm:pt>
    <dgm:pt modelId="{4EE22F9B-367E-467D-8E9F-05FA35239641}" type="pres">
      <dgm:prSet presAssocID="{F09567BF-6BF7-4E5D-B31D-11A1233BC1BC}" presName="root2" presStyleCnt="0"/>
      <dgm:spPr/>
    </dgm:pt>
    <dgm:pt modelId="{090022E3-72B1-43A7-851B-9C94585125FB}" type="pres">
      <dgm:prSet presAssocID="{F09567BF-6BF7-4E5D-B31D-11A1233BC1BC}" presName="LevelTwoTextNode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916814-714C-4136-8400-FA82C917C109}" type="pres">
      <dgm:prSet presAssocID="{F09567BF-6BF7-4E5D-B31D-11A1233BC1BC}" presName="level3hierChild" presStyleCnt="0"/>
      <dgm:spPr/>
    </dgm:pt>
    <dgm:pt modelId="{306707F0-606E-4B84-A542-70E1278800C9}" type="pres">
      <dgm:prSet presAssocID="{DC6B6703-1F53-4FA4-BF69-FCA1FD8684B2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D9509E35-BF48-4FAC-9FBD-EFDD318D4009}" type="pres">
      <dgm:prSet presAssocID="{DC6B6703-1F53-4FA4-BF69-FCA1FD8684B2}" presName="connTx" presStyleLbl="parChTrans1D3" presStyleIdx="1" presStyleCnt="3"/>
      <dgm:spPr/>
      <dgm:t>
        <a:bodyPr/>
        <a:lstStyle/>
        <a:p>
          <a:endParaRPr lang="ru-RU"/>
        </a:p>
      </dgm:t>
    </dgm:pt>
    <dgm:pt modelId="{E9EB83A2-3AB4-4687-A42B-34C7D0FC30C9}" type="pres">
      <dgm:prSet presAssocID="{D95AEEE7-9FD6-47BA-8D8A-F7B38928AD75}" presName="root2" presStyleCnt="0"/>
      <dgm:spPr/>
    </dgm:pt>
    <dgm:pt modelId="{4D5C9F41-D05C-4555-A5FA-613C9F0F3E44}" type="pres">
      <dgm:prSet presAssocID="{D95AEEE7-9FD6-47BA-8D8A-F7B38928AD75}" presName="LevelTwoTextNode" presStyleLbl="node3" presStyleIdx="1" presStyleCnt="3" custLinFactNeighborX="-726" custLinFactNeighborY="72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D0AE2B-E680-4D2E-9A0E-0DC792231CBD}" type="pres">
      <dgm:prSet presAssocID="{D95AEEE7-9FD6-47BA-8D8A-F7B38928AD75}" presName="level3hierChild" presStyleCnt="0"/>
      <dgm:spPr/>
    </dgm:pt>
    <dgm:pt modelId="{1E821EE5-8C2C-4D45-AED3-E1A990F85C93}" type="pres">
      <dgm:prSet presAssocID="{E2798A80-59F1-48C2-896D-B12F1D43974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EAADD91-8FDA-45E9-B195-47386698F5B2}" type="pres">
      <dgm:prSet presAssocID="{E2798A80-59F1-48C2-896D-B12F1D43974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24FA457-5749-42AC-A58F-11DA808BBCA7}" type="pres">
      <dgm:prSet presAssocID="{CFCEB4BF-455E-4F47-A33C-63E134818A4B}" presName="root2" presStyleCnt="0"/>
      <dgm:spPr/>
    </dgm:pt>
    <dgm:pt modelId="{7B823467-D723-46E4-9239-8F0071296C04}" type="pres">
      <dgm:prSet presAssocID="{CFCEB4BF-455E-4F47-A33C-63E134818A4B}" presName="LevelTwoTextNode" presStyleLbl="node2" presStyleIdx="1" presStyleCnt="2" custScaleY="158223" custLinFactNeighborX="1143" custLinFactNeighborY="-23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BF1A1F-77F9-4F7B-9CA3-0AEFD3920E6A}" type="pres">
      <dgm:prSet presAssocID="{CFCEB4BF-455E-4F47-A33C-63E134818A4B}" presName="level3hierChild" presStyleCnt="0"/>
      <dgm:spPr/>
    </dgm:pt>
    <dgm:pt modelId="{EAA9FD83-1BE5-45C9-A6FB-E975FD753E2B}" type="pres">
      <dgm:prSet presAssocID="{72A03E2F-114D-46C8-9D6E-CD29B2122439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FD593606-9852-4554-88EC-0073A0FD5266}" type="pres">
      <dgm:prSet presAssocID="{72A03E2F-114D-46C8-9D6E-CD29B2122439}" presName="connTx" presStyleLbl="parChTrans1D3" presStyleIdx="2" presStyleCnt="3"/>
      <dgm:spPr/>
      <dgm:t>
        <a:bodyPr/>
        <a:lstStyle/>
        <a:p>
          <a:endParaRPr lang="ru-RU"/>
        </a:p>
      </dgm:t>
    </dgm:pt>
    <dgm:pt modelId="{69A06839-AB63-4194-9DF8-D05191A9C906}" type="pres">
      <dgm:prSet presAssocID="{52405097-17FD-400F-88CD-FDD1F5BEEC62}" presName="root2" presStyleCnt="0"/>
      <dgm:spPr/>
    </dgm:pt>
    <dgm:pt modelId="{4DECD729-9E2B-41ED-8E43-5DA12B73906F}" type="pres">
      <dgm:prSet presAssocID="{52405097-17FD-400F-88CD-FDD1F5BEEC62}" presName="LevelTwoTextNode" presStyleLbl="node3" presStyleIdx="2" presStyleCnt="3" custScaleX="106030" custScaleY="135061" custLinFactNeighborX="-3817" custLinFactNeighborY="-216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C79EA4-C297-4864-A5D6-ED440C504487}" type="pres">
      <dgm:prSet presAssocID="{52405097-17FD-400F-88CD-FDD1F5BEEC62}" presName="level3hierChild" presStyleCnt="0"/>
      <dgm:spPr/>
    </dgm:pt>
    <dgm:pt modelId="{23572746-1BD2-4A74-A6B1-8EBA08213ECF}" type="pres">
      <dgm:prSet presAssocID="{AAAB6F44-5EC0-4939-BE4C-54F79E9F1C34}" presName="conn2-1" presStyleLbl="parChTrans1D4" presStyleIdx="2" presStyleCnt="5"/>
      <dgm:spPr/>
      <dgm:t>
        <a:bodyPr/>
        <a:lstStyle/>
        <a:p>
          <a:endParaRPr lang="ru-RU"/>
        </a:p>
      </dgm:t>
    </dgm:pt>
    <dgm:pt modelId="{448AAACB-EC0D-4937-BC9A-28A277D1230A}" type="pres">
      <dgm:prSet presAssocID="{AAAB6F44-5EC0-4939-BE4C-54F79E9F1C34}" presName="connTx" presStyleLbl="parChTrans1D4" presStyleIdx="2" presStyleCnt="5"/>
      <dgm:spPr/>
      <dgm:t>
        <a:bodyPr/>
        <a:lstStyle/>
        <a:p>
          <a:endParaRPr lang="ru-RU"/>
        </a:p>
      </dgm:t>
    </dgm:pt>
    <dgm:pt modelId="{9FCF386D-1B20-4629-9C5B-5F28FDF9EA03}" type="pres">
      <dgm:prSet presAssocID="{A2791A97-9ED7-4451-85A0-39417D152D0E}" presName="root2" presStyleCnt="0"/>
      <dgm:spPr/>
    </dgm:pt>
    <dgm:pt modelId="{72D1C5BB-AF17-477B-8FB0-3224B3434148}" type="pres">
      <dgm:prSet presAssocID="{A2791A97-9ED7-4451-85A0-39417D152D0E}" presName="LevelTwoTextNode" presStyleLbl="node4" presStyleIdx="2" presStyleCnt="5" custLinFactNeighborX="-4799" custLinFactNeighborY="-381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815D29-DF25-44A0-A7CE-7E9A37027972}" type="pres">
      <dgm:prSet presAssocID="{A2791A97-9ED7-4451-85A0-39417D152D0E}" presName="level3hierChild" presStyleCnt="0"/>
      <dgm:spPr/>
    </dgm:pt>
    <dgm:pt modelId="{3BF213F9-F543-4D7D-A167-9CC28C5566E2}" type="pres">
      <dgm:prSet presAssocID="{1AD57ED3-58A5-4E57-AC87-1222B36F56EA}" presName="conn2-1" presStyleLbl="parChTrans1D4" presStyleIdx="3" presStyleCnt="5"/>
      <dgm:spPr/>
      <dgm:t>
        <a:bodyPr/>
        <a:lstStyle/>
        <a:p>
          <a:endParaRPr lang="ru-RU"/>
        </a:p>
      </dgm:t>
    </dgm:pt>
    <dgm:pt modelId="{0775C148-B94E-4B46-B8F0-09B1633BAEEA}" type="pres">
      <dgm:prSet presAssocID="{1AD57ED3-58A5-4E57-AC87-1222B36F56EA}" presName="connTx" presStyleLbl="parChTrans1D4" presStyleIdx="3" presStyleCnt="5"/>
      <dgm:spPr/>
      <dgm:t>
        <a:bodyPr/>
        <a:lstStyle/>
        <a:p>
          <a:endParaRPr lang="ru-RU"/>
        </a:p>
      </dgm:t>
    </dgm:pt>
    <dgm:pt modelId="{1896472D-5F6C-4430-A148-229FBAA6BF61}" type="pres">
      <dgm:prSet presAssocID="{505B6427-AAEE-45E3-A8DA-F79E914EB3E1}" presName="root2" presStyleCnt="0"/>
      <dgm:spPr/>
    </dgm:pt>
    <dgm:pt modelId="{55E2B684-7823-4E8C-ADC7-6533DE74FDB6}" type="pres">
      <dgm:prSet presAssocID="{505B6427-AAEE-45E3-A8DA-F79E914EB3E1}" presName="LevelTwoTextNode" presStyleLbl="node4" presStyleIdx="3" presStyleCnt="5" custScaleX="22853" custScaleY="472954" custLinFactY="-100000" custLinFactNeighborX="-11225" custLinFactNeighborY="-1312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4E6CF8-029B-4103-904C-2203A172BC7F}" type="pres">
      <dgm:prSet presAssocID="{505B6427-AAEE-45E3-A8DA-F79E914EB3E1}" presName="level3hierChild" presStyleCnt="0"/>
      <dgm:spPr/>
    </dgm:pt>
    <dgm:pt modelId="{8FC29A72-4591-47B3-A7CF-62E98E132334}" type="pres">
      <dgm:prSet presAssocID="{E0BA5CBC-FFFC-4090-B1B2-6164E316B444}" presName="conn2-1" presStyleLbl="parChTrans1D4" presStyleIdx="4" presStyleCnt="5"/>
      <dgm:spPr/>
      <dgm:t>
        <a:bodyPr/>
        <a:lstStyle/>
        <a:p>
          <a:endParaRPr lang="ru-RU"/>
        </a:p>
      </dgm:t>
    </dgm:pt>
    <dgm:pt modelId="{FD36E0C6-E5C8-4CB9-9067-2B3C161D6ACE}" type="pres">
      <dgm:prSet presAssocID="{E0BA5CBC-FFFC-4090-B1B2-6164E316B444}" presName="connTx" presStyleLbl="parChTrans1D4" presStyleIdx="4" presStyleCnt="5"/>
      <dgm:spPr/>
      <dgm:t>
        <a:bodyPr/>
        <a:lstStyle/>
        <a:p>
          <a:endParaRPr lang="ru-RU"/>
        </a:p>
      </dgm:t>
    </dgm:pt>
    <dgm:pt modelId="{A5458DE8-EA5F-4F57-B3BB-3BD6C842E304}" type="pres">
      <dgm:prSet presAssocID="{44A598B3-FC3C-43CD-BC26-2998378C3C11}" presName="root2" presStyleCnt="0"/>
      <dgm:spPr/>
    </dgm:pt>
    <dgm:pt modelId="{5454E267-BE4A-4D18-96C8-82FB18794D2D}" type="pres">
      <dgm:prSet presAssocID="{44A598B3-FC3C-43CD-BC26-2998378C3C11}" presName="LevelTwoTextNode" presStyleLbl="node4" presStyleIdx="4" presStyleCnt="5" custLinFactNeighborX="-4799" custLinFactNeighborY="-143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1DFA02-E557-4405-ABCA-7C6018EA20F9}" type="pres">
      <dgm:prSet presAssocID="{44A598B3-FC3C-43CD-BC26-2998378C3C11}" presName="level3hierChild" presStyleCnt="0"/>
      <dgm:spPr/>
    </dgm:pt>
  </dgm:ptLst>
  <dgm:cxnLst>
    <dgm:cxn modelId="{7F7967BA-555F-4D26-8538-B43C13F7D786}" type="presOf" srcId="{B6FC2C80-F2C5-49CD-B37A-C00DA2633AE4}" destId="{C48DF09F-A0CA-4FE2-BAD5-50ACC461CEB4}" srcOrd="0" destOrd="0" presId="urn:microsoft.com/office/officeart/2008/layout/HorizontalMultiLevelHierarchy"/>
    <dgm:cxn modelId="{DE1D899D-884D-4C2A-9B1C-B19D073C4178}" srcId="{76C06E65-89B0-4BBB-96FC-0FD469C8D623}" destId="{D95AEEE7-9FD6-47BA-8D8A-F7B38928AD75}" srcOrd="1" destOrd="0" parTransId="{DC6B6703-1F53-4FA4-BF69-FCA1FD8684B2}" sibTransId="{BC51A657-849F-4CC6-9F2A-013DF177E77E}"/>
    <dgm:cxn modelId="{2A72DAA6-1DA6-40AE-9155-5EC7DE644F5D}" type="presOf" srcId="{19B054EB-E890-4D99-B495-88F26A5A6D2F}" destId="{CFB87B6E-A480-4FB3-99F3-6974DF66D44E}" srcOrd="0" destOrd="0" presId="urn:microsoft.com/office/officeart/2008/layout/HorizontalMultiLevelHierarchy"/>
    <dgm:cxn modelId="{4F174927-020D-47B0-BDB2-E1FE0140C555}" type="presOf" srcId="{AAAB6F44-5EC0-4939-BE4C-54F79E9F1C34}" destId="{23572746-1BD2-4A74-A6B1-8EBA08213ECF}" srcOrd="0" destOrd="0" presId="urn:microsoft.com/office/officeart/2008/layout/HorizontalMultiLevelHierarchy"/>
    <dgm:cxn modelId="{A03A0270-AA74-4B6F-9C07-B20AB0C4AB13}" srcId="{D52988B1-D9D2-4619-BE97-A88F80C1D427}" destId="{E43B2A88-CAA9-48DE-BBE4-BC25CD7AEE8D}" srcOrd="0" destOrd="0" parTransId="{380BF4AD-EEDB-4323-A86C-27C0D136B3C1}" sibTransId="{56B876C3-ECDA-4C76-925C-173C05779AE2}"/>
    <dgm:cxn modelId="{CDF7FD7E-D82B-4B37-A7C4-81C83AFC1353}" type="presOf" srcId="{505B6427-AAEE-45E3-A8DA-F79E914EB3E1}" destId="{55E2B684-7823-4E8C-ADC7-6533DE74FDB6}" srcOrd="0" destOrd="0" presId="urn:microsoft.com/office/officeart/2008/layout/HorizontalMultiLevelHierarchy"/>
    <dgm:cxn modelId="{36B18691-06EB-4C2A-A48C-A84890856E45}" type="presOf" srcId="{1AD57ED3-58A5-4E57-AC87-1222B36F56EA}" destId="{3BF213F9-F543-4D7D-A167-9CC28C5566E2}" srcOrd="0" destOrd="0" presId="urn:microsoft.com/office/officeart/2008/layout/HorizontalMultiLevelHierarchy"/>
    <dgm:cxn modelId="{72D2221B-D3E5-4BEA-9F3A-C753B6B4A4D9}" type="presOf" srcId="{AAAB6F44-5EC0-4939-BE4C-54F79E9F1C34}" destId="{448AAACB-EC0D-4937-BC9A-28A277D1230A}" srcOrd="1" destOrd="0" presId="urn:microsoft.com/office/officeart/2008/layout/HorizontalMultiLevelHierarchy"/>
    <dgm:cxn modelId="{108A5C26-B489-4627-9EE2-8BC989209D55}" type="presOf" srcId="{19B054EB-E890-4D99-B495-88F26A5A6D2F}" destId="{65DD6530-CA4F-484A-9438-7BC30039A731}" srcOrd="1" destOrd="0" presId="urn:microsoft.com/office/officeart/2008/layout/HorizontalMultiLevelHierarchy"/>
    <dgm:cxn modelId="{25EA6774-37FA-446B-BF70-9F3FD6B1C939}" type="presOf" srcId="{F4DAD850-0B4E-4CDF-85C0-1A8A22E013D4}" destId="{77405670-46C9-4FA8-B5AB-D8DBE3F3B890}" srcOrd="0" destOrd="0" presId="urn:microsoft.com/office/officeart/2008/layout/HorizontalMultiLevelHierarchy"/>
    <dgm:cxn modelId="{B7DE188E-B2B3-4FFF-81D5-AA6F27F1E1A4}" type="presOf" srcId="{E2798A80-59F1-48C2-896D-B12F1D439746}" destId="{8EAADD91-8FDA-45E9-B195-47386698F5B2}" srcOrd="1" destOrd="0" presId="urn:microsoft.com/office/officeart/2008/layout/HorizontalMultiLevelHierarchy"/>
    <dgm:cxn modelId="{F45B7580-587F-47A2-961C-331FA347C070}" type="presOf" srcId="{1AD57ED3-58A5-4E57-AC87-1222B36F56EA}" destId="{0775C148-B94E-4B46-B8F0-09B1633BAEEA}" srcOrd="1" destOrd="0" presId="urn:microsoft.com/office/officeart/2008/layout/HorizontalMultiLevelHierarchy"/>
    <dgm:cxn modelId="{BB8B2E3E-440A-441E-AAE5-E00C2D6F0914}" srcId="{E43B2A88-CAA9-48DE-BBE4-BC25CD7AEE8D}" destId="{CFCEB4BF-455E-4F47-A33C-63E134818A4B}" srcOrd="1" destOrd="0" parTransId="{E2798A80-59F1-48C2-896D-B12F1D439746}" sibTransId="{FE736CD2-A1F5-4BCC-869C-E57F9F4F2AD6}"/>
    <dgm:cxn modelId="{75F8B675-9368-4118-9B36-0A63BD617A8A}" type="presOf" srcId="{E0BA5CBC-FFFC-4090-B1B2-6164E316B444}" destId="{8FC29A72-4591-47B3-A7CF-62E98E132334}" srcOrd="0" destOrd="0" presId="urn:microsoft.com/office/officeart/2008/layout/HorizontalMultiLevelHierarchy"/>
    <dgm:cxn modelId="{1193E9AE-90C5-4B99-B375-7C13EEC79DD6}" type="presOf" srcId="{CFCEB4BF-455E-4F47-A33C-63E134818A4B}" destId="{7B823467-D723-46E4-9239-8F0071296C04}" srcOrd="0" destOrd="0" presId="urn:microsoft.com/office/officeart/2008/layout/HorizontalMultiLevelHierarchy"/>
    <dgm:cxn modelId="{F0CF2206-3993-45F1-B362-3107952E00BC}" type="presOf" srcId="{F09567BF-6BF7-4E5D-B31D-11A1233BC1BC}" destId="{090022E3-72B1-43A7-851B-9C94585125FB}" srcOrd="0" destOrd="0" presId="urn:microsoft.com/office/officeart/2008/layout/HorizontalMultiLevelHierarchy"/>
    <dgm:cxn modelId="{3D20D85E-0937-4AFE-9C3A-703DAEEDBF4F}" type="presOf" srcId="{A2791A97-9ED7-4451-85A0-39417D152D0E}" destId="{72D1C5BB-AF17-477B-8FB0-3224B3434148}" srcOrd="0" destOrd="0" presId="urn:microsoft.com/office/officeart/2008/layout/HorizontalMultiLevelHierarchy"/>
    <dgm:cxn modelId="{16439BAC-A0AD-4DC0-A801-A9C76B994FF5}" type="presOf" srcId="{E2798A80-59F1-48C2-896D-B12F1D439746}" destId="{1E821EE5-8C2C-4D45-AED3-E1A990F85C93}" srcOrd="0" destOrd="0" presId="urn:microsoft.com/office/officeart/2008/layout/HorizontalMultiLevelHierarchy"/>
    <dgm:cxn modelId="{86FAD411-A329-47CB-BDA3-500ABCC1C10E}" srcId="{52405097-17FD-400F-88CD-FDD1F5BEEC62}" destId="{44A598B3-FC3C-43CD-BC26-2998378C3C11}" srcOrd="1" destOrd="0" parTransId="{E0BA5CBC-FFFC-4090-B1B2-6164E316B444}" sibTransId="{6B7BBD5A-63C0-4A9A-A37E-221436D2E048}"/>
    <dgm:cxn modelId="{620AB445-113D-4092-A21B-47FBE72E1CCD}" type="presOf" srcId="{72A03E2F-114D-46C8-9D6E-CD29B2122439}" destId="{EAA9FD83-1BE5-45C9-A6FB-E975FD753E2B}" srcOrd="0" destOrd="0" presId="urn:microsoft.com/office/officeart/2008/layout/HorizontalMultiLevelHierarchy"/>
    <dgm:cxn modelId="{959166FF-B46C-4CF0-8F1F-6BECA63CCB1A}" srcId="{76C06E65-89B0-4BBB-96FC-0FD469C8D623}" destId="{1794BA76-F3D9-449A-8FF2-890AA017181F}" srcOrd="0" destOrd="0" parTransId="{19B054EB-E890-4D99-B495-88F26A5A6D2F}" sibTransId="{389F6AEF-72C1-4F90-967E-8E0F9415F38D}"/>
    <dgm:cxn modelId="{DCC5DD49-3E60-4A59-9852-D4775204C9A7}" srcId="{A2791A97-9ED7-4451-85A0-39417D152D0E}" destId="{505B6427-AAEE-45E3-A8DA-F79E914EB3E1}" srcOrd="0" destOrd="0" parTransId="{1AD57ED3-58A5-4E57-AC87-1222B36F56EA}" sibTransId="{CE17D132-EE13-450B-9037-54268F767882}"/>
    <dgm:cxn modelId="{37FB908B-1BA6-4E08-8636-5090007B7C10}" srcId="{1794BA76-F3D9-449A-8FF2-890AA017181F}" destId="{F09567BF-6BF7-4E5D-B31D-11A1233BC1BC}" srcOrd="1" destOrd="0" parTransId="{F4DAD850-0B4E-4CDF-85C0-1A8A22E013D4}" sibTransId="{ABA0F1DA-0BC0-4809-AC2F-ADF3FCB567EA}"/>
    <dgm:cxn modelId="{21AD3F65-7723-4C4D-B4EF-D94EFFF8CFD3}" type="presOf" srcId="{E0BA5CBC-FFFC-4090-B1B2-6164E316B444}" destId="{FD36E0C6-E5C8-4CB9-9067-2B3C161D6ACE}" srcOrd="1" destOrd="0" presId="urn:microsoft.com/office/officeart/2008/layout/HorizontalMultiLevelHierarchy"/>
    <dgm:cxn modelId="{2DCC4A35-FDAD-40AB-BDCF-24BB07897BD3}" type="presOf" srcId="{1794BA76-F3D9-449A-8FF2-890AA017181F}" destId="{CFA117AE-2DF3-4161-916D-20C65AA9AE11}" srcOrd="0" destOrd="0" presId="urn:microsoft.com/office/officeart/2008/layout/HorizontalMultiLevelHierarchy"/>
    <dgm:cxn modelId="{8C5A7B32-E38F-4C80-B05F-D3C56A42DDC7}" type="presOf" srcId="{CFECE04A-DEB1-4499-BCC7-625A9FFECA2C}" destId="{80C370A6-999D-4F16-B926-C048EE599560}" srcOrd="0" destOrd="0" presId="urn:microsoft.com/office/officeart/2008/layout/HorizontalMultiLevelHierarchy"/>
    <dgm:cxn modelId="{DB1DD467-81AF-4F05-A8BE-A3E370481796}" type="presOf" srcId="{44A598B3-FC3C-43CD-BC26-2998378C3C11}" destId="{5454E267-BE4A-4D18-96C8-82FB18794D2D}" srcOrd="0" destOrd="0" presId="urn:microsoft.com/office/officeart/2008/layout/HorizontalMultiLevelHierarchy"/>
    <dgm:cxn modelId="{EC4A0A83-20CE-45CD-A873-D435438874DF}" type="presOf" srcId="{CFECE04A-DEB1-4499-BCC7-625A9FFECA2C}" destId="{1C33A994-0488-4AF7-823D-B07046FB7821}" srcOrd="1" destOrd="0" presId="urn:microsoft.com/office/officeart/2008/layout/HorizontalMultiLevelHierarchy"/>
    <dgm:cxn modelId="{61087546-59B2-4779-9A8A-E4F98693DE87}" type="presOf" srcId="{52405097-17FD-400F-88CD-FDD1F5BEEC62}" destId="{4DECD729-9E2B-41ED-8E43-5DA12B73906F}" srcOrd="0" destOrd="0" presId="urn:microsoft.com/office/officeart/2008/layout/HorizontalMultiLevelHierarchy"/>
    <dgm:cxn modelId="{05211861-61AF-428D-A337-3F2EABBF9F54}" srcId="{CFCEB4BF-455E-4F47-A33C-63E134818A4B}" destId="{52405097-17FD-400F-88CD-FDD1F5BEEC62}" srcOrd="0" destOrd="0" parTransId="{72A03E2F-114D-46C8-9D6E-CD29B2122439}" sibTransId="{09DFB76A-58F7-4D9B-B1DD-E0151965D395}"/>
    <dgm:cxn modelId="{2A0A4B3B-3880-43A9-A022-4756FDAB2DD4}" type="presOf" srcId="{EED55863-D17A-482F-8867-34C424855563}" destId="{B583C4B6-9E4A-4968-AD89-A0C349111444}" srcOrd="0" destOrd="0" presId="urn:microsoft.com/office/officeart/2008/layout/HorizontalMultiLevelHierarchy"/>
    <dgm:cxn modelId="{1B8F2726-DC00-49F2-A933-7EB63C327A25}" type="presOf" srcId="{D95AEEE7-9FD6-47BA-8D8A-F7B38928AD75}" destId="{4D5C9F41-D05C-4555-A5FA-613C9F0F3E44}" srcOrd="0" destOrd="0" presId="urn:microsoft.com/office/officeart/2008/layout/HorizontalMultiLevelHierarchy"/>
    <dgm:cxn modelId="{5666E347-FDFE-48E7-A2E9-28308474C8BB}" type="presOf" srcId="{76C06E65-89B0-4BBB-96FC-0FD469C8D623}" destId="{B159ECF5-FEF9-4D0B-8632-07968A8889E6}" srcOrd="0" destOrd="0" presId="urn:microsoft.com/office/officeart/2008/layout/HorizontalMultiLevelHierarchy"/>
    <dgm:cxn modelId="{0874F4A3-493C-4E99-95B4-217439356255}" srcId="{1794BA76-F3D9-449A-8FF2-890AA017181F}" destId="{EED55863-D17A-482F-8867-34C424855563}" srcOrd="0" destOrd="0" parTransId="{CFECE04A-DEB1-4499-BCC7-625A9FFECA2C}" sibTransId="{31CA539A-C893-403C-87AA-857B9D688A51}"/>
    <dgm:cxn modelId="{7ECD7BD4-04EB-4E06-8174-4F78E1F14DF2}" srcId="{E43B2A88-CAA9-48DE-BBE4-BC25CD7AEE8D}" destId="{76C06E65-89B0-4BBB-96FC-0FD469C8D623}" srcOrd="0" destOrd="0" parTransId="{B6FC2C80-F2C5-49CD-B37A-C00DA2633AE4}" sibTransId="{C664E0E0-4B12-4D88-BB8D-70E5E4C0E9A2}"/>
    <dgm:cxn modelId="{DEF6F5B6-760C-42D3-803E-9AA4E69F01C6}" type="presOf" srcId="{DC6B6703-1F53-4FA4-BF69-FCA1FD8684B2}" destId="{306707F0-606E-4B84-A542-70E1278800C9}" srcOrd="0" destOrd="0" presId="urn:microsoft.com/office/officeart/2008/layout/HorizontalMultiLevelHierarchy"/>
    <dgm:cxn modelId="{C8A3A4B1-3360-4CC5-88BA-C3971C56B1B7}" type="presOf" srcId="{E43B2A88-CAA9-48DE-BBE4-BC25CD7AEE8D}" destId="{AE741C47-B351-45E5-87EF-EF4F37481B73}" srcOrd="0" destOrd="0" presId="urn:microsoft.com/office/officeart/2008/layout/HorizontalMultiLevelHierarchy"/>
    <dgm:cxn modelId="{9D5C5C7F-5DE9-48FE-B25D-077A380CBEC4}" type="presOf" srcId="{B6FC2C80-F2C5-49CD-B37A-C00DA2633AE4}" destId="{3B275D65-C52B-4045-80D6-2C38B064BE72}" srcOrd="1" destOrd="0" presId="urn:microsoft.com/office/officeart/2008/layout/HorizontalMultiLevelHierarchy"/>
    <dgm:cxn modelId="{7896ECCC-5AF8-4416-B122-98F70D1B55A7}" srcId="{52405097-17FD-400F-88CD-FDD1F5BEEC62}" destId="{A2791A97-9ED7-4451-85A0-39417D152D0E}" srcOrd="0" destOrd="0" parTransId="{AAAB6F44-5EC0-4939-BE4C-54F79E9F1C34}" sibTransId="{271DCC1A-1BE4-498B-9F42-ED0D2BBCE99E}"/>
    <dgm:cxn modelId="{E44120A1-6B23-4434-9F10-C585AA7A8881}" type="presOf" srcId="{D52988B1-D9D2-4619-BE97-A88F80C1D427}" destId="{F03849A4-58E2-4553-A330-4A84D1067272}" srcOrd="0" destOrd="0" presId="urn:microsoft.com/office/officeart/2008/layout/HorizontalMultiLevelHierarchy"/>
    <dgm:cxn modelId="{F0A67D0C-EECD-473D-862A-9B231DD6DBB9}" type="presOf" srcId="{F4DAD850-0B4E-4CDF-85C0-1A8A22E013D4}" destId="{E34CF65E-647E-43F2-9DBC-379B1222BE0D}" srcOrd="1" destOrd="0" presId="urn:microsoft.com/office/officeart/2008/layout/HorizontalMultiLevelHierarchy"/>
    <dgm:cxn modelId="{5FE2247E-5337-4630-8DE5-74FDAA5BAAF5}" type="presOf" srcId="{72A03E2F-114D-46C8-9D6E-CD29B2122439}" destId="{FD593606-9852-4554-88EC-0073A0FD5266}" srcOrd="1" destOrd="0" presId="urn:microsoft.com/office/officeart/2008/layout/HorizontalMultiLevelHierarchy"/>
    <dgm:cxn modelId="{9BA2FB28-2189-475A-9B13-CF06CFE560F7}" type="presOf" srcId="{DC6B6703-1F53-4FA4-BF69-FCA1FD8684B2}" destId="{D9509E35-BF48-4FAC-9FBD-EFDD318D4009}" srcOrd="1" destOrd="0" presId="urn:microsoft.com/office/officeart/2008/layout/HorizontalMultiLevelHierarchy"/>
    <dgm:cxn modelId="{27615A40-B836-40C6-B91F-CA0216ECF428}" type="presParOf" srcId="{F03849A4-58E2-4553-A330-4A84D1067272}" destId="{80F24BB1-470B-4730-8FEB-D0F3F46F008C}" srcOrd="0" destOrd="0" presId="urn:microsoft.com/office/officeart/2008/layout/HorizontalMultiLevelHierarchy"/>
    <dgm:cxn modelId="{1B9F92C9-BC1A-47CA-BBD1-C808920A19AB}" type="presParOf" srcId="{80F24BB1-470B-4730-8FEB-D0F3F46F008C}" destId="{AE741C47-B351-45E5-87EF-EF4F37481B73}" srcOrd="0" destOrd="0" presId="urn:microsoft.com/office/officeart/2008/layout/HorizontalMultiLevelHierarchy"/>
    <dgm:cxn modelId="{D88C5649-F48A-4DFB-BEC0-CF550AC225A8}" type="presParOf" srcId="{80F24BB1-470B-4730-8FEB-D0F3F46F008C}" destId="{B3EE0EF2-4DB2-4636-996A-EA83152E2324}" srcOrd="1" destOrd="0" presId="urn:microsoft.com/office/officeart/2008/layout/HorizontalMultiLevelHierarchy"/>
    <dgm:cxn modelId="{B95D3CE3-EBEB-41C7-86F4-E87300C6CAED}" type="presParOf" srcId="{B3EE0EF2-4DB2-4636-996A-EA83152E2324}" destId="{C48DF09F-A0CA-4FE2-BAD5-50ACC461CEB4}" srcOrd="0" destOrd="0" presId="urn:microsoft.com/office/officeart/2008/layout/HorizontalMultiLevelHierarchy"/>
    <dgm:cxn modelId="{73DCAB5F-CFE1-4D99-A157-42F2707B4711}" type="presParOf" srcId="{C48DF09F-A0CA-4FE2-BAD5-50ACC461CEB4}" destId="{3B275D65-C52B-4045-80D6-2C38B064BE72}" srcOrd="0" destOrd="0" presId="urn:microsoft.com/office/officeart/2008/layout/HorizontalMultiLevelHierarchy"/>
    <dgm:cxn modelId="{2805E717-2DA7-4433-A049-FFB7690639F3}" type="presParOf" srcId="{B3EE0EF2-4DB2-4636-996A-EA83152E2324}" destId="{522B610C-7515-42CA-9943-043EDD54C0BD}" srcOrd="1" destOrd="0" presId="urn:microsoft.com/office/officeart/2008/layout/HorizontalMultiLevelHierarchy"/>
    <dgm:cxn modelId="{E5239E6A-4E8A-4E49-A99A-637470467095}" type="presParOf" srcId="{522B610C-7515-42CA-9943-043EDD54C0BD}" destId="{B159ECF5-FEF9-4D0B-8632-07968A8889E6}" srcOrd="0" destOrd="0" presId="urn:microsoft.com/office/officeart/2008/layout/HorizontalMultiLevelHierarchy"/>
    <dgm:cxn modelId="{E16EAB87-EC4D-4895-B91A-02B5195FA9B4}" type="presParOf" srcId="{522B610C-7515-42CA-9943-043EDD54C0BD}" destId="{3A99D94E-CB9F-46F7-88CA-D1EC44AD4D05}" srcOrd="1" destOrd="0" presId="urn:microsoft.com/office/officeart/2008/layout/HorizontalMultiLevelHierarchy"/>
    <dgm:cxn modelId="{AFC2C91E-0499-4656-A9A4-56F6DAEE3B51}" type="presParOf" srcId="{3A99D94E-CB9F-46F7-88CA-D1EC44AD4D05}" destId="{CFB87B6E-A480-4FB3-99F3-6974DF66D44E}" srcOrd="0" destOrd="0" presId="urn:microsoft.com/office/officeart/2008/layout/HorizontalMultiLevelHierarchy"/>
    <dgm:cxn modelId="{C9ABBC83-22E9-4CB9-B0E1-060568B2906E}" type="presParOf" srcId="{CFB87B6E-A480-4FB3-99F3-6974DF66D44E}" destId="{65DD6530-CA4F-484A-9438-7BC30039A731}" srcOrd="0" destOrd="0" presId="urn:microsoft.com/office/officeart/2008/layout/HorizontalMultiLevelHierarchy"/>
    <dgm:cxn modelId="{77D6D72E-0C39-4F0F-9817-2F92E66CC7AF}" type="presParOf" srcId="{3A99D94E-CB9F-46F7-88CA-D1EC44AD4D05}" destId="{AF038387-A7D1-4EE1-9867-9452394FD56E}" srcOrd="1" destOrd="0" presId="urn:microsoft.com/office/officeart/2008/layout/HorizontalMultiLevelHierarchy"/>
    <dgm:cxn modelId="{8C3610D8-6359-4D21-9A6C-ABCBEB9061BE}" type="presParOf" srcId="{AF038387-A7D1-4EE1-9867-9452394FD56E}" destId="{CFA117AE-2DF3-4161-916D-20C65AA9AE11}" srcOrd="0" destOrd="0" presId="urn:microsoft.com/office/officeart/2008/layout/HorizontalMultiLevelHierarchy"/>
    <dgm:cxn modelId="{EC8704D5-4E57-403B-8B51-E6B45D06DB79}" type="presParOf" srcId="{AF038387-A7D1-4EE1-9867-9452394FD56E}" destId="{F44AA5DA-1E6B-456D-B476-647D5BB87625}" srcOrd="1" destOrd="0" presId="urn:microsoft.com/office/officeart/2008/layout/HorizontalMultiLevelHierarchy"/>
    <dgm:cxn modelId="{E032A0FD-53CD-41A0-AFC2-E797030381C1}" type="presParOf" srcId="{F44AA5DA-1E6B-456D-B476-647D5BB87625}" destId="{80C370A6-999D-4F16-B926-C048EE599560}" srcOrd="0" destOrd="0" presId="urn:microsoft.com/office/officeart/2008/layout/HorizontalMultiLevelHierarchy"/>
    <dgm:cxn modelId="{4DA8207A-863D-416C-8208-75B288038C0B}" type="presParOf" srcId="{80C370A6-999D-4F16-B926-C048EE599560}" destId="{1C33A994-0488-4AF7-823D-B07046FB7821}" srcOrd="0" destOrd="0" presId="urn:microsoft.com/office/officeart/2008/layout/HorizontalMultiLevelHierarchy"/>
    <dgm:cxn modelId="{CA6D9339-8D13-4362-BE7C-0462336204DD}" type="presParOf" srcId="{F44AA5DA-1E6B-456D-B476-647D5BB87625}" destId="{4E3865F8-4700-4485-AF26-BD2B2D1B1372}" srcOrd="1" destOrd="0" presId="urn:microsoft.com/office/officeart/2008/layout/HorizontalMultiLevelHierarchy"/>
    <dgm:cxn modelId="{3520FBDA-9F1F-419D-AEE7-5321D516587B}" type="presParOf" srcId="{4E3865F8-4700-4485-AF26-BD2B2D1B1372}" destId="{B583C4B6-9E4A-4968-AD89-A0C349111444}" srcOrd="0" destOrd="0" presId="urn:microsoft.com/office/officeart/2008/layout/HorizontalMultiLevelHierarchy"/>
    <dgm:cxn modelId="{327668B0-E5E6-42AC-8AD7-DD89269CB212}" type="presParOf" srcId="{4E3865F8-4700-4485-AF26-BD2B2D1B1372}" destId="{328A6E6B-509E-4DDC-8244-44774C0B2246}" srcOrd="1" destOrd="0" presId="urn:microsoft.com/office/officeart/2008/layout/HorizontalMultiLevelHierarchy"/>
    <dgm:cxn modelId="{537FB60C-36FE-4A80-BAF8-A963C088705D}" type="presParOf" srcId="{F44AA5DA-1E6B-456D-B476-647D5BB87625}" destId="{77405670-46C9-4FA8-B5AB-D8DBE3F3B890}" srcOrd="2" destOrd="0" presId="urn:microsoft.com/office/officeart/2008/layout/HorizontalMultiLevelHierarchy"/>
    <dgm:cxn modelId="{D7562B3A-4667-41A7-A4A5-EE94D1D08D8F}" type="presParOf" srcId="{77405670-46C9-4FA8-B5AB-D8DBE3F3B890}" destId="{E34CF65E-647E-43F2-9DBC-379B1222BE0D}" srcOrd="0" destOrd="0" presId="urn:microsoft.com/office/officeart/2008/layout/HorizontalMultiLevelHierarchy"/>
    <dgm:cxn modelId="{865D56B0-998D-4332-B193-96ED819768FC}" type="presParOf" srcId="{F44AA5DA-1E6B-456D-B476-647D5BB87625}" destId="{4EE22F9B-367E-467D-8E9F-05FA35239641}" srcOrd="3" destOrd="0" presId="urn:microsoft.com/office/officeart/2008/layout/HorizontalMultiLevelHierarchy"/>
    <dgm:cxn modelId="{81BFD2BC-C98E-4E67-B22B-B1726885725B}" type="presParOf" srcId="{4EE22F9B-367E-467D-8E9F-05FA35239641}" destId="{090022E3-72B1-43A7-851B-9C94585125FB}" srcOrd="0" destOrd="0" presId="urn:microsoft.com/office/officeart/2008/layout/HorizontalMultiLevelHierarchy"/>
    <dgm:cxn modelId="{9D7B7D58-F462-4E92-A2CC-EA281ECFD1A2}" type="presParOf" srcId="{4EE22F9B-367E-467D-8E9F-05FA35239641}" destId="{60916814-714C-4136-8400-FA82C917C109}" srcOrd="1" destOrd="0" presId="urn:microsoft.com/office/officeart/2008/layout/HorizontalMultiLevelHierarchy"/>
    <dgm:cxn modelId="{FB44A607-4695-4242-A618-80BADCAACFB1}" type="presParOf" srcId="{3A99D94E-CB9F-46F7-88CA-D1EC44AD4D05}" destId="{306707F0-606E-4B84-A542-70E1278800C9}" srcOrd="2" destOrd="0" presId="urn:microsoft.com/office/officeart/2008/layout/HorizontalMultiLevelHierarchy"/>
    <dgm:cxn modelId="{D1742628-E083-4B66-AC1A-72F1BCB8BADB}" type="presParOf" srcId="{306707F0-606E-4B84-A542-70E1278800C9}" destId="{D9509E35-BF48-4FAC-9FBD-EFDD318D4009}" srcOrd="0" destOrd="0" presId="urn:microsoft.com/office/officeart/2008/layout/HorizontalMultiLevelHierarchy"/>
    <dgm:cxn modelId="{09CDC8FC-75E4-4D8E-AD50-86E0636052E1}" type="presParOf" srcId="{3A99D94E-CB9F-46F7-88CA-D1EC44AD4D05}" destId="{E9EB83A2-3AB4-4687-A42B-34C7D0FC30C9}" srcOrd="3" destOrd="0" presId="urn:microsoft.com/office/officeart/2008/layout/HorizontalMultiLevelHierarchy"/>
    <dgm:cxn modelId="{907B83DC-B94B-418B-8320-EDA4B41003D4}" type="presParOf" srcId="{E9EB83A2-3AB4-4687-A42B-34C7D0FC30C9}" destId="{4D5C9F41-D05C-4555-A5FA-613C9F0F3E44}" srcOrd="0" destOrd="0" presId="urn:microsoft.com/office/officeart/2008/layout/HorizontalMultiLevelHierarchy"/>
    <dgm:cxn modelId="{C1C4230B-2DED-453B-9590-146B225EC120}" type="presParOf" srcId="{E9EB83A2-3AB4-4687-A42B-34C7D0FC30C9}" destId="{50D0AE2B-E680-4D2E-9A0E-0DC792231CBD}" srcOrd="1" destOrd="0" presId="urn:microsoft.com/office/officeart/2008/layout/HorizontalMultiLevelHierarchy"/>
    <dgm:cxn modelId="{84C088DF-079B-4EAD-B3B8-101556598C45}" type="presParOf" srcId="{B3EE0EF2-4DB2-4636-996A-EA83152E2324}" destId="{1E821EE5-8C2C-4D45-AED3-E1A990F85C93}" srcOrd="2" destOrd="0" presId="urn:microsoft.com/office/officeart/2008/layout/HorizontalMultiLevelHierarchy"/>
    <dgm:cxn modelId="{732F096F-E6E2-4B08-AE28-07A592BFFE9E}" type="presParOf" srcId="{1E821EE5-8C2C-4D45-AED3-E1A990F85C93}" destId="{8EAADD91-8FDA-45E9-B195-47386698F5B2}" srcOrd="0" destOrd="0" presId="urn:microsoft.com/office/officeart/2008/layout/HorizontalMultiLevelHierarchy"/>
    <dgm:cxn modelId="{9B9C7775-EDE7-4A3E-9878-3488AB885E92}" type="presParOf" srcId="{B3EE0EF2-4DB2-4636-996A-EA83152E2324}" destId="{924FA457-5749-42AC-A58F-11DA808BBCA7}" srcOrd="3" destOrd="0" presId="urn:microsoft.com/office/officeart/2008/layout/HorizontalMultiLevelHierarchy"/>
    <dgm:cxn modelId="{95CB6C9B-8C50-47A4-9589-0FA3E7EFCC1E}" type="presParOf" srcId="{924FA457-5749-42AC-A58F-11DA808BBCA7}" destId="{7B823467-D723-46E4-9239-8F0071296C04}" srcOrd="0" destOrd="0" presId="urn:microsoft.com/office/officeart/2008/layout/HorizontalMultiLevelHierarchy"/>
    <dgm:cxn modelId="{27BC18B2-6E55-42F7-8FA6-1C00B0D70C94}" type="presParOf" srcId="{924FA457-5749-42AC-A58F-11DA808BBCA7}" destId="{6ABF1A1F-77F9-4F7B-9CA3-0AEFD3920E6A}" srcOrd="1" destOrd="0" presId="urn:microsoft.com/office/officeart/2008/layout/HorizontalMultiLevelHierarchy"/>
    <dgm:cxn modelId="{7BF15838-05D8-4CDA-B432-AD6FD5D7B507}" type="presParOf" srcId="{6ABF1A1F-77F9-4F7B-9CA3-0AEFD3920E6A}" destId="{EAA9FD83-1BE5-45C9-A6FB-E975FD753E2B}" srcOrd="0" destOrd="0" presId="urn:microsoft.com/office/officeart/2008/layout/HorizontalMultiLevelHierarchy"/>
    <dgm:cxn modelId="{DAC09BB1-C698-4406-9B70-14E93F6A0809}" type="presParOf" srcId="{EAA9FD83-1BE5-45C9-A6FB-E975FD753E2B}" destId="{FD593606-9852-4554-88EC-0073A0FD5266}" srcOrd="0" destOrd="0" presId="urn:microsoft.com/office/officeart/2008/layout/HorizontalMultiLevelHierarchy"/>
    <dgm:cxn modelId="{71A417A1-1407-4354-9BCB-4DD70F58D184}" type="presParOf" srcId="{6ABF1A1F-77F9-4F7B-9CA3-0AEFD3920E6A}" destId="{69A06839-AB63-4194-9DF8-D05191A9C906}" srcOrd="1" destOrd="0" presId="urn:microsoft.com/office/officeart/2008/layout/HorizontalMultiLevelHierarchy"/>
    <dgm:cxn modelId="{ECC3CF54-6D24-47A9-8742-978C8C81D29E}" type="presParOf" srcId="{69A06839-AB63-4194-9DF8-D05191A9C906}" destId="{4DECD729-9E2B-41ED-8E43-5DA12B73906F}" srcOrd="0" destOrd="0" presId="urn:microsoft.com/office/officeart/2008/layout/HorizontalMultiLevelHierarchy"/>
    <dgm:cxn modelId="{A8B33543-E8EE-4F0F-B7A5-ED8BC64095B4}" type="presParOf" srcId="{69A06839-AB63-4194-9DF8-D05191A9C906}" destId="{7DC79EA4-C297-4864-A5D6-ED440C504487}" srcOrd="1" destOrd="0" presId="urn:microsoft.com/office/officeart/2008/layout/HorizontalMultiLevelHierarchy"/>
    <dgm:cxn modelId="{B9E48889-B797-4FE6-ABD5-3CA2621885A4}" type="presParOf" srcId="{7DC79EA4-C297-4864-A5D6-ED440C504487}" destId="{23572746-1BD2-4A74-A6B1-8EBA08213ECF}" srcOrd="0" destOrd="0" presId="urn:microsoft.com/office/officeart/2008/layout/HorizontalMultiLevelHierarchy"/>
    <dgm:cxn modelId="{E80F4717-CF28-429F-9EC5-92DF19BAA857}" type="presParOf" srcId="{23572746-1BD2-4A74-A6B1-8EBA08213ECF}" destId="{448AAACB-EC0D-4937-BC9A-28A277D1230A}" srcOrd="0" destOrd="0" presId="urn:microsoft.com/office/officeart/2008/layout/HorizontalMultiLevelHierarchy"/>
    <dgm:cxn modelId="{1F326F57-DB4F-47C4-85F0-E9EB63B5C325}" type="presParOf" srcId="{7DC79EA4-C297-4864-A5D6-ED440C504487}" destId="{9FCF386D-1B20-4629-9C5B-5F28FDF9EA03}" srcOrd="1" destOrd="0" presId="urn:microsoft.com/office/officeart/2008/layout/HorizontalMultiLevelHierarchy"/>
    <dgm:cxn modelId="{F173B87E-A677-4009-8738-554D822D912C}" type="presParOf" srcId="{9FCF386D-1B20-4629-9C5B-5F28FDF9EA03}" destId="{72D1C5BB-AF17-477B-8FB0-3224B3434148}" srcOrd="0" destOrd="0" presId="urn:microsoft.com/office/officeart/2008/layout/HorizontalMultiLevelHierarchy"/>
    <dgm:cxn modelId="{9344D8E0-3FCE-44AF-B9FF-DEA1DB6DB266}" type="presParOf" srcId="{9FCF386D-1B20-4629-9C5B-5F28FDF9EA03}" destId="{B0815D29-DF25-44A0-A7CE-7E9A37027972}" srcOrd="1" destOrd="0" presId="urn:microsoft.com/office/officeart/2008/layout/HorizontalMultiLevelHierarchy"/>
    <dgm:cxn modelId="{E1C548BC-74FD-4D0E-99F0-4ECA09CFF19E}" type="presParOf" srcId="{B0815D29-DF25-44A0-A7CE-7E9A37027972}" destId="{3BF213F9-F543-4D7D-A167-9CC28C5566E2}" srcOrd="0" destOrd="0" presId="urn:microsoft.com/office/officeart/2008/layout/HorizontalMultiLevelHierarchy"/>
    <dgm:cxn modelId="{3B2F78D3-62F8-4F4E-867D-E7F05A170A38}" type="presParOf" srcId="{3BF213F9-F543-4D7D-A167-9CC28C5566E2}" destId="{0775C148-B94E-4B46-B8F0-09B1633BAEEA}" srcOrd="0" destOrd="0" presId="urn:microsoft.com/office/officeart/2008/layout/HorizontalMultiLevelHierarchy"/>
    <dgm:cxn modelId="{E3C729FD-AA20-4300-BFD0-AE3BCA7C45B2}" type="presParOf" srcId="{B0815D29-DF25-44A0-A7CE-7E9A37027972}" destId="{1896472D-5F6C-4430-A148-229FBAA6BF61}" srcOrd="1" destOrd="0" presId="urn:microsoft.com/office/officeart/2008/layout/HorizontalMultiLevelHierarchy"/>
    <dgm:cxn modelId="{7BCCEA98-FF19-448E-A080-F00B044D6CB2}" type="presParOf" srcId="{1896472D-5F6C-4430-A148-229FBAA6BF61}" destId="{55E2B684-7823-4E8C-ADC7-6533DE74FDB6}" srcOrd="0" destOrd="0" presId="urn:microsoft.com/office/officeart/2008/layout/HorizontalMultiLevelHierarchy"/>
    <dgm:cxn modelId="{FEA53E25-5C08-40E7-BF46-329B6249D104}" type="presParOf" srcId="{1896472D-5F6C-4430-A148-229FBAA6BF61}" destId="{6F4E6CF8-029B-4103-904C-2203A172BC7F}" srcOrd="1" destOrd="0" presId="urn:microsoft.com/office/officeart/2008/layout/HorizontalMultiLevelHierarchy"/>
    <dgm:cxn modelId="{0CC545A1-62F2-4206-9CFB-590E4B11CB25}" type="presParOf" srcId="{7DC79EA4-C297-4864-A5D6-ED440C504487}" destId="{8FC29A72-4591-47B3-A7CF-62E98E132334}" srcOrd="2" destOrd="0" presId="urn:microsoft.com/office/officeart/2008/layout/HorizontalMultiLevelHierarchy"/>
    <dgm:cxn modelId="{65BFD9B3-ACFE-4F35-9F41-78A4853DE51B}" type="presParOf" srcId="{8FC29A72-4591-47B3-A7CF-62E98E132334}" destId="{FD36E0C6-E5C8-4CB9-9067-2B3C161D6ACE}" srcOrd="0" destOrd="0" presId="urn:microsoft.com/office/officeart/2008/layout/HorizontalMultiLevelHierarchy"/>
    <dgm:cxn modelId="{2B77468D-76D4-4D10-AE7D-D726881069C9}" type="presParOf" srcId="{7DC79EA4-C297-4864-A5D6-ED440C504487}" destId="{A5458DE8-EA5F-4F57-B3BB-3BD6C842E304}" srcOrd="3" destOrd="0" presId="urn:microsoft.com/office/officeart/2008/layout/HorizontalMultiLevelHierarchy"/>
    <dgm:cxn modelId="{16E3CDED-A819-4DB0-9729-0992F1BFAB8E}" type="presParOf" srcId="{A5458DE8-EA5F-4F57-B3BB-3BD6C842E304}" destId="{5454E267-BE4A-4D18-96C8-82FB18794D2D}" srcOrd="0" destOrd="0" presId="urn:microsoft.com/office/officeart/2008/layout/HorizontalMultiLevelHierarchy"/>
    <dgm:cxn modelId="{93A22BEB-0CCB-4862-A42B-5ED9F2EAF302}" type="presParOf" srcId="{A5458DE8-EA5F-4F57-B3BB-3BD6C842E304}" destId="{711DFA02-E557-4405-ABCA-7C6018EA20F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D3A58-8AA1-49DF-8B47-AE9C5F2C4A5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F6BA19-59CF-4BFC-91A3-8C058981F871}">
      <dgm:prSet phldrT="[Текст]"/>
      <dgm:spPr>
        <a:solidFill>
          <a:srgbClr val="FF6600">
            <a:alpha val="90000"/>
          </a:srgbClr>
        </a:solidFill>
        <a:ln>
          <a:solidFill>
            <a:srgbClr val="FF6600">
              <a:alpha val="90000"/>
            </a:srgb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Декларирование</a:t>
          </a:r>
          <a:endParaRPr lang="ru-RU" b="1" dirty="0">
            <a:solidFill>
              <a:schemeClr val="bg1"/>
            </a:solidFill>
          </a:endParaRPr>
        </a:p>
      </dgm:t>
    </dgm:pt>
    <dgm:pt modelId="{0A3B3414-0289-4EDE-BF4F-D2A65D62A4F3}" type="parTrans" cxnId="{C7DC9036-EC4B-479D-8418-679EF0A133E9}">
      <dgm:prSet/>
      <dgm:spPr/>
      <dgm:t>
        <a:bodyPr/>
        <a:lstStyle/>
        <a:p>
          <a:endParaRPr lang="ru-RU"/>
        </a:p>
      </dgm:t>
    </dgm:pt>
    <dgm:pt modelId="{C83E606B-0C4A-425C-839C-4BFC3A360CDA}" type="sibTrans" cxnId="{C7DC9036-EC4B-479D-8418-679EF0A133E9}">
      <dgm:prSet/>
      <dgm:spPr/>
      <dgm:t>
        <a:bodyPr/>
        <a:lstStyle/>
        <a:p>
          <a:endParaRPr lang="ru-RU"/>
        </a:p>
      </dgm:t>
    </dgm:pt>
    <dgm:pt modelId="{A910CE55-4D9A-47A3-91DF-95A31F5DCCEE}">
      <dgm:prSet phldrT="[Текст]" custT="1"/>
      <dgm:spPr/>
      <dgm:t>
        <a:bodyPr/>
        <a:lstStyle/>
        <a:p>
          <a:r>
            <a:rPr lang="ru-RU" sz="1400" b="1" dirty="0" smtClean="0"/>
            <a:t>Фактическое значение</a:t>
          </a:r>
          <a:endParaRPr lang="ru-RU" sz="1400" b="1" dirty="0"/>
        </a:p>
      </dgm:t>
    </dgm:pt>
    <dgm:pt modelId="{4833CDFA-48F4-451A-9247-260C8A0A4A57}" type="parTrans" cxnId="{5E6DE427-7C6C-4EC6-9D5A-1CF9A49F48BA}">
      <dgm:prSet/>
      <dgm:spPr/>
      <dgm:t>
        <a:bodyPr/>
        <a:lstStyle/>
        <a:p>
          <a:endParaRPr lang="ru-RU"/>
        </a:p>
      </dgm:t>
    </dgm:pt>
    <dgm:pt modelId="{44CE79E3-7EFB-45C7-970F-8F81E32D9F7B}" type="sibTrans" cxnId="{5E6DE427-7C6C-4EC6-9D5A-1CF9A49F48BA}">
      <dgm:prSet/>
      <dgm:spPr/>
      <dgm:t>
        <a:bodyPr/>
        <a:lstStyle/>
        <a:p>
          <a:endParaRPr lang="ru-RU"/>
        </a:p>
      </dgm:t>
    </dgm:pt>
    <dgm:pt modelId="{96E701C3-00BA-4746-B65D-AAE7F7E736E1}">
      <dgm:prSet phldrT="[Текст]" custT="1"/>
      <dgm:spPr/>
      <dgm:t>
        <a:bodyPr/>
        <a:lstStyle/>
        <a:p>
          <a:r>
            <a:rPr lang="ru-RU" sz="1400" b="1" dirty="0" smtClean="0"/>
            <a:t>Нормативное значение</a:t>
          </a:r>
          <a:endParaRPr lang="ru-RU" sz="1400" b="1" dirty="0"/>
        </a:p>
      </dgm:t>
    </dgm:pt>
    <dgm:pt modelId="{3F0DE56F-1F80-40EF-A0FF-F4E53F67BB7D}" type="parTrans" cxnId="{5CD98559-A078-4325-B8F0-33207C142B22}">
      <dgm:prSet/>
      <dgm:spPr/>
      <dgm:t>
        <a:bodyPr/>
        <a:lstStyle/>
        <a:p>
          <a:endParaRPr lang="ru-RU"/>
        </a:p>
      </dgm:t>
    </dgm:pt>
    <dgm:pt modelId="{EDE0FF79-06C0-419F-ACF2-8D88606E7E56}" type="sibTrans" cxnId="{5CD98559-A078-4325-B8F0-33207C142B22}">
      <dgm:prSet/>
      <dgm:spPr/>
      <dgm:t>
        <a:bodyPr/>
        <a:lstStyle/>
        <a:p>
          <a:endParaRPr lang="ru-RU"/>
        </a:p>
      </dgm:t>
    </dgm:pt>
    <dgm:pt modelId="{95399D82-CAA2-41AA-A341-DD9476096FFB}">
      <dgm:prSet phldrT="[Текст]" phldr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E6C4903-0662-41E0-8EE0-0A9164204EC0}" type="sibTrans" cxnId="{7EA632FA-0A35-4F4A-8CBE-950480661AA6}">
      <dgm:prSet/>
      <dgm:spPr/>
      <dgm:t>
        <a:bodyPr/>
        <a:lstStyle/>
        <a:p>
          <a:endParaRPr lang="ru-RU"/>
        </a:p>
      </dgm:t>
    </dgm:pt>
    <dgm:pt modelId="{6FB723F9-B876-49CF-B77A-A6BC2900EB38}" type="parTrans" cxnId="{7EA632FA-0A35-4F4A-8CBE-950480661AA6}">
      <dgm:prSet/>
      <dgm:spPr/>
      <dgm:t>
        <a:bodyPr/>
        <a:lstStyle/>
        <a:p>
          <a:endParaRPr lang="ru-RU"/>
        </a:p>
      </dgm:t>
    </dgm:pt>
    <dgm:pt modelId="{A7EA74BF-FF41-432A-A1AB-E3924AD3994A}" type="pres">
      <dgm:prSet presAssocID="{820D3A58-8AA1-49DF-8B47-AE9C5F2C4A5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A77CE5-74FD-400F-8DEF-29ACFAF3B834}" type="pres">
      <dgm:prSet presAssocID="{820D3A58-8AA1-49DF-8B47-AE9C5F2C4A56}" presName="dummyMaxCanvas" presStyleCnt="0"/>
      <dgm:spPr/>
    </dgm:pt>
    <dgm:pt modelId="{08C35F3D-F667-4A27-BBCE-4B28AA3CC03A}" type="pres">
      <dgm:prSet presAssocID="{820D3A58-8AA1-49DF-8B47-AE9C5F2C4A56}" presName="parentComposite" presStyleCnt="0"/>
      <dgm:spPr/>
    </dgm:pt>
    <dgm:pt modelId="{0EC656D2-77E3-49C4-85DA-9C58D5E33640}" type="pres">
      <dgm:prSet presAssocID="{820D3A58-8AA1-49DF-8B47-AE9C5F2C4A56}" presName="parent1" presStyleLbl="alignAccFollowNode1" presStyleIdx="0" presStyleCnt="4" custScaleX="317381" custLinFactNeighborX="14070" custLinFactNeighborY="-60091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2B4A9C67-9AC4-47E0-94AB-07484867105D}" type="pres">
      <dgm:prSet presAssocID="{820D3A58-8AA1-49DF-8B47-AE9C5F2C4A56}" presName="parent2" presStyleLbl="alignAccFollowNode1" presStyleIdx="1" presStyleCnt="4" custLinFactNeighborX="-24028" custLinFactNeighborY="6690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845CC76-1E4A-4727-A710-1C772476A4F4}" type="pres">
      <dgm:prSet presAssocID="{820D3A58-8AA1-49DF-8B47-AE9C5F2C4A56}" presName="childrenComposite" presStyleCnt="0"/>
      <dgm:spPr/>
    </dgm:pt>
    <dgm:pt modelId="{2408D03B-0293-4CBC-B2DF-0F58246BB808}" type="pres">
      <dgm:prSet presAssocID="{820D3A58-8AA1-49DF-8B47-AE9C5F2C4A56}" presName="dummyMaxCanvas_ChildArea" presStyleCnt="0"/>
      <dgm:spPr/>
    </dgm:pt>
    <dgm:pt modelId="{2EF76A6B-D745-4854-AF65-B2EDD8A0C38E}" type="pres">
      <dgm:prSet presAssocID="{820D3A58-8AA1-49DF-8B47-AE9C5F2C4A56}" presName="fulcrum" presStyleLbl="alignAccFollowNode1" presStyleIdx="2" presStyleCnt="4"/>
      <dgm:spPr/>
    </dgm:pt>
    <dgm:pt modelId="{CF97FD88-32E8-4F65-8A4A-9A202C6E4BA3}" type="pres">
      <dgm:prSet presAssocID="{820D3A58-8AA1-49DF-8B47-AE9C5F2C4A56}" presName="balance_11" presStyleLbl="alignAccFollowNode1" presStyleIdx="3" presStyleCnt="4" custAng="2221306">
        <dgm:presLayoutVars>
          <dgm:bulletEnabled val="1"/>
        </dgm:presLayoutVars>
      </dgm:prSet>
      <dgm:spPr/>
    </dgm:pt>
    <dgm:pt modelId="{C52ED051-1081-487A-90E6-374135A4E69D}" type="pres">
      <dgm:prSet presAssocID="{820D3A58-8AA1-49DF-8B47-AE9C5F2C4A56}" presName="left_11_1" presStyleLbl="node1" presStyleIdx="0" presStyleCnt="2" custAng="2173674" custScaleY="61838" custLinFactNeighborX="43299" custLinFactNeighborY="-10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8BF4E-B913-4F41-A035-45B883AB5BD8}" type="pres">
      <dgm:prSet presAssocID="{820D3A58-8AA1-49DF-8B47-AE9C5F2C4A56}" presName="right_11_1" presStyleLbl="node1" presStyleIdx="1" presStyleCnt="2" custAng="2127466" custScaleY="60212" custLinFactNeighborX="20149" custLinFactNeighborY="45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23BAB5-64C3-459C-994F-10C0142E73A5}" type="presOf" srcId="{42F6BA19-59CF-4BFC-91A3-8C058981F871}" destId="{0EC656D2-77E3-49C4-85DA-9C58D5E33640}" srcOrd="0" destOrd="0" presId="urn:microsoft.com/office/officeart/2005/8/layout/balance1"/>
    <dgm:cxn modelId="{8033B7E7-2A43-4E72-8940-1F3811121BD6}" type="presOf" srcId="{95399D82-CAA2-41AA-A341-DD9476096FFB}" destId="{2B4A9C67-9AC4-47E0-94AB-07484867105D}" srcOrd="0" destOrd="0" presId="urn:microsoft.com/office/officeart/2005/8/layout/balance1"/>
    <dgm:cxn modelId="{5CD98559-A078-4325-B8F0-33207C142B22}" srcId="{95399D82-CAA2-41AA-A341-DD9476096FFB}" destId="{96E701C3-00BA-4746-B65D-AAE7F7E736E1}" srcOrd="0" destOrd="0" parTransId="{3F0DE56F-1F80-40EF-A0FF-F4E53F67BB7D}" sibTransId="{EDE0FF79-06C0-419F-ACF2-8D88606E7E56}"/>
    <dgm:cxn modelId="{7EA632FA-0A35-4F4A-8CBE-950480661AA6}" srcId="{820D3A58-8AA1-49DF-8B47-AE9C5F2C4A56}" destId="{95399D82-CAA2-41AA-A341-DD9476096FFB}" srcOrd="1" destOrd="0" parTransId="{6FB723F9-B876-49CF-B77A-A6BC2900EB38}" sibTransId="{3E6C4903-0662-41E0-8EE0-0A9164204EC0}"/>
    <dgm:cxn modelId="{5E6DE427-7C6C-4EC6-9D5A-1CF9A49F48BA}" srcId="{42F6BA19-59CF-4BFC-91A3-8C058981F871}" destId="{A910CE55-4D9A-47A3-91DF-95A31F5DCCEE}" srcOrd="0" destOrd="0" parTransId="{4833CDFA-48F4-451A-9247-260C8A0A4A57}" sibTransId="{44CE79E3-7EFB-45C7-970F-8F81E32D9F7B}"/>
    <dgm:cxn modelId="{487D4D04-2CED-4678-9F7A-E6F6E5C9E39F}" type="presOf" srcId="{820D3A58-8AA1-49DF-8B47-AE9C5F2C4A56}" destId="{A7EA74BF-FF41-432A-A1AB-E3924AD3994A}" srcOrd="0" destOrd="0" presId="urn:microsoft.com/office/officeart/2005/8/layout/balance1"/>
    <dgm:cxn modelId="{9376F826-52D3-431B-8576-26BB13ADB4A5}" type="presOf" srcId="{96E701C3-00BA-4746-B65D-AAE7F7E736E1}" destId="{5DB8BF4E-B913-4F41-A035-45B883AB5BD8}" srcOrd="0" destOrd="0" presId="urn:microsoft.com/office/officeart/2005/8/layout/balance1"/>
    <dgm:cxn modelId="{9FF0E61C-F15E-4DBA-A97D-F386A5DB297A}" type="presOf" srcId="{A910CE55-4D9A-47A3-91DF-95A31F5DCCEE}" destId="{C52ED051-1081-487A-90E6-374135A4E69D}" srcOrd="0" destOrd="0" presId="urn:microsoft.com/office/officeart/2005/8/layout/balance1"/>
    <dgm:cxn modelId="{C7DC9036-EC4B-479D-8418-679EF0A133E9}" srcId="{820D3A58-8AA1-49DF-8B47-AE9C5F2C4A56}" destId="{42F6BA19-59CF-4BFC-91A3-8C058981F871}" srcOrd="0" destOrd="0" parTransId="{0A3B3414-0289-4EDE-BF4F-D2A65D62A4F3}" sibTransId="{C83E606B-0C4A-425C-839C-4BFC3A360CDA}"/>
    <dgm:cxn modelId="{C372774C-B8AA-424D-87E9-FD7DDCC05672}" type="presParOf" srcId="{A7EA74BF-FF41-432A-A1AB-E3924AD3994A}" destId="{34A77CE5-74FD-400F-8DEF-29ACFAF3B834}" srcOrd="0" destOrd="0" presId="urn:microsoft.com/office/officeart/2005/8/layout/balance1"/>
    <dgm:cxn modelId="{F653B9F8-FCB2-41BB-9233-6702AA84717F}" type="presParOf" srcId="{A7EA74BF-FF41-432A-A1AB-E3924AD3994A}" destId="{08C35F3D-F667-4A27-BBCE-4B28AA3CC03A}" srcOrd="1" destOrd="0" presId="urn:microsoft.com/office/officeart/2005/8/layout/balance1"/>
    <dgm:cxn modelId="{7BCDAD83-A4FB-4E41-8B56-936CCF2A7AFD}" type="presParOf" srcId="{08C35F3D-F667-4A27-BBCE-4B28AA3CC03A}" destId="{0EC656D2-77E3-49C4-85DA-9C58D5E33640}" srcOrd="0" destOrd="0" presId="urn:microsoft.com/office/officeart/2005/8/layout/balance1"/>
    <dgm:cxn modelId="{49FF85C1-428D-4276-9996-3B90F84283D7}" type="presParOf" srcId="{08C35F3D-F667-4A27-BBCE-4B28AA3CC03A}" destId="{2B4A9C67-9AC4-47E0-94AB-07484867105D}" srcOrd="1" destOrd="0" presId="urn:microsoft.com/office/officeart/2005/8/layout/balance1"/>
    <dgm:cxn modelId="{6C370628-3B77-4ECF-BC44-16F061C8766E}" type="presParOf" srcId="{A7EA74BF-FF41-432A-A1AB-E3924AD3994A}" destId="{B845CC76-1E4A-4727-A710-1C772476A4F4}" srcOrd="2" destOrd="0" presId="urn:microsoft.com/office/officeart/2005/8/layout/balance1"/>
    <dgm:cxn modelId="{998FE2A0-D796-459B-9F39-847AF9AC3B87}" type="presParOf" srcId="{B845CC76-1E4A-4727-A710-1C772476A4F4}" destId="{2408D03B-0293-4CBC-B2DF-0F58246BB808}" srcOrd="0" destOrd="0" presId="urn:microsoft.com/office/officeart/2005/8/layout/balance1"/>
    <dgm:cxn modelId="{5150CBBF-C5FF-4137-AA32-6883C67B8FB5}" type="presParOf" srcId="{B845CC76-1E4A-4727-A710-1C772476A4F4}" destId="{2EF76A6B-D745-4854-AF65-B2EDD8A0C38E}" srcOrd="1" destOrd="0" presId="urn:microsoft.com/office/officeart/2005/8/layout/balance1"/>
    <dgm:cxn modelId="{EB8AD17A-C215-413D-B27E-A2B0FEE4EA75}" type="presParOf" srcId="{B845CC76-1E4A-4727-A710-1C772476A4F4}" destId="{CF97FD88-32E8-4F65-8A4A-9A202C6E4BA3}" srcOrd="2" destOrd="0" presId="urn:microsoft.com/office/officeart/2005/8/layout/balance1"/>
    <dgm:cxn modelId="{30E6567C-A9C3-4DAF-B120-D20401CCD3E0}" type="presParOf" srcId="{B845CC76-1E4A-4727-A710-1C772476A4F4}" destId="{C52ED051-1081-487A-90E6-374135A4E69D}" srcOrd="3" destOrd="0" presId="urn:microsoft.com/office/officeart/2005/8/layout/balance1"/>
    <dgm:cxn modelId="{89FF2A1F-2A06-4F34-9E8D-E673C5BCDEFF}" type="presParOf" srcId="{B845CC76-1E4A-4727-A710-1C772476A4F4}" destId="{5DB8BF4E-B913-4F41-A035-45B883AB5BD8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0D3A58-8AA1-49DF-8B47-AE9C5F2C4A5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F6BA19-59CF-4BFC-91A3-8C058981F871}">
      <dgm:prSet phldrT="[Текст]" custT="1"/>
      <dgm:spPr>
        <a:solidFill>
          <a:srgbClr val="FF6600">
            <a:alpha val="90000"/>
          </a:srgbClr>
        </a:solidFill>
        <a:ln>
          <a:solidFill>
            <a:srgbClr val="FF6600">
              <a:alpha val="90000"/>
            </a:srgb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Проведение измерений и оценок</a:t>
          </a:r>
          <a:endParaRPr lang="ru-RU" sz="2400" b="1" dirty="0">
            <a:solidFill>
              <a:schemeClr val="bg1"/>
            </a:solidFill>
          </a:endParaRPr>
        </a:p>
      </dgm:t>
    </dgm:pt>
    <dgm:pt modelId="{0A3B3414-0289-4EDE-BF4F-D2A65D62A4F3}" type="parTrans" cxnId="{C7DC9036-EC4B-479D-8418-679EF0A133E9}">
      <dgm:prSet/>
      <dgm:spPr/>
      <dgm:t>
        <a:bodyPr/>
        <a:lstStyle/>
        <a:p>
          <a:endParaRPr lang="ru-RU"/>
        </a:p>
      </dgm:t>
    </dgm:pt>
    <dgm:pt modelId="{C83E606B-0C4A-425C-839C-4BFC3A360CDA}" type="sibTrans" cxnId="{C7DC9036-EC4B-479D-8418-679EF0A133E9}">
      <dgm:prSet/>
      <dgm:spPr/>
      <dgm:t>
        <a:bodyPr/>
        <a:lstStyle/>
        <a:p>
          <a:endParaRPr lang="ru-RU"/>
        </a:p>
      </dgm:t>
    </dgm:pt>
    <dgm:pt modelId="{A910CE55-4D9A-47A3-91DF-95A31F5DCCEE}">
      <dgm:prSet phldrT="[Текст]" custT="1"/>
      <dgm:spPr/>
      <dgm:t>
        <a:bodyPr/>
        <a:lstStyle/>
        <a:p>
          <a:r>
            <a:rPr lang="ru-RU" sz="1400" b="1" dirty="0" smtClean="0"/>
            <a:t>Фактическое значение +</a:t>
          </a:r>
        </a:p>
        <a:p>
          <a:r>
            <a:rPr lang="ru-RU" sz="1400" b="1" dirty="0" smtClean="0"/>
            <a:t>погрешности приборов и методов измерений</a:t>
          </a:r>
          <a:endParaRPr lang="ru-RU" sz="1400" b="1" dirty="0"/>
        </a:p>
      </dgm:t>
    </dgm:pt>
    <dgm:pt modelId="{4833CDFA-48F4-451A-9247-260C8A0A4A57}" type="parTrans" cxnId="{5E6DE427-7C6C-4EC6-9D5A-1CF9A49F48BA}">
      <dgm:prSet/>
      <dgm:spPr/>
      <dgm:t>
        <a:bodyPr/>
        <a:lstStyle/>
        <a:p>
          <a:endParaRPr lang="ru-RU"/>
        </a:p>
      </dgm:t>
    </dgm:pt>
    <dgm:pt modelId="{44CE79E3-7EFB-45C7-970F-8F81E32D9F7B}" type="sibTrans" cxnId="{5E6DE427-7C6C-4EC6-9D5A-1CF9A49F48BA}">
      <dgm:prSet/>
      <dgm:spPr/>
      <dgm:t>
        <a:bodyPr/>
        <a:lstStyle/>
        <a:p>
          <a:endParaRPr lang="ru-RU"/>
        </a:p>
      </dgm:t>
    </dgm:pt>
    <dgm:pt modelId="{96E701C3-00BA-4746-B65D-AAE7F7E736E1}">
      <dgm:prSet phldrT="[Текст]" custT="1"/>
      <dgm:spPr/>
      <dgm:t>
        <a:bodyPr/>
        <a:lstStyle/>
        <a:p>
          <a:r>
            <a:rPr lang="ru-RU" sz="1400" b="1" dirty="0" smtClean="0"/>
            <a:t>Нормативное значение</a:t>
          </a:r>
          <a:endParaRPr lang="ru-RU" sz="1400" b="1" dirty="0"/>
        </a:p>
      </dgm:t>
    </dgm:pt>
    <dgm:pt modelId="{3F0DE56F-1F80-40EF-A0FF-F4E53F67BB7D}" type="parTrans" cxnId="{5CD98559-A078-4325-B8F0-33207C142B22}">
      <dgm:prSet/>
      <dgm:spPr/>
      <dgm:t>
        <a:bodyPr/>
        <a:lstStyle/>
        <a:p>
          <a:endParaRPr lang="ru-RU"/>
        </a:p>
      </dgm:t>
    </dgm:pt>
    <dgm:pt modelId="{EDE0FF79-06C0-419F-ACF2-8D88606E7E56}" type="sibTrans" cxnId="{5CD98559-A078-4325-B8F0-33207C142B22}">
      <dgm:prSet/>
      <dgm:spPr/>
      <dgm:t>
        <a:bodyPr/>
        <a:lstStyle/>
        <a:p>
          <a:endParaRPr lang="ru-RU"/>
        </a:p>
      </dgm:t>
    </dgm:pt>
    <dgm:pt modelId="{95399D82-CAA2-41AA-A341-DD9476096FFB}">
      <dgm:prSet phldrT="[Текст]" phldr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E6C4903-0662-41E0-8EE0-0A9164204EC0}" type="sibTrans" cxnId="{7EA632FA-0A35-4F4A-8CBE-950480661AA6}">
      <dgm:prSet/>
      <dgm:spPr/>
      <dgm:t>
        <a:bodyPr/>
        <a:lstStyle/>
        <a:p>
          <a:endParaRPr lang="ru-RU"/>
        </a:p>
      </dgm:t>
    </dgm:pt>
    <dgm:pt modelId="{6FB723F9-B876-49CF-B77A-A6BC2900EB38}" type="parTrans" cxnId="{7EA632FA-0A35-4F4A-8CBE-950480661AA6}">
      <dgm:prSet/>
      <dgm:spPr/>
      <dgm:t>
        <a:bodyPr/>
        <a:lstStyle/>
        <a:p>
          <a:endParaRPr lang="ru-RU"/>
        </a:p>
      </dgm:t>
    </dgm:pt>
    <dgm:pt modelId="{A7EA74BF-FF41-432A-A1AB-E3924AD3994A}" type="pres">
      <dgm:prSet presAssocID="{820D3A58-8AA1-49DF-8B47-AE9C5F2C4A5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A77CE5-74FD-400F-8DEF-29ACFAF3B834}" type="pres">
      <dgm:prSet presAssocID="{820D3A58-8AA1-49DF-8B47-AE9C5F2C4A56}" presName="dummyMaxCanvas" presStyleCnt="0"/>
      <dgm:spPr/>
    </dgm:pt>
    <dgm:pt modelId="{08C35F3D-F667-4A27-BBCE-4B28AA3CC03A}" type="pres">
      <dgm:prSet presAssocID="{820D3A58-8AA1-49DF-8B47-AE9C5F2C4A56}" presName="parentComposite" presStyleCnt="0"/>
      <dgm:spPr/>
    </dgm:pt>
    <dgm:pt modelId="{0EC656D2-77E3-49C4-85DA-9C58D5E33640}" type="pres">
      <dgm:prSet presAssocID="{820D3A58-8AA1-49DF-8B47-AE9C5F2C4A56}" presName="parent1" presStyleLbl="alignAccFollowNode1" presStyleIdx="0" presStyleCnt="4" custScaleX="317381" custLinFactNeighborX="16392" custLinFactNeighborY="-39425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2B4A9C67-9AC4-47E0-94AB-07484867105D}" type="pres">
      <dgm:prSet presAssocID="{820D3A58-8AA1-49DF-8B47-AE9C5F2C4A56}" presName="parent2" presStyleLbl="alignAccFollowNode1" presStyleIdx="1" presStyleCnt="4" custLinFactNeighborX="-24028" custLinFactNeighborY="66906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845CC76-1E4A-4727-A710-1C772476A4F4}" type="pres">
      <dgm:prSet presAssocID="{820D3A58-8AA1-49DF-8B47-AE9C5F2C4A56}" presName="childrenComposite" presStyleCnt="0"/>
      <dgm:spPr/>
    </dgm:pt>
    <dgm:pt modelId="{2408D03B-0293-4CBC-B2DF-0F58246BB808}" type="pres">
      <dgm:prSet presAssocID="{820D3A58-8AA1-49DF-8B47-AE9C5F2C4A56}" presName="dummyMaxCanvas_ChildArea" presStyleCnt="0"/>
      <dgm:spPr/>
    </dgm:pt>
    <dgm:pt modelId="{2EF76A6B-D745-4854-AF65-B2EDD8A0C38E}" type="pres">
      <dgm:prSet presAssocID="{820D3A58-8AA1-49DF-8B47-AE9C5F2C4A56}" presName="fulcrum" presStyleLbl="alignAccFollowNode1" presStyleIdx="2" presStyleCnt="4"/>
      <dgm:spPr/>
    </dgm:pt>
    <dgm:pt modelId="{CF97FD88-32E8-4F65-8A4A-9A202C6E4BA3}" type="pres">
      <dgm:prSet presAssocID="{820D3A58-8AA1-49DF-8B47-AE9C5F2C4A56}" presName="balance_11" presStyleLbl="alignAccFollowNode1" presStyleIdx="3" presStyleCnt="4" custAng="285530">
        <dgm:presLayoutVars>
          <dgm:bulletEnabled val="1"/>
        </dgm:presLayoutVars>
      </dgm:prSet>
      <dgm:spPr/>
    </dgm:pt>
    <dgm:pt modelId="{C52ED051-1081-487A-90E6-374135A4E69D}" type="pres">
      <dgm:prSet presAssocID="{820D3A58-8AA1-49DF-8B47-AE9C5F2C4A56}" presName="left_11_1" presStyleLbl="node1" presStyleIdx="0" presStyleCnt="2" custAng="327607" custScaleX="183047" custScaleY="82291" custLinFactNeighborX="-22648" custLinFactNeighborY="3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8BF4E-B913-4F41-A035-45B883AB5BD8}" type="pres">
      <dgm:prSet presAssocID="{820D3A58-8AA1-49DF-8B47-AE9C5F2C4A56}" presName="right_11_1" presStyleLbl="node1" presStyleIdx="1" presStyleCnt="2" custAng="327236" custScaleY="60212" custLinFactNeighborX="13874" custLinFactNeighborY="1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D98559-A078-4325-B8F0-33207C142B22}" srcId="{95399D82-CAA2-41AA-A341-DD9476096FFB}" destId="{96E701C3-00BA-4746-B65D-AAE7F7E736E1}" srcOrd="0" destOrd="0" parTransId="{3F0DE56F-1F80-40EF-A0FF-F4E53F67BB7D}" sibTransId="{EDE0FF79-06C0-419F-ACF2-8D88606E7E56}"/>
    <dgm:cxn modelId="{925ADC59-C985-4179-9DDF-2E5A20AD7918}" type="presOf" srcId="{A910CE55-4D9A-47A3-91DF-95A31F5DCCEE}" destId="{C52ED051-1081-487A-90E6-374135A4E69D}" srcOrd="0" destOrd="0" presId="urn:microsoft.com/office/officeart/2005/8/layout/balance1"/>
    <dgm:cxn modelId="{7EA632FA-0A35-4F4A-8CBE-950480661AA6}" srcId="{820D3A58-8AA1-49DF-8B47-AE9C5F2C4A56}" destId="{95399D82-CAA2-41AA-A341-DD9476096FFB}" srcOrd="1" destOrd="0" parTransId="{6FB723F9-B876-49CF-B77A-A6BC2900EB38}" sibTransId="{3E6C4903-0662-41E0-8EE0-0A9164204EC0}"/>
    <dgm:cxn modelId="{4604DA76-0434-4158-A248-FBB3B12E01B8}" type="presOf" srcId="{820D3A58-8AA1-49DF-8B47-AE9C5F2C4A56}" destId="{A7EA74BF-FF41-432A-A1AB-E3924AD3994A}" srcOrd="0" destOrd="0" presId="urn:microsoft.com/office/officeart/2005/8/layout/balance1"/>
    <dgm:cxn modelId="{5E6DE427-7C6C-4EC6-9D5A-1CF9A49F48BA}" srcId="{42F6BA19-59CF-4BFC-91A3-8C058981F871}" destId="{A910CE55-4D9A-47A3-91DF-95A31F5DCCEE}" srcOrd="0" destOrd="0" parTransId="{4833CDFA-48F4-451A-9247-260C8A0A4A57}" sibTransId="{44CE79E3-7EFB-45C7-970F-8F81E32D9F7B}"/>
    <dgm:cxn modelId="{994C8B30-8E3C-4432-84E3-5A1964443A76}" type="presOf" srcId="{95399D82-CAA2-41AA-A341-DD9476096FFB}" destId="{2B4A9C67-9AC4-47E0-94AB-07484867105D}" srcOrd="0" destOrd="0" presId="urn:microsoft.com/office/officeart/2005/8/layout/balance1"/>
    <dgm:cxn modelId="{FC47A791-F246-47F7-B7BF-BBB2D58EA60C}" type="presOf" srcId="{42F6BA19-59CF-4BFC-91A3-8C058981F871}" destId="{0EC656D2-77E3-49C4-85DA-9C58D5E33640}" srcOrd="0" destOrd="0" presId="urn:microsoft.com/office/officeart/2005/8/layout/balance1"/>
    <dgm:cxn modelId="{C7DC9036-EC4B-479D-8418-679EF0A133E9}" srcId="{820D3A58-8AA1-49DF-8B47-AE9C5F2C4A56}" destId="{42F6BA19-59CF-4BFC-91A3-8C058981F871}" srcOrd="0" destOrd="0" parTransId="{0A3B3414-0289-4EDE-BF4F-D2A65D62A4F3}" sibTransId="{C83E606B-0C4A-425C-839C-4BFC3A360CDA}"/>
    <dgm:cxn modelId="{6322A6E0-A616-4205-96E9-4EB46A15B672}" type="presOf" srcId="{96E701C3-00BA-4746-B65D-AAE7F7E736E1}" destId="{5DB8BF4E-B913-4F41-A035-45B883AB5BD8}" srcOrd="0" destOrd="0" presId="urn:microsoft.com/office/officeart/2005/8/layout/balance1"/>
    <dgm:cxn modelId="{404016EE-307A-4639-A708-C77C453461F7}" type="presParOf" srcId="{A7EA74BF-FF41-432A-A1AB-E3924AD3994A}" destId="{34A77CE5-74FD-400F-8DEF-29ACFAF3B834}" srcOrd="0" destOrd="0" presId="urn:microsoft.com/office/officeart/2005/8/layout/balance1"/>
    <dgm:cxn modelId="{08A798A6-F830-48D7-AC90-C8D42CDE00A8}" type="presParOf" srcId="{A7EA74BF-FF41-432A-A1AB-E3924AD3994A}" destId="{08C35F3D-F667-4A27-BBCE-4B28AA3CC03A}" srcOrd="1" destOrd="0" presId="urn:microsoft.com/office/officeart/2005/8/layout/balance1"/>
    <dgm:cxn modelId="{6D299DB3-5375-4EE7-B129-A766DEA5944C}" type="presParOf" srcId="{08C35F3D-F667-4A27-BBCE-4B28AA3CC03A}" destId="{0EC656D2-77E3-49C4-85DA-9C58D5E33640}" srcOrd="0" destOrd="0" presId="urn:microsoft.com/office/officeart/2005/8/layout/balance1"/>
    <dgm:cxn modelId="{902AB254-D42C-47C7-80E4-78C56295E311}" type="presParOf" srcId="{08C35F3D-F667-4A27-BBCE-4B28AA3CC03A}" destId="{2B4A9C67-9AC4-47E0-94AB-07484867105D}" srcOrd="1" destOrd="0" presId="urn:microsoft.com/office/officeart/2005/8/layout/balance1"/>
    <dgm:cxn modelId="{8A76D62A-00A3-42A9-B06D-D7CED74145DC}" type="presParOf" srcId="{A7EA74BF-FF41-432A-A1AB-E3924AD3994A}" destId="{B845CC76-1E4A-4727-A710-1C772476A4F4}" srcOrd="2" destOrd="0" presId="urn:microsoft.com/office/officeart/2005/8/layout/balance1"/>
    <dgm:cxn modelId="{540F1D86-D882-490E-BE1B-560A41AEEB41}" type="presParOf" srcId="{B845CC76-1E4A-4727-A710-1C772476A4F4}" destId="{2408D03B-0293-4CBC-B2DF-0F58246BB808}" srcOrd="0" destOrd="0" presId="urn:microsoft.com/office/officeart/2005/8/layout/balance1"/>
    <dgm:cxn modelId="{E0F3D9D1-116D-4488-BCE2-119586BCD294}" type="presParOf" srcId="{B845CC76-1E4A-4727-A710-1C772476A4F4}" destId="{2EF76A6B-D745-4854-AF65-B2EDD8A0C38E}" srcOrd="1" destOrd="0" presId="urn:microsoft.com/office/officeart/2005/8/layout/balance1"/>
    <dgm:cxn modelId="{78A94B8A-1B9D-4541-B082-6DC9D5692557}" type="presParOf" srcId="{B845CC76-1E4A-4727-A710-1C772476A4F4}" destId="{CF97FD88-32E8-4F65-8A4A-9A202C6E4BA3}" srcOrd="2" destOrd="0" presId="urn:microsoft.com/office/officeart/2005/8/layout/balance1"/>
    <dgm:cxn modelId="{2875AAD7-DEA8-4020-84F9-539095644CC0}" type="presParOf" srcId="{B845CC76-1E4A-4727-A710-1C772476A4F4}" destId="{C52ED051-1081-487A-90E6-374135A4E69D}" srcOrd="3" destOrd="0" presId="urn:microsoft.com/office/officeart/2005/8/layout/balance1"/>
    <dgm:cxn modelId="{BCB71BC6-7424-4CA0-B4F9-E5C705594BD1}" type="presParOf" srcId="{B845CC76-1E4A-4727-A710-1C772476A4F4}" destId="{5DB8BF4E-B913-4F41-A035-45B883AB5BD8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2904F9-46CE-4C4D-8754-44D52416A9A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556664-4164-470B-B7B5-ADCBF731D11C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Россия</a:t>
          </a:r>
          <a:endParaRPr lang="ru-RU" sz="2000" dirty="0"/>
        </a:p>
      </dgm:t>
    </dgm:pt>
    <dgm:pt modelId="{ACEB1584-1302-4BC4-8EA5-D1917796D186}" type="parTrans" cxnId="{A241A7B0-65E4-433D-BB26-F823AEC565E2}">
      <dgm:prSet/>
      <dgm:spPr/>
      <dgm:t>
        <a:bodyPr/>
        <a:lstStyle/>
        <a:p>
          <a:endParaRPr lang="ru-RU"/>
        </a:p>
      </dgm:t>
    </dgm:pt>
    <dgm:pt modelId="{7FB55B53-A6C0-4476-AD04-4244882683D8}" type="sibTrans" cxnId="{A241A7B0-65E4-433D-BB26-F823AEC565E2}">
      <dgm:prSet/>
      <dgm:spPr/>
      <dgm:t>
        <a:bodyPr/>
        <a:lstStyle/>
        <a:p>
          <a:endParaRPr lang="ru-RU"/>
        </a:p>
      </dgm:t>
    </dgm:pt>
    <dgm:pt modelId="{746C8082-4602-4B55-83EC-54EA4B60CD59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Страны    </a:t>
          </a:r>
        </a:p>
        <a:p>
          <a:pPr rtl="0"/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ЕС</a:t>
          </a:r>
          <a:endParaRPr lang="ru-RU" sz="2000" b="1" dirty="0"/>
        </a:p>
      </dgm:t>
    </dgm:pt>
    <dgm:pt modelId="{8FB7AE27-45F3-4F49-9847-5E61B80E627E}" type="parTrans" cxnId="{EB7A6FC0-2408-403C-AA99-9835E45593F4}">
      <dgm:prSet/>
      <dgm:spPr/>
      <dgm:t>
        <a:bodyPr/>
        <a:lstStyle/>
        <a:p>
          <a:endParaRPr lang="ru-RU"/>
        </a:p>
      </dgm:t>
    </dgm:pt>
    <dgm:pt modelId="{FAD85105-0E90-43CC-9ED5-ECE590CE3766}" type="sibTrans" cxnId="{EB7A6FC0-2408-403C-AA99-9835E45593F4}">
      <dgm:prSet/>
      <dgm:spPr/>
      <dgm:t>
        <a:bodyPr/>
        <a:lstStyle/>
        <a:p>
          <a:endParaRPr lang="ru-RU"/>
        </a:p>
      </dgm:t>
    </dgm:pt>
    <dgm:pt modelId="{F6655EF0-8D85-44E5-AD53-81F0FEB6EBAA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Великобритания</a:t>
          </a:r>
          <a:endParaRPr lang="ru-RU" sz="1400" b="1" dirty="0"/>
        </a:p>
      </dgm:t>
    </dgm:pt>
    <dgm:pt modelId="{BFD5FE8F-9651-4CBD-953E-94C3D6C35532}" type="parTrans" cxnId="{8DEA6BB2-8984-48F9-A8B4-2F3E2DEA8A15}">
      <dgm:prSet/>
      <dgm:spPr/>
      <dgm:t>
        <a:bodyPr/>
        <a:lstStyle/>
        <a:p>
          <a:endParaRPr lang="ru-RU"/>
        </a:p>
      </dgm:t>
    </dgm:pt>
    <dgm:pt modelId="{6D572C2C-2680-487A-8873-74067E63F5EE}" type="sibTrans" cxnId="{8DEA6BB2-8984-48F9-A8B4-2F3E2DEA8A15}">
      <dgm:prSet/>
      <dgm:spPr/>
      <dgm:t>
        <a:bodyPr/>
        <a:lstStyle/>
        <a:p>
          <a:endParaRPr lang="ru-RU"/>
        </a:p>
      </dgm:t>
    </dgm:pt>
    <dgm:pt modelId="{AD4812C7-9218-42F5-8565-6EDBC3E549A8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Испания</a:t>
          </a:r>
          <a:endParaRPr lang="ru-RU" b="1" dirty="0"/>
        </a:p>
      </dgm:t>
    </dgm:pt>
    <dgm:pt modelId="{912849E0-A074-4D25-8D8A-A87F5F24A4D6}" type="parTrans" cxnId="{B65A513B-0227-4BA1-BBD0-C53FB7695C3D}">
      <dgm:prSet/>
      <dgm:spPr/>
      <dgm:t>
        <a:bodyPr/>
        <a:lstStyle/>
        <a:p>
          <a:endParaRPr lang="ru-RU"/>
        </a:p>
      </dgm:t>
    </dgm:pt>
    <dgm:pt modelId="{098FC46B-0683-4376-A01A-8597E85D0167}" type="sibTrans" cxnId="{B65A513B-0227-4BA1-BBD0-C53FB7695C3D}">
      <dgm:prSet/>
      <dgm:spPr/>
      <dgm:t>
        <a:bodyPr/>
        <a:lstStyle/>
        <a:p>
          <a:endParaRPr lang="ru-RU"/>
        </a:p>
      </dgm:t>
    </dgm:pt>
    <dgm:pt modelId="{5BBDA96D-CA12-425C-98D1-48CB02F5DF16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США</a:t>
          </a:r>
          <a:endParaRPr lang="ru-RU" sz="2000" b="1" dirty="0"/>
        </a:p>
      </dgm:t>
    </dgm:pt>
    <dgm:pt modelId="{C10B2E49-AD67-49FC-B936-DE9007B2DA44}" type="parTrans" cxnId="{976988C8-2DAA-4FC2-9304-09513157D770}">
      <dgm:prSet/>
      <dgm:spPr/>
      <dgm:t>
        <a:bodyPr/>
        <a:lstStyle/>
        <a:p>
          <a:endParaRPr lang="ru-RU"/>
        </a:p>
      </dgm:t>
    </dgm:pt>
    <dgm:pt modelId="{3E3308A5-E46C-445B-87A7-06A5E2C3A8DE}" type="sibTrans" cxnId="{976988C8-2DAA-4FC2-9304-09513157D770}">
      <dgm:prSet/>
      <dgm:spPr/>
      <dgm:t>
        <a:bodyPr/>
        <a:lstStyle/>
        <a:p>
          <a:endParaRPr lang="ru-RU"/>
        </a:p>
      </dgm:t>
    </dgm:pt>
    <dgm:pt modelId="{4A061116-168F-4C9B-B6D9-552E9FFCE3A4}" type="pres">
      <dgm:prSet presAssocID="{042904F9-46CE-4C4D-8754-44D52416A9A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66874-F796-431A-936A-EB6781DF7773}" type="pres">
      <dgm:prSet presAssocID="{A4556664-4164-470B-B7B5-ADCBF731D11C}" presName="composite" presStyleCnt="0"/>
      <dgm:spPr/>
    </dgm:pt>
    <dgm:pt modelId="{25A702BB-A700-4C3E-A989-2186B220B8CD}" type="pres">
      <dgm:prSet presAssocID="{A4556664-4164-470B-B7B5-ADCBF731D11C}" presName="imgShp" presStyleLbl="fgImgPlace1" presStyleIdx="0" presStyleCnt="5"/>
      <dgm:spPr/>
    </dgm:pt>
    <dgm:pt modelId="{FB39F5E0-C5F5-4059-ACD9-5704B1E9338E}" type="pres">
      <dgm:prSet presAssocID="{A4556664-4164-470B-B7B5-ADCBF731D11C}" presName="txShp" presStyleLbl="node1" presStyleIdx="0" presStyleCnt="5" custLinFactNeighborX="-1589" custLinFactNeighborY="-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35766-AE8B-4845-BDF8-0BD547947E65}" type="pres">
      <dgm:prSet presAssocID="{7FB55B53-A6C0-4476-AD04-4244882683D8}" presName="spacing" presStyleCnt="0"/>
      <dgm:spPr/>
    </dgm:pt>
    <dgm:pt modelId="{63704F84-EE23-4307-AEA0-6DF1A05ABB3B}" type="pres">
      <dgm:prSet presAssocID="{746C8082-4602-4B55-83EC-54EA4B60CD59}" presName="composite" presStyleCnt="0"/>
      <dgm:spPr/>
    </dgm:pt>
    <dgm:pt modelId="{9E05C1E3-DEAD-4C52-83D8-2CB990B6207A}" type="pres">
      <dgm:prSet presAssocID="{746C8082-4602-4B55-83EC-54EA4B60CD59}" presName="imgShp" presStyleLbl="fgImgPlace1" presStyleIdx="1" presStyleCnt="5"/>
      <dgm:spPr/>
    </dgm:pt>
    <dgm:pt modelId="{FDCCE70D-F4A4-4C1C-A36C-74BD1FC9E527}" type="pres">
      <dgm:prSet presAssocID="{746C8082-4602-4B55-83EC-54EA4B60CD5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31310-A25B-4B9A-973E-6AE29C123EC6}" type="pres">
      <dgm:prSet presAssocID="{FAD85105-0E90-43CC-9ED5-ECE590CE3766}" presName="spacing" presStyleCnt="0"/>
      <dgm:spPr/>
    </dgm:pt>
    <dgm:pt modelId="{153D3367-1162-4A71-9444-942D058593AC}" type="pres">
      <dgm:prSet presAssocID="{F6655EF0-8D85-44E5-AD53-81F0FEB6EBAA}" presName="composite" presStyleCnt="0"/>
      <dgm:spPr/>
    </dgm:pt>
    <dgm:pt modelId="{2852153A-4413-4D30-BBF8-05099ED1A67C}" type="pres">
      <dgm:prSet presAssocID="{F6655EF0-8D85-44E5-AD53-81F0FEB6EBAA}" presName="imgShp" presStyleLbl="fgImgPlace1" presStyleIdx="2" presStyleCnt="5"/>
      <dgm:spPr/>
    </dgm:pt>
    <dgm:pt modelId="{2AC08167-37FA-4895-BD52-0F09FE63A280}" type="pres">
      <dgm:prSet presAssocID="{F6655EF0-8D85-44E5-AD53-81F0FEB6EBAA}" presName="txShp" presStyleLbl="node1" presStyleIdx="2" presStyleCnt="5" custLinFactY="30302" custLinFactNeighborX="-405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1E08F-8391-4016-B562-9B4E3615D454}" type="pres">
      <dgm:prSet presAssocID="{6D572C2C-2680-487A-8873-74067E63F5EE}" presName="spacing" presStyleCnt="0"/>
      <dgm:spPr/>
    </dgm:pt>
    <dgm:pt modelId="{2BB97570-BBDF-4F84-AD52-599D6DEEA0A5}" type="pres">
      <dgm:prSet presAssocID="{AD4812C7-9218-42F5-8565-6EDBC3E549A8}" presName="composite" presStyleCnt="0"/>
      <dgm:spPr/>
    </dgm:pt>
    <dgm:pt modelId="{4E7F21E0-E7D7-4EB7-8B94-9AD5E4F0DEB6}" type="pres">
      <dgm:prSet presAssocID="{AD4812C7-9218-42F5-8565-6EDBC3E549A8}" presName="imgShp" presStyleLbl="fgImgPlace1" presStyleIdx="3" presStyleCnt="5"/>
      <dgm:spPr/>
    </dgm:pt>
    <dgm:pt modelId="{D7560971-4886-40AA-A3AD-17B475483AB7}" type="pres">
      <dgm:prSet presAssocID="{AD4812C7-9218-42F5-8565-6EDBC3E549A8}" presName="txShp" presStyleLbl="node1" presStyleIdx="3" presStyleCnt="5" custLinFactY="17903" custLinFactNeighborX="-405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B90B8-AF21-4EA8-999D-26B521BB0D18}" type="pres">
      <dgm:prSet presAssocID="{098FC46B-0683-4376-A01A-8597E85D0167}" presName="spacing" presStyleCnt="0"/>
      <dgm:spPr/>
    </dgm:pt>
    <dgm:pt modelId="{5FDFEF59-8B1B-448F-8BA9-A25C4C2FD78B}" type="pres">
      <dgm:prSet presAssocID="{5BBDA96D-CA12-425C-98D1-48CB02F5DF16}" presName="composite" presStyleCnt="0"/>
      <dgm:spPr/>
    </dgm:pt>
    <dgm:pt modelId="{7FDAC8D6-AAD0-4CD0-8456-7B5F65D50D7A}" type="pres">
      <dgm:prSet presAssocID="{5BBDA96D-CA12-425C-98D1-48CB02F5DF16}" presName="imgShp" presStyleLbl="fgImgPlace1" presStyleIdx="4" presStyleCnt="5"/>
      <dgm:spPr/>
    </dgm:pt>
    <dgm:pt modelId="{0A1C4FEA-27E3-4422-9390-B03605C78846}" type="pres">
      <dgm:prSet presAssocID="{5BBDA96D-CA12-425C-98D1-48CB02F5DF16}" presName="txShp" presStyleLbl="node1" presStyleIdx="4" presStyleCnt="5" custLinFactY="-100000" custLinFactNeighborX="-2532" custLinFactNeighborY="-165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7A6FC0-2408-403C-AA99-9835E45593F4}" srcId="{042904F9-46CE-4C4D-8754-44D52416A9AF}" destId="{746C8082-4602-4B55-83EC-54EA4B60CD59}" srcOrd="1" destOrd="0" parTransId="{8FB7AE27-45F3-4F49-9847-5E61B80E627E}" sibTransId="{FAD85105-0E90-43CC-9ED5-ECE590CE3766}"/>
    <dgm:cxn modelId="{1B83D5CE-EE86-47E6-9118-C4C765F4BDBB}" type="presOf" srcId="{746C8082-4602-4B55-83EC-54EA4B60CD59}" destId="{FDCCE70D-F4A4-4C1C-A36C-74BD1FC9E527}" srcOrd="0" destOrd="0" presId="urn:microsoft.com/office/officeart/2005/8/layout/vList3#1"/>
    <dgm:cxn modelId="{976988C8-2DAA-4FC2-9304-09513157D770}" srcId="{042904F9-46CE-4C4D-8754-44D52416A9AF}" destId="{5BBDA96D-CA12-425C-98D1-48CB02F5DF16}" srcOrd="4" destOrd="0" parTransId="{C10B2E49-AD67-49FC-B936-DE9007B2DA44}" sibTransId="{3E3308A5-E46C-445B-87A7-06A5E2C3A8DE}"/>
    <dgm:cxn modelId="{8DEA6BB2-8984-48F9-A8B4-2F3E2DEA8A15}" srcId="{042904F9-46CE-4C4D-8754-44D52416A9AF}" destId="{F6655EF0-8D85-44E5-AD53-81F0FEB6EBAA}" srcOrd="2" destOrd="0" parTransId="{BFD5FE8F-9651-4CBD-953E-94C3D6C35532}" sibTransId="{6D572C2C-2680-487A-8873-74067E63F5EE}"/>
    <dgm:cxn modelId="{44F64031-9EA1-4A6D-81BB-60E59B3D49BF}" type="presOf" srcId="{AD4812C7-9218-42F5-8565-6EDBC3E549A8}" destId="{D7560971-4886-40AA-A3AD-17B475483AB7}" srcOrd="0" destOrd="0" presId="urn:microsoft.com/office/officeart/2005/8/layout/vList3#1"/>
    <dgm:cxn modelId="{6AF4AFAF-78E0-4C67-8F52-EECE82BF2336}" type="presOf" srcId="{042904F9-46CE-4C4D-8754-44D52416A9AF}" destId="{4A061116-168F-4C9B-B6D9-552E9FFCE3A4}" srcOrd="0" destOrd="0" presId="urn:microsoft.com/office/officeart/2005/8/layout/vList3#1"/>
    <dgm:cxn modelId="{A6A9C34F-013E-4227-8048-51CCAA48495D}" type="presOf" srcId="{A4556664-4164-470B-B7B5-ADCBF731D11C}" destId="{FB39F5E0-C5F5-4059-ACD9-5704B1E9338E}" srcOrd="0" destOrd="0" presId="urn:microsoft.com/office/officeart/2005/8/layout/vList3#1"/>
    <dgm:cxn modelId="{07984771-BCDF-4DAB-ACF2-07C806F58E9F}" type="presOf" srcId="{F6655EF0-8D85-44E5-AD53-81F0FEB6EBAA}" destId="{2AC08167-37FA-4895-BD52-0F09FE63A280}" srcOrd="0" destOrd="0" presId="urn:microsoft.com/office/officeart/2005/8/layout/vList3#1"/>
    <dgm:cxn modelId="{B65A513B-0227-4BA1-BBD0-C53FB7695C3D}" srcId="{042904F9-46CE-4C4D-8754-44D52416A9AF}" destId="{AD4812C7-9218-42F5-8565-6EDBC3E549A8}" srcOrd="3" destOrd="0" parTransId="{912849E0-A074-4D25-8D8A-A87F5F24A4D6}" sibTransId="{098FC46B-0683-4376-A01A-8597E85D0167}"/>
    <dgm:cxn modelId="{A241A7B0-65E4-433D-BB26-F823AEC565E2}" srcId="{042904F9-46CE-4C4D-8754-44D52416A9AF}" destId="{A4556664-4164-470B-B7B5-ADCBF731D11C}" srcOrd="0" destOrd="0" parTransId="{ACEB1584-1302-4BC4-8EA5-D1917796D186}" sibTransId="{7FB55B53-A6C0-4476-AD04-4244882683D8}"/>
    <dgm:cxn modelId="{F041FEE8-2FD2-413C-9D86-D07E9333482F}" type="presOf" srcId="{5BBDA96D-CA12-425C-98D1-48CB02F5DF16}" destId="{0A1C4FEA-27E3-4422-9390-B03605C78846}" srcOrd="0" destOrd="0" presId="urn:microsoft.com/office/officeart/2005/8/layout/vList3#1"/>
    <dgm:cxn modelId="{AD75B0C5-F21A-459D-9890-2DE2F0713350}" type="presParOf" srcId="{4A061116-168F-4C9B-B6D9-552E9FFCE3A4}" destId="{55366874-F796-431A-936A-EB6781DF7773}" srcOrd="0" destOrd="0" presId="urn:microsoft.com/office/officeart/2005/8/layout/vList3#1"/>
    <dgm:cxn modelId="{1EF48232-014D-4399-9ABC-C6F2851785EC}" type="presParOf" srcId="{55366874-F796-431A-936A-EB6781DF7773}" destId="{25A702BB-A700-4C3E-A989-2186B220B8CD}" srcOrd="0" destOrd="0" presId="urn:microsoft.com/office/officeart/2005/8/layout/vList3#1"/>
    <dgm:cxn modelId="{13BD3A7F-4644-45AB-9722-A7A569F9E0E4}" type="presParOf" srcId="{55366874-F796-431A-936A-EB6781DF7773}" destId="{FB39F5E0-C5F5-4059-ACD9-5704B1E9338E}" srcOrd="1" destOrd="0" presId="urn:microsoft.com/office/officeart/2005/8/layout/vList3#1"/>
    <dgm:cxn modelId="{F1C7EE7C-100D-4CFD-B5D7-3217CED72C25}" type="presParOf" srcId="{4A061116-168F-4C9B-B6D9-552E9FFCE3A4}" destId="{73735766-AE8B-4845-BDF8-0BD547947E65}" srcOrd="1" destOrd="0" presId="urn:microsoft.com/office/officeart/2005/8/layout/vList3#1"/>
    <dgm:cxn modelId="{5991B97A-E290-4D99-AB34-A45E03652920}" type="presParOf" srcId="{4A061116-168F-4C9B-B6D9-552E9FFCE3A4}" destId="{63704F84-EE23-4307-AEA0-6DF1A05ABB3B}" srcOrd="2" destOrd="0" presId="urn:microsoft.com/office/officeart/2005/8/layout/vList3#1"/>
    <dgm:cxn modelId="{16F215FB-92A7-4E1A-BAE3-F032FB49DA08}" type="presParOf" srcId="{63704F84-EE23-4307-AEA0-6DF1A05ABB3B}" destId="{9E05C1E3-DEAD-4C52-83D8-2CB990B6207A}" srcOrd="0" destOrd="0" presId="urn:microsoft.com/office/officeart/2005/8/layout/vList3#1"/>
    <dgm:cxn modelId="{AB3810AA-1426-439D-AEA6-DDC8B8FACBE5}" type="presParOf" srcId="{63704F84-EE23-4307-AEA0-6DF1A05ABB3B}" destId="{FDCCE70D-F4A4-4C1C-A36C-74BD1FC9E527}" srcOrd="1" destOrd="0" presId="urn:microsoft.com/office/officeart/2005/8/layout/vList3#1"/>
    <dgm:cxn modelId="{4ADD9B4D-7440-4CEC-84AA-A634B5BF43C0}" type="presParOf" srcId="{4A061116-168F-4C9B-B6D9-552E9FFCE3A4}" destId="{64B31310-A25B-4B9A-973E-6AE29C123EC6}" srcOrd="3" destOrd="0" presId="urn:microsoft.com/office/officeart/2005/8/layout/vList3#1"/>
    <dgm:cxn modelId="{760E1F9E-D354-4687-BB19-2D6A283EC39A}" type="presParOf" srcId="{4A061116-168F-4C9B-B6D9-552E9FFCE3A4}" destId="{153D3367-1162-4A71-9444-942D058593AC}" srcOrd="4" destOrd="0" presId="urn:microsoft.com/office/officeart/2005/8/layout/vList3#1"/>
    <dgm:cxn modelId="{4B1B38C7-384F-4678-9EBA-25208BB455C8}" type="presParOf" srcId="{153D3367-1162-4A71-9444-942D058593AC}" destId="{2852153A-4413-4D30-BBF8-05099ED1A67C}" srcOrd="0" destOrd="0" presId="urn:microsoft.com/office/officeart/2005/8/layout/vList3#1"/>
    <dgm:cxn modelId="{F09E1C27-965C-4945-9DF2-997F71264647}" type="presParOf" srcId="{153D3367-1162-4A71-9444-942D058593AC}" destId="{2AC08167-37FA-4895-BD52-0F09FE63A280}" srcOrd="1" destOrd="0" presId="urn:microsoft.com/office/officeart/2005/8/layout/vList3#1"/>
    <dgm:cxn modelId="{298B8B5B-DB52-4D87-9043-1E775F48AF37}" type="presParOf" srcId="{4A061116-168F-4C9B-B6D9-552E9FFCE3A4}" destId="{2741E08F-8391-4016-B562-9B4E3615D454}" srcOrd="5" destOrd="0" presId="urn:microsoft.com/office/officeart/2005/8/layout/vList3#1"/>
    <dgm:cxn modelId="{31ADD95E-EE9E-4D85-A895-FE12A36BAA99}" type="presParOf" srcId="{4A061116-168F-4C9B-B6D9-552E9FFCE3A4}" destId="{2BB97570-BBDF-4F84-AD52-599D6DEEA0A5}" srcOrd="6" destOrd="0" presId="urn:microsoft.com/office/officeart/2005/8/layout/vList3#1"/>
    <dgm:cxn modelId="{72DF066B-A31E-43B4-9651-1C591CACC49C}" type="presParOf" srcId="{2BB97570-BBDF-4F84-AD52-599D6DEEA0A5}" destId="{4E7F21E0-E7D7-4EB7-8B94-9AD5E4F0DEB6}" srcOrd="0" destOrd="0" presId="urn:microsoft.com/office/officeart/2005/8/layout/vList3#1"/>
    <dgm:cxn modelId="{2D8C1F10-06C8-41B2-8B3A-6B8004012250}" type="presParOf" srcId="{2BB97570-BBDF-4F84-AD52-599D6DEEA0A5}" destId="{D7560971-4886-40AA-A3AD-17B475483AB7}" srcOrd="1" destOrd="0" presId="urn:microsoft.com/office/officeart/2005/8/layout/vList3#1"/>
    <dgm:cxn modelId="{5EEB82BB-79F9-4877-8559-A571F09D2BC4}" type="presParOf" srcId="{4A061116-168F-4C9B-B6D9-552E9FFCE3A4}" destId="{13DB90B8-AF21-4EA8-999D-26B521BB0D18}" srcOrd="7" destOrd="0" presId="urn:microsoft.com/office/officeart/2005/8/layout/vList3#1"/>
    <dgm:cxn modelId="{1D575719-F06D-4DE4-BCBF-32CA7D33097F}" type="presParOf" srcId="{4A061116-168F-4C9B-B6D9-552E9FFCE3A4}" destId="{5FDFEF59-8B1B-448F-8BA9-A25C4C2FD78B}" srcOrd="8" destOrd="0" presId="urn:microsoft.com/office/officeart/2005/8/layout/vList3#1"/>
    <dgm:cxn modelId="{D62AD879-D39D-4007-9B8C-63E7F1144C13}" type="presParOf" srcId="{5FDFEF59-8B1B-448F-8BA9-A25C4C2FD78B}" destId="{7FDAC8D6-AAD0-4CD0-8456-7B5F65D50D7A}" srcOrd="0" destOrd="0" presId="urn:microsoft.com/office/officeart/2005/8/layout/vList3#1"/>
    <dgm:cxn modelId="{9C7F4FB2-C4B9-4E5A-9A2F-B5C7AF24AC0C}" type="presParOf" srcId="{5FDFEF59-8B1B-448F-8BA9-A25C4C2FD78B}" destId="{0A1C4FEA-27E3-4422-9390-B03605C7884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AC61FD-04FA-47A5-8089-4829B3BBC6F6}" type="doc">
      <dgm:prSet loTypeId="urn:microsoft.com/office/officeart/2005/8/layout/h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01EB43-0A61-44AD-89BD-8F499B995717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Страны ЕС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A50E6E1-EC4B-46E5-AAE9-19784B5C23BB}" type="parTrans" cxnId="{1E9B0D15-A53F-47E1-A598-5265D83CAB53}">
      <dgm:prSet/>
      <dgm:spPr/>
      <dgm:t>
        <a:bodyPr/>
        <a:lstStyle/>
        <a:p>
          <a:endParaRPr lang="ru-RU"/>
        </a:p>
      </dgm:t>
    </dgm:pt>
    <dgm:pt modelId="{66A4C6B6-0464-4697-9208-6D4F3357CDF5}" type="sibTrans" cxnId="{1E9B0D15-A53F-47E1-A598-5265D83CAB53}">
      <dgm:prSet/>
      <dgm:spPr/>
      <dgm:t>
        <a:bodyPr/>
        <a:lstStyle/>
        <a:p>
          <a:endParaRPr lang="ru-RU"/>
        </a:p>
      </dgm:t>
    </dgm:pt>
    <dgm:pt modelId="{1350019C-0924-4535-A99D-92D0349A92E0}">
      <dgm:prSet phldrT="[Текст]"/>
      <dgm:spPr>
        <a:solidFill>
          <a:srgbClr val="C0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горячая среда</a:t>
          </a:r>
          <a:endParaRPr lang="ru-RU" b="1" dirty="0">
            <a:solidFill>
              <a:schemeClr val="tx1"/>
            </a:solidFill>
          </a:endParaRPr>
        </a:p>
      </dgm:t>
    </dgm:pt>
    <dgm:pt modelId="{00977A1B-9D26-4692-A9B8-306F38A9A255}" type="parTrans" cxnId="{E5888099-EACF-425E-9C7A-7C5AD9585205}">
      <dgm:prSet/>
      <dgm:spPr/>
      <dgm:t>
        <a:bodyPr/>
        <a:lstStyle/>
        <a:p>
          <a:endParaRPr lang="ru-RU"/>
        </a:p>
      </dgm:t>
    </dgm:pt>
    <dgm:pt modelId="{E8A133B9-4919-4966-95D4-FA6594D77F4A}" type="sibTrans" cxnId="{E5888099-EACF-425E-9C7A-7C5AD9585205}">
      <dgm:prSet/>
      <dgm:spPr/>
      <dgm:t>
        <a:bodyPr/>
        <a:lstStyle/>
        <a:p>
          <a:endParaRPr lang="ru-RU"/>
        </a:p>
      </dgm:t>
    </dgm:pt>
    <dgm:pt modelId="{66A85D02-BD02-4B9C-82A2-02FE2A1E45AE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умеренная среда</a:t>
          </a:r>
          <a:endParaRPr lang="ru-RU" b="1" dirty="0">
            <a:solidFill>
              <a:schemeClr val="tx1"/>
            </a:solidFill>
          </a:endParaRPr>
        </a:p>
      </dgm:t>
    </dgm:pt>
    <dgm:pt modelId="{FD41823F-11C9-44B9-BC2C-A303D362DB95}" type="parTrans" cxnId="{6CE0BF64-331A-4F03-B963-00DE6E6DA086}">
      <dgm:prSet/>
      <dgm:spPr/>
      <dgm:t>
        <a:bodyPr/>
        <a:lstStyle/>
        <a:p>
          <a:endParaRPr lang="ru-RU"/>
        </a:p>
      </dgm:t>
    </dgm:pt>
    <dgm:pt modelId="{DED3BF87-89A7-447C-85F6-D5A673EFBEDB}" type="sibTrans" cxnId="{6CE0BF64-331A-4F03-B963-00DE6E6DA086}">
      <dgm:prSet/>
      <dgm:spPr/>
      <dgm:t>
        <a:bodyPr/>
        <a:lstStyle/>
        <a:p>
          <a:endParaRPr lang="ru-RU"/>
        </a:p>
      </dgm:t>
    </dgm:pt>
    <dgm:pt modelId="{AA0A6D72-B490-4F01-A224-DFDD46EA6E83}">
      <dgm:prSet phldrT="[Текст]"/>
      <dgm:spPr/>
      <dgm:t>
        <a:bodyPr/>
        <a:lstStyle/>
        <a:p>
          <a:r>
            <a:rPr lang="ru-RU" b="1" dirty="0" smtClean="0"/>
            <a:t>холодная среда</a:t>
          </a:r>
          <a:endParaRPr lang="ru-RU" b="1" dirty="0"/>
        </a:p>
      </dgm:t>
    </dgm:pt>
    <dgm:pt modelId="{41CD7493-C24F-400E-A001-5B0EB9B73972}" type="parTrans" cxnId="{8BEF6638-C356-41ED-8194-C27BACF3E59F}">
      <dgm:prSet/>
      <dgm:spPr/>
      <dgm:t>
        <a:bodyPr/>
        <a:lstStyle/>
        <a:p>
          <a:endParaRPr lang="ru-RU"/>
        </a:p>
      </dgm:t>
    </dgm:pt>
    <dgm:pt modelId="{0FE28DE7-F180-4BE0-B7CB-44998C2D31C9}" type="sibTrans" cxnId="{8BEF6638-C356-41ED-8194-C27BACF3E59F}">
      <dgm:prSet/>
      <dgm:spPr/>
      <dgm:t>
        <a:bodyPr/>
        <a:lstStyle/>
        <a:p>
          <a:endParaRPr lang="ru-RU"/>
        </a:p>
      </dgm:t>
    </dgm:pt>
    <dgm:pt modelId="{A48545E7-560A-4A7C-8BA6-4A34DEEB9870}" type="pres">
      <dgm:prSet presAssocID="{30AC61FD-04FA-47A5-8089-4829B3BBC6F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52429F-E97F-43CF-B928-B87188136703}" type="pres">
      <dgm:prSet presAssocID="{0901EB43-0A61-44AD-89BD-8F499B995717}" presName="roof" presStyleLbl="dkBgShp" presStyleIdx="0" presStyleCnt="2"/>
      <dgm:spPr/>
      <dgm:t>
        <a:bodyPr/>
        <a:lstStyle/>
        <a:p>
          <a:endParaRPr lang="ru-RU"/>
        </a:p>
      </dgm:t>
    </dgm:pt>
    <dgm:pt modelId="{BC192423-EC9F-4F40-B7CA-C159311AD139}" type="pres">
      <dgm:prSet presAssocID="{0901EB43-0A61-44AD-89BD-8F499B995717}" presName="pillars" presStyleCnt="0"/>
      <dgm:spPr/>
    </dgm:pt>
    <dgm:pt modelId="{7915C05B-217B-4403-B3AE-18348007176C}" type="pres">
      <dgm:prSet presAssocID="{0901EB43-0A61-44AD-89BD-8F499B995717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4358B-C4FE-44BA-867A-4DCF604172EC}" type="pres">
      <dgm:prSet presAssocID="{66A85D02-BD02-4B9C-82A2-02FE2A1E45A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1F1CB-CFFB-49D4-B300-0E1698BEAB05}" type="pres">
      <dgm:prSet presAssocID="{AA0A6D72-B490-4F01-A224-DFDD46EA6E8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7F5E9-40F0-4477-A453-E43C253035CD}" type="pres">
      <dgm:prSet presAssocID="{0901EB43-0A61-44AD-89BD-8F499B995717}" presName="base" presStyleLbl="dkBgShp" presStyleIdx="1" presStyleCnt="2"/>
      <dgm:spPr/>
    </dgm:pt>
  </dgm:ptLst>
  <dgm:cxnLst>
    <dgm:cxn modelId="{074A69D6-597B-4743-9BD2-5418486D790D}" type="presOf" srcId="{1350019C-0924-4535-A99D-92D0349A92E0}" destId="{7915C05B-217B-4403-B3AE-18348007176C}" srcOrd="0" destOrd="0" presId="urn:microsoft.com/office/officeart/2005/8/layout/hList3"/>
    <dgm:cxn modelId="{E5888099-EACF-425E-9C7A-7C5AD9585205}" srcId="{0901EB43-0A61-44AD-89BD-8F499B995717}" destId="{1350019C-0924-4535-A99D-92D0349A92E0}" srcOrd="0" destOrd="0" parTransId="{00977A1B-9D26-4692-A9B8-306F38A9A255}" sibTransId="{E8A133B9-4919-4966-95D4-FA6594D77F4A}"/>
    <dgm:cxn modelId="{8BEF6638-C356-41ED-8194-C27BACF3E59F}" srcId="{0901EB43-0A61-44AD-89BD-8F499B995717}" destId="{AA0A6D72-B490-4F01-A224-DFDD46EA6E83}" srcOrd="2" destOrd="0" parTransId="{41CD7493-C24F-400E-A001-5B0EB9B73972}" sibTransId="{0FE28DE7-F180-4BE0-B7CB-44998C2D31C9}"/>
    <dgm:cxn modelId="{1E9B0D15-A53F-47E1-A598-5265D83CAB53}" srcId="{30AC61FD-04FA-47A5-8089-4829B3BBC6F6}" destId="{0901EB43-0A61-44AD-89BD-8F499B995717}" srcOrd="0" destOrd="0" parTransId="{7A50E6E1-EC4B-46E5-AAE9-19784B5C23BB}" sibTransId="{66A4C6B6-0464-4697-9208-6D4F3357CDF5}"/>
    <dgm:cxn modelId="{83911381-1491-4E4B-B2F3-62CA52ECA161}" type="presOf" srcId="{30AC61FD-04FA-47A5-8089-4829B3BBC6F6}" destId="{A48545E7-560A-4A7C-8BA6-4A34DEEB9870}" srcOrd="0" destOrd="0" presId="urn:microsoft.com/office/officeart/2005/8/layout/hList3"/>
    <dgm:cxn modelId="{98802C21-E675-4378-BD39-66715F51877C}" type="presOf" srcId="{66A85D02-BD02-4B9C-82A2-02FE2A1E45AE}" destId="{3DE4358B-C4FE-44BA-867A-4DCF604172EC}" srcOrd="0" destOrd="0" presId="urn:microsoft.com/office/officeart/2005/8/layout/hList3"/>
    <dgm:cxn modelId="{6CE0BF64-331A-4F03-B963-00DE6E6DA086}" srcId="{0901EB43-0A61-44AD-89BD-8F499B995717}" destId="{66A85D02-BD02-4B9C-82A2-02FE2A1E45AE}" srcOrd="1" destOrd="0" parTransId="{FD41823F-11C9-44B9-BC2C-A303D362DB95}" sibTransId="{DED3BF87-89A7-447C-85F6-D5A673EFBEDB}"/>
    <dgm:cxn modelId="{B9EE1D0F-F207-48F3-AEBE-80386F54DA0B}" type="presOf" srcId="{0901EB43-0A61-44AD-89BD-8F499B995717}" destId="{1C52429F-E97F-43CF-B928-B87188136703}" srcOrd="0" destOrd="0" presId="urn:microsoft.com/office/officeart/2005/8/layout/hList3"/>
    <dgm:cxn modelId="{31BEC354-2D0D-4FC8-A004-6E2ED0BEC148}" type="presOf" srcId="{AA0A6D72-B490-4F01-A224-DFDD46EA6E83}" destId="{0071F1CB-CFFB-49D4-B300-0E1698BEAB05}" srcOrd="0" destOrd="0" presId="urn:microsoft.com/office/officeart/2005/8/layout/hList3"/>
    <dgm:cxn modelId="{8BB61CF3-0D57-4EE1-9E29-944752DA16CE}" type="presParOf" srcId="{A48545E7-560A-4A7C-8BA6-4A34DEEB9870}" destId="{1C52429F-E97F-43CF-B928-B87188136703}" srcOrd="0" destOrd="0" presId="urn:microsoft.com/office/officeart/2005/8/layout/hList3"/>
    <dgm:cxn modelId="{959108A3-6FBE-4B81-AE59-47EB7EAAC574}" type="presParOf" srcId="{A48545E7-560A-4A7C-8BA6-4A34DEEB9870}" destId="{BC192423-EC9F-4F40-B7CA-C159311AD139}" srcOrd="1" destOrd="0" presId="urn:microsoft.com/office/officeart/2005/8/layout/hList3"/>
    <dgm:cxn modelId="{67989C0F-3C53-410D-955E-2812CAEB3444}" type="presParOf" srcId="{BC192423-EC9F-4F40-B7CA-C159311AD139}" destId="{7915C05B-217B-4403-B3AE-18348007176C}" srcOrd="0" destOrd="0" presId="urn:microsoft.com/office/officeart/2005/8/layout/hList3"/>
    <dgm:cxn modelId="{406F55B9-3742-4585-B819-0CF3A5225D86}" type="presParOf" srcId="{BC192423-EC9F-4F40-B7CA-C159311AD139}" destId="{3DE4358B-C4FE-44BA-867A-4DCF604172EC}" srcOrd="1" destOrd="0" presId="urn:microsoft.com/office/officeart/2005/8/layout/hList3"/>
    <dgm:cxn modelId="{64CF8D82-21D4-46D1-BEFF-74E5AAD90902}" type="presParOf" srcId="{BC192423-EC9F-4F40-B7CA-C159311AD139}" destId="{0071F1CB-CFFB-49D4-B300-0E1698BEAB05}" srcOrd="2" destOrd="0" presId="urn:microsoft.com/office/officeart/2005/8/layout/hList3"/>
    <dgm:cxn modelId="{DD30EDAE-2161-45B6-8BD4-9C8E0EAAF80F}" type="presParOf" srcId="{A48545E7-560A-4A7C-8BA6-4A34DEEB9870}" destId="{B0A7F5E9-40F0-4477-A453-E43C253035C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C61FD-04FA-47A5-8089-4829B3BBC6F6}" type="doc">
      <dgm:prSet loTypeId="urn:microsoft.com/office/officeart/2005/8/layout/h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01EB43-0A61-44AD-89BD-8F499B995717}">
      <dgm:prSet phldrT="[Текст]"/>
      <dgm:spPr/>
      <dgm:t>
        <a:bodyPr/>
        <a:lstStyle/>
        <a:p>
          <a:r>
            <a:rPr lang="ru-RU" dirty="0" smtClean="0"/>
            <a:t>Россия</a:t>
          </a:r>
          <a:endParaRPr lang="ru-RU" dirty="0"/>
        </a:p>
      </dgm:t>
    </dgm:pt>
    <dgm:pt modelId="{7A50E6E1-EC4B-46E5-AAE9-19784B5C23BB}" type="parTrans" cxnId="{1E9B0D15-A53F-47E1-A598-5265D83CAB53}">
      <dgm:prSet/>
      <dgm:spPr/>
      <dgm:t>
        <a:bodyPr/>
        <a:lstStyle/>
        <a:p>
          <a:endParaRPr lang="ru-RU"/>
        </a:p>
      </dgm:t>
    </dgm:pt>
    <dgm:pt modelId="{66A4C6B6-0464-4697-9208-6D4F3357CDF5}" type="sibTrans" cxnId="{1E9B0D15-A53F-47E1-A598-5265D83CAB53}">
      <dgm:prSet/>
      <dgm:spPr/>
      <dgm:t>
        <a:bodyPr/>
        <a:lstStyle/>
        <a:p>
          <a:endParaRPr lang="ru-RU"/>
        </a:p>
      </dgm:t>
    </dgm:pt>
    <dgm:pt modelId="{1350019C-0924-4535-A99D-92D0349A92E0}">
      <dgm:prSet phldrT="[Текст]"/>
      <dgm:spPr>
        <a:solidFill>
          <a:srgbClr val="C00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нагревающий микроклимат</a:t>
          </a:r>
          <a:endParaRPr lang="ru-RU" b="1" dirty="0">
            <a:solidFill>
              <a:schemeClr val="tx1"/>
            </a:solidFill>
          </a:endParaRPr>
        </a:p>
      </dgm:t>
    </dgm:pt>
    <dgm:pt modelId="{00977A1B-9D26-4692-A9B8-306F38A9A255}" type="parTrans" cxnId="{E5888099-EACF-425E-9C7A-7C5AD9585205}">
      <dgm:prSet/>
      <dgm:spPr/>
      <dgm:t>
        <a:bodyPr/>
        <a:lstStyle/>
        <a:p>
          <a:endParaRPr lang="ru-RU"/>
        </a:p>
      </dgm:t>
    </dgm:pt>
    <dgm:pt modelId="{E8A133B9-4919-4966-95D4-FA6594D77F4A}" type="sibTrans" cxnId="{E5888099-EACF-425E-9C7A-7C5AD9585205}">
      <dgm:prSet/>
      <dgm:spPr/>
      <dgm:t>
        <a:bodyPr/>
        <a:lstStyle/>
        <a:p>
          <a:endParaRPr lang="ru-RU"/>
        </a:p>
      </dgm:t>
    </dgm:pt>
    <dgm:pt modelId="{66A85D02-BD02-4B9C-82A2-02FE2A1E45A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?????</a:t>
          </a:r>
          <a:endParaRPr lang="ru-RU" sz="2000" b="1" dirty="0">
            <a:solidFill>
              <a:schemeClr val="tx1"/>
            </a:solidFill>
          </a:endParaRPr>
        </a:p>
      </dgm:t>
    </dgm:pt>
    <dgm:pt modelId="{FD41823F-11C9-44B9-BC2C-A303D362DB95}" type="parTrans" cxnId="{6CE0BF64-331A-4F03-B963-00DE6E6DA086}">
      <dgm:prSet/>
      <dgm:spPr/>
      <dgm:t>
        <a:bodyPr/>
        <a:lstStyle/>
        <a:p>
          <a:endParaRPr lang="ru-RU"/>
        </a:p>
      </dgm:t>
    </dgm:pt>
    <dgm:pt modelId="{DED3BF87-89A7-447C-85F6-D5A673EFBEDB}" type="sibTrans" cxnId="{6CE0BF64-331A-4F03-B963-00DE6E6DA086}">
      <dgm:prSet/>
      <dgm:spPr/>
      <dgm:t>
        <a:bodyPr/>
        <a:lstStyle/>
        <a:p>
          <a:endParaRPr lang="ru-RU"/>
        </a:p>
      </dgm:t>
    </dgm:pt>
    <dgm:pt modelId="{255A18E8-2A9F-4A7E-AF65-5250F67A92B5}">
      <dgm:prSet phldrT="[Текст]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D45DB2D-EDA3-4F0B-9945-948B59DCB79B}" type="parTrans" cxnId="{97168CA6-99AB-40CD-B4FF-DDFC3290CE01}">
      <dgm:prSet/>
      <dgm:spPr/>
      <dgm:t>
        <a:bodyPr/>
        <a:lstStyle/>
        <a:p>
          <a:endParaRPr lang="ru-RU"/>
        </a:p>
      </dgm:t>
    </dgm:pt>
    <dgm:pt modelId="{474C0D60-4D78-4A47-AD0E-58812818D36B}" type="sibTrans" cxnId="{97168CA6-99AB-40CD-B4FF-DDFC3290CE01}">
      <dgm:prSet/>
      <dgm:spPr/>
      <dgm:t>
        <a:bodyPr/>
        <a:lstStyle/>
        <a:p>
          <a:endParaRPr lang="ru-RU"/>
        </a:p>
      </dgm:t>
    </dgm:pt>
    <dgm:pt modelId="{EA7A742C-974A-4943-A7D6-06BC60A263ED}">
      <dgm:prSet phldrT="[Текст]" custScaleX="35167" custLinFactNeighborX="-16189"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4FD23A69-5838-42A4-8445-0B91B71F8F92}" type="parTrans" cxnId="{5AA3E484-686F-468F-A3A1-F9C3212B57FB}">
      <dgm:prSet/>
      <dgm:spPr/>
      <dgm:t>
        <a:bodyPr/>
        <a:lstStyle/>
        <a:p>
          <a:endParaRPr lang="ru-RU"/>
        </a:p>
      </dgm:t>
    </dgm:pt>
    <dgm:pt modelId="{076E75CE-3056-4C76-B2A4-D55FB9670129}" type="sibTrans" cxnId="{5AA3E484-686F-468F-A3A1-F9C3212B57FB}">
      <dgm:prSet/>
      <dgm:spPr/>
      <dgm:t>
        <a:bodyPr/>
        <a:lstStyle/>
        <a:p>
          <a:endParaRPr lang="ru-RU"/>
        </a:p>
      </dgm:t>
    </dgm:pt>
    <dgm:pt modelId="{93D0BC03-6351-4654-8616-845DA05D4D6E}">
      <dgm:prSet phldrT="[Текст]" custScaleX="30403" custScaleY="107224" custLinFactNeighborX="-15633" custLinFactNeighborY="3927"/>
      <dgm:spPr/>
      <dgm:t>
        <a:bodyPr/>
        <a:lstStyle/>
        <a:p>
          <a:endParaRPr lang="ru-RU"/>
        </a:p>
      </dgm:t>
    </dgm:pt>
    <dgm:pt modelId="{2EFEF296-528E-4C9A-92E2-E12D6156D7AA}" type="parTrans" cxnId="{665A81D8-3231-4DA4-B514-7186E2C5EB87}">
      <dgm:prSet/>
      <dgm:spPr/>
      <dgm:t>
        <a:bodyPr/>
        <a:lstStyle/>
        <a:p>
          <a:endParaRPr lang="ru-RU"/>
        </a:p>
      </dgm:t>
    </dgm:pt>
    <dgm:pt modelId="{16F992D2-7000-42CE-8236-3884A031D93D}" type="sibTrans" cxnId="{665A81D8-3231-4DA4-B514-7186E2C5EB87}">
      <dgm:prSet/>
      <dgm:spPr/>
      <dgm:t>
        <a:bodyPr/>
        <a:lstStyle/>
        <a:p>
          <a:endParaRPr lang="ru-RU"/>
        </a:p>
      </dgm:t>
    </dgm:pt>
    <dgm:pt modelId="{8FDC563B-3D41-4872-9D5B-FD33B8701582}">
      <dgm:prSet phldrT="[Текст]" custScaleX="30403" custScaleY="107224" custLinFactNeighborX="-16217" custLinFactNeighborY="3224"/>
      <dgm:spPr/>
      <dgm:t>
        <a:bodyPr/>
        <a:lstStyle/>
        <a:p>
          <a:endParaRPr lang="ru-RU"/>
        </a:p>
      </dgm:t>
    </dgm:pt>
    <dgm:pt modelId="{8F3D7F65-1F3D-4CD4-94A7-D94B030E3A79}" type="parTrans" cxnId="{A34F82A2-EA87-4842-8227-F7AB9F659353}">
      <dgm:prSet/>
      <dgm:spPr/>
      <dgm:t>
        <a:bodyPr/>
        <a:lstStyle/>
        <a:p>
          <a:endParaRPr lang="ru-RU"/>
        </a:p>
      </dgm:t>
    </dgm:pt>
    <dgm:pt modelId="{B20320FF-67AE-4B2F-A4F1-823710100C34}" type="sibTrans" cxnId="{A34F82A2-EA87-4842-8227-F7AB9F659353}">
      <dgm:prSet/>
      <dgm:spPr/>
      <dgm:t>
        <a:bodyPr/>
        <a:lstStyle/>
        <a:p>
          <a:endParaRPr lang="ru-RU"/>
        </a:p>
      </dgm:t>
    </dgm:pt>
    <dgm:pt modelId="{A48545E7-560A-4A7C-8BA6-4A34DEEB9870}" type="pres">
      <dgm:prSet presAssocID="{30AC61FD-04FA-47A5-8089-4829B3BBC6F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52429F-E97F-43CF-B928-B87188136703}" type="pres">
      <dgm:prSet presAssocID="{0901EB43-0A61-44AD-89BD-8F499B995717}" presName="roof" presStyleLbl="dkBgShp" presStyleIdx="0" presStyleCnt="2"/>
      <dgm:spPr/>
      <dgm:t>
        <a:bodyPr/>
        <a:lstStyle/>
        <a:p>
          <a:endParaRPr lang="ru-RU"/>
        </a:p>
      </dgm:t>
    </dgm:pt>
    <dgm:pt modelId="{BC192423-EC9F-4F40-B7CA-C159311AD139}" type="pres">
      <dgm:prSet presAssocID="{0901EB43-0A61-44AD-89BD-8F499B995717}" presName="pillars" presStyleCnt="0"/>
      <dgm:spPr/>
    </dgm:pt>
    <dgm:pt modelId="{7915C05B-217B-4403-B3AE-18348007176C}" type="pres">
      <dgm:prSet presAssocID="{0901EB43-0A61-44AD-89BD-8F499B995717}" presName="pillar1" presStyleLbl="node1" presStyleIdx="0" presStyleCnt="2" custScaleX="31203" custLinFactNeighborX="-19260" custLinFactNeighborY="-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4358B-C4FE-44BA-867A-4DCF604172EC}" type="pres">
      <dgm:prSet presAssocID="{66A85D02-BD02-4B9C-82A2-02FE2A1E45AE}" presName="pillarX" presStyleLbl="node1" presStyleIdx="1" presStyleCnt="2" custScaleX="34366" custScaleY="105204" custLinFactNeighborX="-17150" custLinFactNeighborY="2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7F5E9-40F0-4477-A453-E43C253035CD}" type="pres">
      <dgm:prSet presAssocID="{0901EB43-0A61-44AD-89BD-8F499B995717}" presName="base" presStyleLbl="dkBgShp" presStyleIdx="1" presStyleCnt="2"/>
      <dgm:spPr/>
    </dgm:pt>
  </dgm:ptLst>
  <dgm:cxnLst>
    <dgm:cxn modelId="{21890321-3FB4-44CC-9041-2E004E1CF942}" type="presOf" srcId="{66A85D02-BD02-4B9C-82A2-02FE2A1E45AE}" destId="{3DE4358B-C4FE-44BA-867A-4DCF604172EC}" srcOrd="0" destOrd="0" presId="urn:microsoft.com/office/officeart/2005/8/layout/hList3"/>
    <dgm:cxn modelId="{665A81D8-3231-4DA4-B514-7186E2C5EB87}" srcId="{30AC61FD-04FA-47A5-8089-4829B3BBC6F6}" destId="{93D0BC03-6351-4654-8616-845DA05D4D6E}" srcOrd="3" destOrd="0" parTransId="{2EFEF296-528E-4C9A-92E2-E12D6156D7AA}" sibTransId="{16F992D2-7000-42CE-8236-3884A031D93D}"/>
    <dgm:cxn modelId="{D58BA6EA-ED64-4A89-95FE-73EE8849227D}" type="presOf" srcId="{30AC61FD-04FA-47A5-8089-4829B3BBC6F6}" destId="{A48545E7-560A-4A7C-8BA6-4A34DEEB9870}" srcOrd="0" destOrd="0" presId="urn:microsoft.com/office/officeart/2005/8/layout/hList3"/>
    <dgm:cxn modelId="{A34F82A2-EA87-4842-8227-F7AB9F659353}" srcId="{30AC61FD-04FA-47A5-8089-4829B3BBC6F6}" destId="{8FDC563B-3D41-4872-9D5B-FD33B8701582}" srcOrd="4" destOrd="0" parTransId="{8F3D7F65-1F3D-4CD4-94A7-D94B030E3A79}" sibTransId="{B20320FF-67AE-4B2F-A4F1-823710100C34}"/>
    <dgm:cxn modelId="{97168CA6-99AB-40CD-B4FF-DDFC3290CE01}" srcId="{30AC61FD-04FA-47A5-8089-4829B3BBC6F6}" destId="{255A18E8-2A9F-4A7E-AF65-5250F67A92B5}" srcOrd="1" destOrd="0" parTransId="{ED45DB2D-EDA3-4F0B-9945-948B59DCB79B}" sibTransId="{474C0D60-4D78-4A47-AD0E-58812818D36B}"/>
    <dgm:cxn modelId="{E5888099-EACF-425E-9C7A-7C5AD9585205}" srcId="{0901EB43-0A61-44AD-89BD-8F499B995717}" destId="{1350019C-0924-4535-A99D-92D0349A92E0}" srcOrd="0" destOrd="0" parTransId="{00977A1B-9D26-4692-A9B8-306F38A9A255}" sibTransId="{E8A133B9-4919-4966-95D4-FA6594D77F4A}"/>
    <dgm:cxn modelId="{B41EBD40-EBCE-4A64-9A0F-6F4B4F89CBEC}" type="presOf" srcId="{0901EB43-0A61-44AD-89BD-8F499B995717}" destId="{1C52429F-E97F-43CF-B928-B87188136703}" srcOrd="0" destOrd="0" presId="urn:microsoft.com/office/officeart/2005/8/layout/hList3"/>
    <dgm:cxn modelId="{1E9B0D15-A53F-47E1-A598-5265D83CAB53}" srcId="{30AC61FD-04FA-47A5-8089-4829B3BBC6F6}" destId="{0901EB43-0A61-44AD-89BD-8F499B995717}" srcOrd="0" destOrd="0" parTransId="{7A50E6E1-EC4B-46E5-AAE9-19784B5C23BB}" sibTransId="{66A4C6B6-0464-4697-9208-6D4F3357CDF5}"/>
    <dgm:cxn modelId="{6CE0BF64-331A-4F03-B963-00DE6E6DA086}" srcId="{0901EB43-0A61-44AD-89BD-8F499B995717}" destId="{66A85D02-BD02-4B9C-82A2-02FE2A1E45AE}" srcOrd="1" destOrd="0" parTransId="{FD41823F-11C9-44B9-BC2C-A303D362DB95}" sibTransId="{DED3BF87-89A7-447C-85F6-D5A673EFBEDB}"/>
    <dgm:cxn modelId="{9586834C-6F95-4CFE-A155-1AF728C6D016}" type="presOf" srcId="{1350019C-0924-4535-A99D-92D0349A92E0}" destId="{7915C05B-217B-4403-B3AE-18348007176C}" srcOrd="0" destOrd="0" presId="urn:microsoft.com/office/officeart/2005/8/layout/hList3"/>
    <dgm:cxn modelId="{5AA3E484-686F-468F-A3A1-F9C3212B57FB}" srcId="{30AC61FD-04FA-47A5-8089-4829B3BBC6F6}" destId="{EA7A742C-974A-4943-A7D6-06BC60A263ED}" srcOrd="2" destOrd="0" parTransId="{4FD23A69-5838-42A4-8445-0B91B71F8F92}" sibTransId="{076E75CE-3056-4C76-B2A4-D55FB9670129}"/>
    <dgm:cxn modelId="{CD446E35-A141-4318-B22F-E8BF4DE30175}" type="presParOf" srcId="{A48545E7-560A-4A7C-8BA6-4A34DEEB9870}" destId="{1C52429F-E97F-43CF-B928-B87188136703}" srcOrd="0" destOrd="0" presId="urn:microsoft.com/office/officeart/2005/8/layout/hList3"/>
    <dgm:cxn modelId="{3393C419-82C5-4E8C-817D-FEDC526D1837}" type="presParOf" srcId="{A48545E7-560A-4A7C-8BA6-4A34DEEB9870}" destId="{BC192423-EC9F-4F40-B7CA-C159311AD139}" srcOrd="1" destOrd="0" presId="urn:microsoft.com/office/officeart/2005/8/layout/hList3"/>
    <dgm:cxn modelId="{9039FB94-4A25-4A04-B6E3-BF88963245D9}" type="presParOf" srcId="{BC192423-EC9F-4F40-B7CA-C159311AD139}" destId="{7915C05B-217B-4403-B3AE-18348007176C}" srcOrd="0" destOrd="0" presId="urn:microsoft.com/office/officeart/2005/8/layout/hList3"/>
    <dgm:cxn modelId="{04D263AE-0C34-4383-97B8-DF3752708405}" type="presParOf" srcId="{BC192423-EC9F-4F40-B7CA-C159311AD139}" destId="{3DE4358B-C4FE-44BA-867A-4DCF604172EC}" srcOrd="1" destOrd="0" presId="urn:microsoft.com/office/officeart/2005/8/layout/hList3"/>
    <dgm:cxn modelId="{3756A4C1-9A4E-4877-900E-C2C97AD5947F}" type="presParOf" srcId="{A48545E7-560A-4A7C-8BA6-4A34DEEB9870}" destId="{B0A7F5E9-40F0-4477-A453-E43C253035C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8BFC12-FB90-482D-A95C-405E17325D3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0467F0-5FCB-4BE1-A89D-F8E9831D884D}">
      <dgm:prSet phldrT="[Текст]" custT="1"/>
      <dgm:spPr/>
      <dgm:t>
        <a:bodyPr/>
        <a:lstStyle/>
        <a:p>
          <a:pPr rtl="0"/>
          <a:r>
            <a:rPr kumimoji="0" lang="en-US" sz="48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I</a:t>
          </a:r>
          <a:r>
            <a:rPr kumimoji="0" lang="ru-RU" sz="48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этап</a:t>
          </a:r>
          <a:endParaRPr lang="ru-RU" sz="4800" dirty="0">
            <a:solidFill>
              <a:schemeClr val="bg1"/>
            </a:solidFill>
          </a:endParaRPr>
        </a:p>
      </dgm:t>
    </dgm:pt>
    <dgm:pt modelId="{D78DC1AE-E2B9-4EBB-A843-73851D8EB84C}" type="parTrans" cxnId="{92D8CC10-54D4-4741-97E1-AD164AAAAB0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4857BB-6426-4D03-93CE-0981ADF5085F}" type="sibTrans" cxnId="{92D8CC10-54D4-4741-97E1-AD164AAAAB0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9D9BC7D-1A83-42F6-AEF0-D882418DB020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класс (подкласс) условий труда определяется по температуре воздуха</a:t>
          </a:r>
          <a:endParaRPr lang="ru-RU" sz="1600" dirty="0">
            <a:solidFill>
              <a:schemeClr val="tx1"/>
            </a:solidFill>
          </a:endParaRPr>
        </a:p>
      </dgm:t>
    </dgm:pt>
    <dgm:pt modelId="{2A9CE48C-DFB8-46D9-A49F-0BC88C13040B}" type="parTrans" cxnId="{3521CB64-EA04-4B92-ACBA-AB455970EC9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A3300E-37C8-4519-BDF5-4C0F911EC32E}" type="sibTrans" cxnId="{3521CB64-EA04-4B92-ACBA-AB455970EC9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5CB774-57B7-4BDE-88D4-E7D6F91FD33C}">
      <dgm:prSet phldrT="[Текст]" custT="1"/>
      <dgm:spPr/>
      <dgm:t>
        <a:bodyPr/>
        <a:lstStyle/>
        <a:p>
          <a:pPr rtl="0"/>
          <a:r>
            <a:rPr kumimoji="0" lang="en-US" sz="44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II</a:t>
          </a:r>
          <a:r>
            <a:rPr kumimoji="0" lang="ru-RU" sz="44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этап</a:t>
          </a:r>
          <a:endParaRPr lang="ru-RU" sz="4400" dirty="0">
            <a:solidFill>
              <a:schemeClr val="bg1"/>
            </a:solidFill>
          </a:endParaRPr>
        </a:p>
      </dgm:t>
    </dgm:pt>
    <dgm:pt modelId="{ECA99E53-8F2D-4D14-B834-5AE8E9F4C2D3}" type="parTrans" cxnId="{A62E8537-68BE-4205-82D9-19855747CFD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CC0C810-1BBF-48A4-A5A1-662FDC71CE05}" type="sibTrans" cxnId="{A62E8537-68BE-4205-82D9-19855747CFD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717F3BB-FDDE-470C-8DAD-1E07F7605DFF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kumimoji="0" lang="ru-RU" b="1" dirty="0" smtClean="0">
              <a:solidFill>
                <a:schemeClr val="tx1"/>
              </a:solidFill>
            </a:rPr>
            <a:t>класс (подкласс) условий труда </a:t>
          </a:r>
          <a:r>
            <a:rPr kumimoji="0" lang="ru-RU" b="1" u="sng" dirty="0" smtClean="0">
              <a:solidFill>
                <a:schemeClr val="tx1"/>
              </a:solidFill>
            </a:rPr>
            <a:t>корректируется</a:t>
          </a:r>
          <a:r>
            <a:rPr kumimoji="0" lang="ru-RU" b="1" dirty="0" smtClean="0">
              <a:solidFill>
                <a:schemeClr val="tx1"/>
              </a:solidFill>
            </a:rPr>
            <a:t> в зависимости от влажности воздуха, скорости движения воздуха и (или) теплового излучения (экспозиционной дозы теплового</a:t>
          </a:r>
          <a:r>
            <a:rPr kumimoji="0" lang="en-US" b="1" dirty="0" smtClean="0">
              <a:solidFill>
                <a:schemeClr val="tx1"/>
              </a:solidFill>
            </a:rPr>
            <a:t> </a:t>
          </a:r>
          <a:r>
            <a:rPr kumimoji="0" lang="ru-RU" b="1" dirty="0" smtClean="0">
              <a:solidFill>
                <a:schemeClr val="tx1"/>
              </a:solidFill>
            </a:rPr>
            <a:t>излучения)</a:t>
          </a:r>
          <a:endParaRPr lang="ru-RU" dirty="0">
            <a:solidFill>
              <a:schemeClr val="tx1"/>
            </a:solidFill>
          </a:endParaRPr>
        </a:p>
      </dgm:t>
    </dgm:pt>
    <dgm:pt modelId="{E94080AE-CBF8-4803-B065-B0F57309531C}" type="parTrans" cxnId="{8A56DDAF-EFD6-4E2A-9B07-9DBBA78FC29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FC16F43-1C61-45F8-B4FB-3B136B52285A}" type="sibTrans" cxnId="{8A56DDAF-EFD6-4E2A-9B07-9DBBA78FC29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27349CB-81D9-4993-971A-AF304E2101E6}" type="pres">
      <dgm:prSet presAssocID="{C68BFC12-FB90-482D-A95C-405E17325D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AA6676-EB97-469F-96B3-4C7ACD99CD30}" type="pres">
      <dgm:prSet presAssocID="{EB0467F0-5FCB-4BE1-A89D-F8E9831D884D}" presName="root" presStyleCnt="0"/>
      <dgm:spPr/>
    </dgm:pt>
    <dgm:pt modelId="{89490AEE-2EE9-485E-BB9E-409B0964A45F}" type="pres">
      <dgm:prSet presAssocID="{EB0467F0-5FCB-4BE1-A89D-F8E9831D884D}" presName="rootComposite" presStyleCnt="0"/>
      <dgm:spPr/>
    </dgm:pt>
    <dgm:pt modelId="{AEED10BC-78E7-46DB-B569-37EFE025342D}" type="pres">
      <dgm:prSet presAssocID="{EB0467F0-5FCB-4BE1-A89D-F8E9831D884D}" presName="rootText" presStyleLbl="node1" presStyleIdx="0" presStyleCnt="2" custScaleY="62357" custLinFactNeighborX="4350" custLinFactNeighborY="-21111"/>
      <dgm:spPr/>
      <dgm:t>
        <a:bodyPr/>
        <a:lstStyle/>
        <a:p>
          <a:endParaRPr lang="ru-RU"/>
        </a:p>
      </dgm:t>
    </dgm:pt>
    <dgm:pt modelId="{0E40A9AD-5E81-4F67-B422-B0CA150E7EC3}" type="pres">
      <dgm:prSet presAssocID="{EB0467F0-5FCB-4BE1-A89D-F8E9831D884D}" presName="rootConnector" presStyleLbl="node1" presStyleIdx="0" presStyleCnt="2"/>
      <dgm:spPr/>
      <dgm:t>
        <a:bodyPr/>
        <a:lstStyle/>
        <a:p>
          <a:endParaRPr lang="ru-RU"/>
        </a:p>
      </dgm:t>
    </dgm:pt>
    <dgm:pt modelId="{F31D377A-143A-4F5A-91C7-573FDCD5BB73}" type="pres">
      <dgm:prSet presAssocID="{EB0467F0-5FCB-4BE1-A89D-F8E9831D884D}" presName="childShape" presStyleCnt="0"/>
      <dgm:spPr/>
    </dgm:pt>
    <dgm:pt modelId="{470002FB-6647-4AD7-93E3-70D2B2B5D897}" type="pres">
      <dgm:prSet presAssocID="{2A9CE48C-DFB8-46D9-A49F-0BC88C13040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6FBE14E-5FD6-4752-8130-477B1FB4D7B8}" type="pres">
      <dgm:prSet presAssocID="{99D9BC7D-1A83-42F6-AEF0-D882418DB020}" presName="childText" presStyleLbl="bgAcc1" presStyleIdx="0" presStyleCnt="2" custScaleX="96108" custScaleY="56188" custLinFactNeighborX="-1991" custLinFactNeighborY="-1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55C05-8F20-4ECD-A3FB-BF1C4C6EAAE6}" type="pres">
      <dgm:prSet presAssocID="{335CB774-57B7-4BDE-88D4-E7D6F91FD33C}" presName="root" presStyleCnt="0"/>
      <dgm:spPr/>
    </dgm:pt>
    <dgm:pt modelId="{79C1594A-5933-4E7D-9118-B331D29D4F40}" type="pres">
      <dgm:prSet presAssocID="{335CB774-57B7-4BDE-88D4-E7D6F91FD33C}" presName="rootComposite" presStyleCnt="0"/>
      <dgm:spPr/>
    </dgm:pt>
    <dgm:pt modelId="{D9F96A6B-E71C-490A-9D69-EE2C7B61C8F1}" type="pres">
      <dgm:prSet presAssocID="{335CB774-57B7-4BDE-88D4-E7D6F91FD33C}" presName="rootText" presStyleLbl="node1" presStyleIdx="1" presStyleCnt="2" custScaleY="67726" custLinFactNeighborX="1287" custLinFactNeighborY="231"/>
      <dgm:spPr/>
      <dgm:t>
        <a:bodyPr/>
        <a:lstStyle/>
        <a:p>
          <a:endParaRPr lang="ru-RU"/>
        </a:p>
      </dgm:t>
    </dgm:pt>
    <dgm:pt modelId="{7BF53955-1464-4117-893D-83DC9048C61C}" type="pres">
      <dgm:prSet presAssocID="{335CB774-57B7-4BDE-88D4-E7D6F91FD33C}" presName="rootConnector" presStyleLbl="node1" presStyleIdx="1" presStyleCnt="2"/>
      <dgm:spPr/>
      <dgm:t>
        <a:bodyPr/>
        <a:lstStyle/>
        <a:p>
          <a:endParaRPr lang="ru-RU"/>
        </a:p>
      </dgm:t>
    </dgm:pt>
    <dgm:pt modelId="{21279ABF-DF14-451B-BC51-8941B8CA820D}" type="pres">
      <dgm:prSet presAssocID="{335CB774-57B7-4BDE-88D4-E7D6F91FD33C}" presName="childShape" presStyleCnt="0"/>
      <dgm:spPr/>
    </dgm:pt>
    <dgm:pt modelId="{42362B24-A5E2-469F-8934-CF1812F1C6B9}" type="pres">
      <dgm:prSet presAssocID="{E94080AE-CBF8-4803-B065-B0F57309531C}" presName="Name13" presStyleLbl="parChTrans1D2" presStyleIdx="1" presStyleCnt="2"/>
      <dgm:spPr/>
      <dgm:t>
        <a:bodyPr/>
        <a:lstStyle/>
        <a:p>
          <a:endParaRPr lang="ru-RU"/>
        </a:p>
      </dgm:t>
    </dgm:pt>
    <dgm:pt modelId="{2337FA40-8522-4089-AF2E-22B2870017FD}" type="pres">
      <dgm:prSet presAssocID="{D717F3BB-FDDE-470C-8DAD-1E07F7605DFF}" presName="childText" presStyleLbl="bgAcc1" presStyleIdx="1" presStyleCnt="2" custScaleX="146560" custLinFactNeighborX="-6949" custLinFactNeighborY="-19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E5501F-249B-44B4-98D6-F9476E1945B7}" type="presOf" srcId="{335CB774-57B7-4BDE-88D4-E7D6F91FD33C}" destId="{7BF53955-1464-4117-893D-83DC9048C61C}" srcOrd="1" destOrd="0" presId="urn:microsoft.com/office/officeart/2005/8/layout/hierarchy3"/>
    <dgm:cxn modelId="{AED94FE4-C232-48CA-8FA5-AA17273C3905}" type="presOf" srcId="{EB0467F0-5FCB-4BE1-A89D-F8E9831D884D}" destId="{0E40A9AD-5E81-4F67-B422-B0CA150E7EC3}" srcOrd="1" destOrd="0" presId="urn:microsoft.com/office/officeart/2005/8/layout/hierarchy3"/>
    <dgm:cxn modelId="{9E468C8E-1B40-47E8-8B12-5210FA93279E}" type="presOf" srcId="{335CB774-57B7-4BDE-88D4-E7D6F91FD33C}" destId="{D9F96A6B-E71C-490A-9D69-EE2C7B61C8F1}" srcOrd="0" destOrd="0" presId="urn:microsoft.com/office/officeart/2005/8/layout/hierarchy3"/>
    <dgm:cxn modelId="{3521CB64-EA04-4B92-ACBA-AB455970EC9D}" srcId="{EB0467F0-5FCB-4BE1-A89D-F8E9831D884D}" destId="{99D9BC7D-1A83-42F6-AEF0-D882418DB020}" srcOrd="0" destOrd="0" parTransId="{2A9CE48C-DFB8-46D9-A49F-0BC88C13040B}" sibTransId="{B4A3300E-37C8-4519-BDF5-4C0F911EC32E}"/>
    <dgm:cxn modelId="{276AEFD2-C05B-4200-B3E1-84CB9A7A3335}" type="presOf" srcId="{99D9BC7D-1A83-42F6-AEF0-D882418DB020}" destId="{26FBE14E-5FD6-4752-8130-477B1FB4D7B8}" srcOrd="0" destOrd="0" presId="urn:microsoft.com/office/officeart/2005/8/layout/hierarchy3"/>
    <dgm:cxn modelId="{8BC2690E-0C19-4DFE-94C2-4D1C40E69527}" type="presOf" srcId="{E94080AE-CBF8-4803-B065-B0F57309531C}" destId="{42362B24-A5E2-469F-8934-CF1812F1C6B9}" srcOrd="0" destOrd="0" presId="urn:microsoft.com/office/officeart/2005/8/layout/hierarchy3"/>
    <dgm:cxn modelId="{51DF8F02-113B-483E-970E-68955F638C81}" type="presOf" srcId="{2A9CE48C-DFB8-46D9-A49F-0BC88C13040B}" destId="{470002FB-6647-4AD7-93E3-70D2B2B5D897}" srcOrd="0" destOrd="0" presId="urn:microsoft.com/office/officeart/2005/8/layout/hierarchy3"/>
    <dgm:cxn modelId="{A62E8537-68BE-4205-82D9-19855747CFDD}" srcId="{C68BFC12-FB90-482D-A95C-405E17325D33}" destId="{335CB774-57B7-4BDE-88D4-E7D6F91FD33C}" srcOrd="1" destOrd="0" parTransId="{ECA99E53-8F2D-4D14-B834-5AE8E9F4C2D3}" sibTransId="{DCC0C810-1BBF-48A4-A5A1-662FDC71CE05}"/>
    <dgm:cxn modelId="{8A56DDAF-EFD6-4E2A-9B07-9DBBA78FC29D}" srcId="{335CB774-57B7-4BDE-88D4-E7D6F91FD33C}" destId="{D717F3BB-FDDE-470C-8DAD-1E07F7605DFF}" srcOrd="0" destOrd="0" parTransId="{E94080AE-CBF8-4803-B065-B0F57309531C}" sibTransId="{8FC16F43-1C61-45F8-B4FB-3B136B52285A}"/>
    <dgm:cxn modelId="{296B3C84-73E8-4862-A060-3A63B528B755}" type="presOf" srcId="{EB0467F0-5FCB-4BE1-A89D-F8E9831D884D}" destId="{AEED10BC-78E7-46DB-B569-37EFE025342D}" srcOrd="0" destOrd="0" presId="urn:microsoft.com/office/officeart/2005/8/layout/hierarchy3"/>
    <dgm:cxn modelId="{B9A7DF7A-45AB-41FA-B801-458B4B1E9893}" type="presOf" srcId="{D717F3BB-FDDE-470C-8DAD-1E07F7605DFF}" destId="{2337FA40-8522-4089-AF2E-22B2870017FD}" srcOrd="0" destOrd="0" presId="urn:microsoft.com/office/officeart/2005/8/layout/hierarchy3"/>
    <dgm:cxn modelId="{92D8CC10-54D4-4741-97E1-AD164AAAAB0C}" srcId="{C68BFC12-FB90-482D-A95C-405E17325D33}" destId="{EB0467F0-5FCB-4BE1-A89D-F8E9831D884D}" srcOrd="0" destOrd="0" parTransId="{D78DC1AE-E2B9-4EBB-A843-73851D8EB84C}" sibTransId="{A04857BB-6426-4D03-93CE-0981ADF5085F}"/>
    <dgm:cxn modelId="{54367B8F-4FAE-43D3-87EA-72D0EEE0F587}" type="presOf" srcId="{C68BFC12-FB90-482D-A95C-405E17325D33}" destId="{427349CB-81D9-4993-971A-AF304E2101E6}" srcOrd="0" destOrd="0" presId="urn:microsoft.com/office/officeart/2005/8/layout/hierarchy3"/>
    <dgm:cxn modelId="{14AB1A8D-AE62-45A3-B70C-76B5586D07D6}" type="presParOf" srcId="{427349CB-81D9-4993-971A-AF304E2101E6}" destId="{D5AA6676-EB97-469F-96B3-4C7ACD99CD30}" srcOrd="0" destOrd="0" presId="urn:microsoft.com/office/officeart/2005/8/layout/hierarchy3"/>
    <dgm:cxn modelId="{F46B8621-8385-4C97-9B6A-B01F07859A36}" type="presParOf" srcId="{D5AA6676-EB97-469F-96B3-4C7ACD99CD30}" destId="{89490AEE-2EE9-485E-BB9E-409B0964A45F}" srcOrd="0" destOrd="0" presId="urn:microsoft.com/office/officeart/2005/8/layout/hierarchy3"/>
    <dgm:cxn modelId="{50E30B22-DC01-408C-AA32-06E490CC0359}" type="presParOf" srcId="{89490AEE-2EE9-485E-BB9E-409B0964A45F}" destId="{AEED10BC-78E7-46DB-B569-37EFE025342D}" srcOrd="0" destOrd="0" presId="urn:microsoft.com/office/officeart/2005/8/layout/hierarchy3"/>
    <dgm:cxn modelId="{D7225502-300C-48F2-B8CD-DF3BA88E6F0A}" type="presParOf" srcId="{89490AEE-2EE9-485E-BB9E-409B0964A45F}" destId="{0E40A9AD-5E81-4F67-B422-B0CA150E7EC3}" srcOrd="1" destOrd="0" presId="urn:microsoft.com/office/officeart/2005/8/layout/hierarchy3"/>
    <dgm:cxn modelId="{ADB7F153-FBE1-4BD0-8A58-DA7F07CD5281}" type="presParOf" srcId="{D5AA6676-EB97-469F-96B3-4C7ACD99CD30}" destId="{F31D377A-143A-4F5A-91C7-573FDCD5BB73}" srcOrd="1" destOrd="0" presId="urn:microsoft.com/office/officeart/2005/8/layout/hierarchy3"/>
    <dgm:cxn modelId="{42F5AB7B-C7D6-4A46-8EDC-7BB010C3418E}" type="presParOf" srcId="{F31D377A-143A-4F5A-91C7-573FDCD5BB73}" destId="{470002FB-6647-4AD7-93E3-70D2B2B5D897}" srcOrd="0" destOrd="0" presId="urn:microsoft.com/office/officeart/2005/8/layout/hierarchy3"/>
    <dgm:cxn modelId="{7CC15C51-D16A-4260-8EA6-92E286AA441D}" type="presParOf" srcId="{F31D377A-143A-4F5A-91C7-573FDCD5BB73}" destId="{26FBE14E-5FD6-4752-8130-477B1FB4D7B8}" srcOrd="1" destOrd="0" presId="urn:microsoft.com/office/officeart/2005/8/layout/hierarchy3"/>
    <dgm:cxn modelId="{8843D1A3-875B-4369-98A1-B6B90B5A7CE4}" type="presParOf" srcId="{427349CB-81D9-4993-971A-AF304E2101E6}" destId="{89855C05-8F20-4ECD-A3FB-BF1C4C6EAAE6}" srcOrd="1" destOrd="0" presId="urn:microsoft.com/office/officeart/2005/8/layout/hierarchy3"/>
    <dgm:cxn modelId="{88BB16D7-A697-423B-859E-2B9FD360752D}" type="presParOf" srcId="{89855C05-8F20-4ECD-A3FB-BF1C4C6EAAE6}" destId="{79C1594A-5933-4E7D-9118-B331D29D4F40}" srcOrd="0" destOrd="0" presId="urn:microsoft.com/office/officeart/2005/8/layout/hierarchy3"/>
    <dgm:cxn modelId="{3BE14345-2174-465D-AF6F-8379A6032FB3}" type="presParOf" srcId="{79C1594A-5933-4E7D-9118-B331D29D4F40}" destId="{D9F96A6B-E71C-490A-9D69-EE2C7B61C8F1}" srcOrd="0" destOrd="0" presId="urn:microsoft.com/office/officeart/2005/8/layout/hierarchy3"/>
    <dgm:cxn modelId="{1761DC07-C146-4AE0-B176-F916B204AE48}" type="presParOf" srcId="{79C1594A-5933-4E7D-9118-B331D29D4F40}" destId="{7BF53955-1464-4117-893D-83DC9048C61C}" srcOrd="1" destOrd="0" presId="urn:microsoft.com/office/officeart/2005/8/layout/hierarchy3"/>
    <dgm:cxn modelId="{639BC055-BD9D-4879-B083-E0320CFB062E}" type="presParOf" srcId="{89855C05-8F20-4ECD-A3FB-BF1C4C6EAAE6}" destId="{21279ABF-DF14-451B-BC51-8941B8CA820D}" srcOrd="1" destOrd="0" presId="urn:microsoft.com/office/officeart/2005/8/layout/hierarchy3"/>
    <dgm:cxn modelId="{6F2C5B1C-45E4-40D6-A972-9297350383B0}" type="presParOf" srcId="{21279ABF-DF14-451B-BC51-8941B8CA820D}" destId="{42362B24-A5E2-469F-8934-CF1812F1C6B9}" srcOrd="0" destOrd="0" presId="urn:microsoft.com/office/officeart/2005/8/layout/hierarchy3"/>
    <dgm:cxn modelId="{59036142-9D99-4654-9F71-6B026263FC77}" type="presParOf" srcId="{21279ABF-DF14-451B-BC51-8941B8CA820D}" destId="{2337FA40-8522-4089-AF2E-22B2870017F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48B744-353B-4B56-BB29-8EE915CE0804}" type="doc">
      <dgm:prSet loTypeId="urn:microsoft.com/office/officeart/2005/8/layout/equation2" loCatId="process" qsTypeId="urn:microsoft.com/office/officeart/2005/8/quickstyle/3d3" qsCatId="3D" csTypeId="urn:microsoft.com/office/officeart/2005/8/colors/accent1_4" csCatId="accent1" phldr="1"/>
      <dgm:spPr/>
    </dgm:pt>
    <dgm:pt modelId="{7BDB26C9-442E-462E-BFE1-8484B0A1CDEB}">
      <dgm:prSet phldrT="[Текст]"/>
      <dgm:spPr>
        <a:solidFill>
          <a:schemeClr val="tx2">
            <a:lumMod val="40000"/>
            <a:lumOff val="60000"/>
          </a:schemeClr>
        </a:solidFill>
        <a:effectLst>
          <a:softEdge rad="3175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Класс условий труда в рабочей зоне с нагревающей средой </a:t>
          </a:r>
          <a:r>
            <a:rPr lang="ru-RU" b="1" dirty="0" smtClean="0">
              <a:solidFill>
                <a:srgbClr val="002060"/>
              </a:solidFill>
            </a:rPr>
            <a:t>с учетом времени пребывания </a:t>
          </a:r>
          <a:r>
            <a:rPr lang="ru-RU" dirty="0" smtClean="0">
              <a:solidFill>
                <a:srgbClr val="002060"/>
              </a:solidFill>
            </a:rPr>
            <a:t>и категории работ</a:t>
          </a:r>
          <a:endParaRPr lang="ru-RU" dirty="0">
            <a:solidFill>
              <a:srgbClr val="002060"/>
            </a:solidFill>
          </a:endParaRPr>
        </a:p>
      </dgm:t>
    </dgm:pt>
    <dgm:pt modelId="{6F710331-615E-48FC-A47D-7A4E525D2E27}" type="parTrans" cxnId="{26F6B5C7-A8C3-4BB3-A1FE-1BBC752D9B25}">
      <dgm:prSet/>
      <dgm:spPr/>
      <dgm:t>
        <a:bodyPr/>
        <a:lstStyle/>
        <a:p>
          <a:endParaRPr lang="ru-RU"/>
        </a:p>
      </dgm:t>
    </dgm:pt>
    <dgm:pt modelId="{5676231E-BFE7-4DE3-B521-898071A34917}" type="sibTrans" cxnId="{26F6B5C7-A8C3-4BB3-A1FE-1BBC752D9B25}">
      <dgm:prSet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BA7A1E40-E00C-4637-AEC3-1A98F69DDF79}">
      <dgm:prSet phldrT="[Текст]" custT="1"/>
      <dgm:spPr>
        <a:solidFill>
          <a:schemeClr val="tx2">
            <a:lumMod val="40000"/>
            <a:lumOff val="60000"/>
          </a:schemeClr>
        </a:solidFill>
        <a:effectLst>
          <a:softEdge rad="3175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Класс условий труда в рабочей зоне с охлаждающей средой </a:t>
          </a:r>
          <a:r>
            <a:rPr lang="ru-RU" sz="1600" b="1" dirty="0" smtClean="0">
              <a:solidFill>
                <a:srgbClr val="002060"/>
              </a:solidFill>
            </a:rPr>
            <a:t>учетом времени пребывания </a:t>
          </a:r>
          <a:r>
            <a:rPr lang="ru-RU" sz="1600" dirty="0" smtClean="0">
              <a:solidFill>
                <a:srgbClr val="002060"/>
              </a:solidFill>
            </a:rPr>
            <a:t>и категории работ</a:t>
          </a:r>
          <a:endParaRPr lang="ru-RU" sz="1600" dirty="0">
            <a:solidFill>
              <a:srgbClr val="002060"/>
            </a:solidFill>
          </a:endParaRPr>
        </a:p>
      </dgm:t>
    </dgm:pt>
    <dgm:pt modelId="{88250F83-49BF-4F6A-A549-17E6767F353B}" type="parTrans" cxnId="{04E27F31-A463-447C-AC38-634D475B6C6C}">
      <dgm:prSet/>
      <dgm:spPr/>
      <dgm:t>
        <a:bodyPr/>
        <a:lstStyle/>
        <a:p>
          <a:endParaRPr lang="ru-RU"/>
        </a:p>
      </dgm:t>
    </dgm:pt>
    <dgm:pt modelId="{B832C2A6-7EFC-4A71-8203-279DE5A22AF3}" type="sibTrans" cxnId="{04E27F31-A463-447C-AC38-634D475B6C6C}">
      <dgm:prSet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B w="165100" h="254000"/>
        </a:sp3d>
      </dgm:spPr>
      <dgm:t>
        <a:bodyPr/>
        <a:lstStyle/>
        <a:p>
          <a:endParaRPr lang="ru-RU">
            <a:solidFill>
              <a:schemeClr val="accent1">
                <a:lumMod val="75000"/>
              </a:schemeClr>
            </a:solidFill>
          </a:endParaRPr>
        </a:p>
      </dgm:t>
    </dgm:pt>
    <dgm:pt modelId="{B8D72CC1-8ECF-4AFD-8926-29BA84F49F25}">
      <dgm:prSet phldrT="[Текст]" custT="1"/>
      <dgm:spPr>
        <a:solidFill>
          <a:schemeClr val="tx2">
            <a:lumMod val="60000"/>
            <a:lumOff val="40000"/>
          </a:schemeClr>
        </a:solidFill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t>
        <a:bodyPr/>
        <a:lstStyle/>
        <a:p>
          <a:r>
            <a:rPr lang="ru-RU" sz="2000" b="1" dirty="0" smtClean="0"/>
            <a:t>Определяется средневзвешенная величина (</a:t>
          </a:r>
          <a:r>
            <a:rPr lang="ru-RU" sz="2000" b="1" dirty="0" err="1" smtClean="0"/>
            <a:t>УТ</a:t>
          </a:r>
          <a:r>
            <a:rPr lang="ru-RU" sz="2000" b="1" baseline="-25000" dirty="0" err="1" smtClean="0"/>
            <a:t>срв</a:t>
          </a:r>
          <a:r>
            <a:rPr lang="ru-RU" sz="2000" b="1" dirty="0" smtClean="0"/>
            <a:t>) </a:t>
          </a:r>
        </a:p>
        <a:p>
          <a:r>
            <a:rPr lang="ru-RU" sz="2000" b="1" dirty="0" smtClean="0"/>
            <a:t>с учетом продолжительности пребывания в каждой рабочей зоне</a:t>
          </a:r>
          <a:endParaRPr lang="ru-RU" sz="2000" b="1" dirty="0"/>
        </a:p>
      </dgm:t>
    </dgm:pt>
    <dgm:pt modelId="{4E0CEEC8-2960-4AE4-9FBF-2E0BBFF46E3E}" type="parTrans" cxnId="{204BFBA6-160E-41BF-B7D5-CCB098F54DC6}">
      <dgm:prSet/>
      <dgm:spPr/>
      <dgm:t>
        <a:bodyPr/>
        <a:lstStyle/>
        <a:p>
          <a:endParaRPr lang="ru-RU"/>
        </a:p>
      </dgm:t>
    </dgm:pt>
    <dgm:pt modelId="{9FE2A2D5-0CB4-4A5C-A27D-D584AC929714}" type="sibTrans" cxnId="{204BFBA6-160E-41BF-B7D5-CCB098F54DC6}">
      <dgm:prSet/>
      <dgm:spPr/>
      <dgm:t>
        <a:bodyPr/>
        <a:lstStyle/>
        <a:p>
          <a:endParaRPr lang="ru-RU"/>
        </a:p>
      </dgm:t>
    </dgm:pt>
    <dgm:pt modelId="{47C8338A-D621-4DD8-A4A9-D87BFDF47437}" type="pres">
      <dgm:prSet presAssocID="{C648B744-353B-4B56-BB29-8EE915CE0804}" presName="Name0" presStyleCnt="0">
        <dgm:presLayoutVars>
          <dgm:dir/>
          <dgm:resizeHandles val="exact"/>
        </dgm:presLayoutVars>
      </dgm:prSet>
      <dgm:spPr/>
    </dgm:pt>
    <dgm:pt modelId="{F8C66DF3-9B16-4D6B-9B57-3BE88A663A7A}" type="pres">
      <dgm:prSet presAssocID="{C648B744-353B-4B56-BB29-8EE915CE0804}" presName="vNodes" presStyleCnt="0"/>
      <dgm:spPr/>
    </dgm:pt>
    <dgm:pt modelId="{9393C609-2D57-4F67-B2C0-E8813BAAE461}" type="pres">
      <dgm:prSet presAssocID="{7BDB26C9-442E-462E-BFE1-8484B0A1CDEB}" presName="node" presStyleLbl="node1" presStyleIdx="0" presStyleCnt="3" custScaleX="264217" custScaleY="120797" custLinFactNeighborX="2205" custLinFactNeighborY="-1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5D24B-C608-4736-842E-503E0AABA1FF}" type="pres">
      <dgm:prSet presAssocID="{5676231E-BFE7-4DE3-B521-898071A34917}" presName="spacerT" presStyleCnt="0"/>
      <dgm:spPr/>
    </dgm:pt>
    <dgm:pt modelId="{B31D31B2-C746-42BB-B437-3B0F03BCF385}" type="pres">
      <dgm:prSet presAssocID="{5676231E-BFE7-4DE3-B521-898071A3491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A947DA72-F903-4968-8A04-79D5AD844923}" type="pres">
      <dgm:prSet presAssocID="{5676231E-BFE7-4DE3-B521-898071A34917}" presName="spacerB" presStyleCnt="0"/>
      <dgm:spPr/>
    </dgm:pt>
    <dgm:pt modelId="{7E7ACF81-C948-4BE5-9068-BAD2F96935E6}" type="pres">
      <dgm:prSet presAssocID="{BA7A1E40-E00C-4637-AEC3-1A98F69DDF79}" presName="node" presStyleLbl="node1" presStyleIdx="1" presStyleCnt="3" custScaleX="267733" custScaleY="125576" custLinFactNeighborX="4507" custLinFactNeighborY="-98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5467F-5596-43AA-8217-039A0EA2746C}" type="pres">
      <dgm:prSet presAssocID="{C648B744-353B-4B56-BB29-8EE915CE0804}" presName="sibTransLast" presStyleLbl="sibTrans2D1" presStyleIdx="1" presStyleCnt="2" custScaleX="289393" custLinFactNeighborX="-94859" custLinFactNeighborY="-7001"/>
      <dgm:spPr/>
      <dgm:t>
        <a:bodyPr/>
        <a:lstStyle/>
        <a:p>
          <a:endParaRPr lang="ru-RU"/>
        </a:p>
      </dgm:t>
    </dgm:pt>
    <dgm:pt modelId="{2F1A048C-D8EC-4EF8-A73F-118C14608657}" type="pres">
      <dgm:prSet presAssocID="{C648B744-353B-4B56-BB29-8EE915CE080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7B07FAD-8D91-4C65-B7C7-23A89ED56F3D}" type="pres">
      <dgm:prSet presAssocID="{C648B744-353B-4B56-BB29-8EE915CE0804}" presName="lastNode" presStyleLbl="node1" presStyleIdx="2" presStyleCnt="3" custScaleX="124399" custLinFactNeighborX="-49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6B5C7-A8C3-4BB3-A1FE-1BBC752D9B25}" srcId="{C648B744-353B-4B56-BB29-8EE915CE0804}" destId="{7BDB26C9-442E-462E-BFE1-8484B0A1CDEB}" srcOrd="0" destOrd="0" parTransId="{6F710331-615E-48FC-A47D-7A4E525D2E27}" sibTransId="{5676231E-BFE7-4DE3-B521-898071A34917}"/>
    <dgm:cxn modelId="{B61CED54-0C29-4694-8892-D5B1F67E0426}" type="presOf" srcId="{5676231E-BFE7-4DE3-B521-898071A34917}" destId="{B31D31B2-C746-42BB-B437-3B0F03BCF385}" srcOrd="0" destOrd="0" presId="urn:microsoft.com/office/officeart/2005/8/layout/equation2"/>
    <dgm:cxn modelId="{8609BC9F-0211-4965-B994-216812E20D0B}" type="presOf" srcId="{C648B744-353B-4B56-BB29-8EE915CE0804}" destId="{47C8338A-D621-4DD8-A4A9-D87BFDF47437}" srcOrd="0" destOrd="0" presId="urn:microsoft.com/office/officeart/2005/8/layout/equation2"/>
    <dgm:cxn modelId="{A41A3B76-8FD8-4D25-B69C-DDFFAC689EDA}" type="presOf" srcId="{B832C2A6-7EFC-4A71-8203-279DE5A22AF3}" destId="{2F1A048C-D8EC-4EF8-A73F-118C14608657}" srcOrd="1" destOrd="0" presId="urn:microsoft.com/office/officeart/2005/8/layout/equation2"/>
    <dgm:cxn modelId="{800C04D4-CF89-4431-BC45-98EECE3E382B}" type="presOf" srcId="{BA7A1E40-E00C-4637-AEC3-1A98F69DDF79}" destId="{7E7ACF81-C948-4BE5-9068-BAD2F96935E6}" srcOrd="0" destOrd="0" presId="urn:microsoft.com/office/officeart/2005/8/layout/equation2"/>
    <dgm:cxn modelId="{707D8E12-29CF-44B4-82C8-A1AF206D669D}" type="presOf" srcId="{B832C2A6-7EFC-4A71-8203-279DE5A22AF3}" destId="{BE15467F-5596-43AA-8217-039A0EA2746C}" srcOrd="0" destOrd="0" presId="urn:microsoft.com/office/officeart/2005/8/layout/equation2"/>
    <dgm:cxn modelId="{DA42B001-C239-4808-9EB4-94F248E6B4B3}" type="presOf" srcId="{7BDB26C9-442E-462E-BFE1-8484B0A1CDEB}" destId="{9393C609-2D57-4F67-B2C0-E8813BAAE461}" srcOrd="0" destOrd="0" presId="urn:microsoft.com/office/officeart/2005/8/layout/equation2"/>
    <dgm:cxn modelId="{04E27F31-A463-447C-AC38-634D475B6C6C}" srcId="{C648B744-353B-4B56-BB29-8EE915CE0804}" destId="{BA7A1E40-E00C-4637-AEC3-1A98F69DDF79}" srcOrd="1" destOrd="0" parTransId="{88250F83-49BF-4F6A-A549-17E6767F353B}" sibTransId="{B832C2A6-7EFC-4A71-8203-279DE5A22AF3}"/>
    <dgm:cxn modelId="{204BFBA6-160E-41BF-B7D5-CCB098F54DC6}" srcId="{C648B744-353B-4B56-BB29-8EE915CE0804}" destId="{B8D72CC1-8ECF-4AFD-8926-29BA84F49F25}" srcOrd="2" destOrd="0" parTransId="{4E0CEEC8-2960-4AE4-9FBF-2E0BBFF46E3E}" sibTransId="{9FE2A2D5-0CB4-4A5C-A27D-D584AC929714}"/>
    <dgm:cxn modelId="{E482C179-1368-4994-A1FD-7AC2DA9B7586}" type="presOf" srcId="{B8D72CC1-8ECF-4AFD-8926-29BA84F49F25}" destId="{B7B07FAD-8D91-4C65-B7C7-23A89ED56F3D}" srcOrd="0" destOrd="0" presId="urn:microsoft.com/office/officeart/2005/8/layout/equation2"/>
    <dgm:cxn modelId="{B0ABF520-84D5-494A-B50E-EAE2CCD503E9}" type="presParOf" srcId="{47C8338A-D621-4DD8-A4A9-D87BFDF47437}" destId="{F8C66DF3-9B16-4D6B-9B57-3BE88A663A7A}" srcOrd="0" destOrd="0" presId="urn:microsoft.com/office/officeart/2005/8/layout/equation2"/>
    <dgm:cxn modelId="{C60C268C-D33D-4E56-A228-3EE00D123764}" type="presParOf" srcId="{F8C66DF3-9B16-4D6B-9B57-3BE88A663A7A}" destId="{9393C609-2D57-4F67-B2C0-E8813BAAE461}" srcOrd="0" destOrd="0" presId="urn:microsoft.com/office/officeart/2005/8/layout/equation2"/>
    <dgm:cxn modelId="{98071052-0C17-4C77-930C-D01C1C8778AE}" type="presParOf" srcId="{F8C66DF3-9B16-4D6B-9B57-3BE88A663A7A}" destId="{F715D24B-C608-4736-842E-503E0AABA1FF}" srcOrd="1" destOrd="0" presId="urn:microsoft.com/office/officeart/2005/8/layout/equation2"/>
    <dgm:cxn modelId="{A816F3CA-9055-4BFD-BB66-C31A33364089}" type="presParOf" srcId="{F8C66DF3-9B16-4D6B-9B57-3BE88A663A7A}" destId="{B31D31B2-C746-42BB-B437-3B0F03BCF385}" srcOrd="2" destOrd="0" presId="urn:microsoft.com/office/officeart/2005/8/layout/equation2"/>
    <dgm:cxn modelId="{579F8C56-2A74-4EB5-8E4B-8E73F7DEA5FF}" type="presParOf" srcId="{F8C66DF3-9B16-4D6B-9B57-3BE88A663A7A}" destId="{A947DA72-F903-4968-8A04-79D5AD844923}" srcOrd="3" destOrd="0" presId="urn:microsoft.com/office/officeart/2005/8/layout/equation2"/>
    <dgm:cxn modelId="{F9C6E153-62BC-440F-9C13-CBD7FDD6CD7C}" type="presParOf" srcId="{F8C66DF3-9B16-4D6B-9B57-3BE88A663A7A}" destId="{7E7ACF81-C948-4BE5-9068-BAD2F96935E6}" srcOrd="4" destOrd="0" presId="urn:microsoft.com/office/officeart/2005/8/layout/equation2"/>
    <dgm:cxn modelId="{2EDF9BCC-F6C4-4F88-A950-DB5972FDC611}" type="presParOf" srcId="{47C8338A-D621-4DD8-A4A9-D87BFDF47437}" destId="{BE15467F-5596-43AA-8217-039A0EA2746C}" srcOrd="1" destOrd="0" presId="urn:microsoft.com/office/officeart/2005/8/layout/equation2"/>
    <dgm:cxn modelId="{547C9DDA-9FEA-43CE-B38C-194A2D5511EE}" type="presParOf" srcId="{BE15467F-5596-43AA-8217-039A0EA2746C}" destId="{2F1A048C-D8EC-4EF8-A73F-118C14608657}" srcOrd="0" destOrd="0" presId="urn:microsoft.com/office/officeart/2005/8/layout/equation2"/>
    <dgm:cxn modelId="{ECA32BDC-8A3E-4203-B56F-3828952F75E0}" type="presParOf" srcId="{47C8338A-D621-4DD8-A4A9-D87BFDF47437}" destId="{B7B07FAD-8D91-4C65-B7C7-23A89ED56F3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6C257A-BBB0-4FAD-9B9B-9D2A20556C3E}">
      <dsp:nvSpPr>
        <dsp:cNvPr id="0" name=""/>
        <dsp:cNvSpPr/>
      </dsp:nvSpPr>
      <dsp:spPr>
        <a:xfrm>
          <a:off x="-84862" y="0"/>
          <a:ext cx="8889183" cy="538842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65100" prst="coolSlant"/>
        </a:sp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III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более 250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693007" y="269421"/>
        <a:ext cx="3333443" cy="538842"/>
      </dsp:txXfrm>
    </dsp:sp>
    <dsp:sp modelId="{A40A08CA-DC40-42AA-A359-32463EEC1F18}">
      <dsp:nvSpPr>
        <dsp:cNvPr id="0" name=""/>
        <dsp:cNvSpPr/>
      </dsp:nvSpPr>
      <dsp:spPr>
        <a:xfrm>
          <a:off x="581825" y="1001478"/>
          <a:ext cx="7555806" cy="419373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  <a:softEdge rad="635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201-250 ккал/ч</a:t>
          </a:r>
          <a:r>
            <a:rPr lang="ru-RU" sz="20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730508" y="1242618"/>
        <a:ext cx="3258441" cy="482279"/>
      </dsp:txXfrm>
    </dsp:sp>
    <dsp:sp modelId="{C64336A0-3475-4019-8123-324335583D64}">
      <dsp:nvSpPr>
        <dsp:cNvPr id="0" name=""/>
        <dsp:cNvSpPr/>
      </dsp:nvSpPr>
      <dsp:spPr>
        <a:xfrm>
          <a:off x="1299586" y="1905003"/>
          <a:ext cx="6222428" cy="3369136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151-200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800747" y="2137474"/>
        <a:ext cx="3220106" cy="464940"/>
      </dsp:txXfrm>
    </dsp:sp>
    <dsp:sp modelId="{824D92D9-2735-4966-A802-1B8EFF979078}">
      <dsp:nvSpPr>
        <dsp:cNvPr id="0" name=""/>
        <dsp:cNvSpPr/>
      </dsp:nvSpPr>
      <dsp:spPr>
        <a:xfrm>
          <a:off x="1926080" y="2887446"/>
          <a:ext cx="4889050" cy="2500982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121-150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050561" y="3112534"/>
        <a:ext cx="2640087" cy="450176"/>
      </dsp:txXfrm>
    </dsp:sp>
    <dsp:sp modelId="{F1D81A7B-58CD-47D7-907B-E5F3FA0029D6}">
      <dsp:nvSpPr>
        <dsp:cNvPr id="0" name=""/>
        <dsp:cNvSpPr/>
      </dsp:nvSpPr>
      <dsp:spPr>
        <a:xfrm>
          <a:off x="2679853" y="3857985"/>
          <a:ext cx="3555673" cy="125386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до 120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200570" y="4171452"/>
        <a:ext cx="2514240" cy="62693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BF7B52-090B-48E1-B9C6-891F73B81B8D}">
      <dsp:nvSpPr>
        <dsp:cNvPr id="0" name=""/>
        <dsp:cNvSpPr/>
      </dsp:nvSpPr>
      <dsp:spPr>
        <a:xfrm rot="10800000">
          <a:off x="213361" y="202"/>
          <a:ext cx="8229597" cy="56406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Защита фасада здания (кроме северного) защитными устройствами от солнца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13361" y="202"/>
        <a:ext cx="8229597" cy="564062"/>
      </dsp:txXfrm>
    </dsp:sp>
    <dsp:sp modelId="{BD2CFF9A-5E91-44F4-BDA1-CB9486B8EA73}">
      <dsp:nvSpPr>
        <dsp:cNvPr id="0" name=""/>
        <dsp:cNvSpPr/>
      </dsp:nvSpPr>
      <dsp:spPr>
        <a:xfrm>
          <a:off x="8137" y="89014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CF325E-5AA1-425B-B01F-2E921931F959}">
      <dsp:nvSpPr>
        <dsp:cNvPr id="0" name=""/>
        <dsp:cNvSpPr/>
      </dsp:nvSpPr>
      <dsp:spPr>
        <a:xfrm rot="10800000">
          <a:off x="223521" y="673736"/>
          <a:ext cx="8209277" cy="567270"/>
        </a:xfrm>
        <a:prstGeom prst="homePlate">
          <a:avLst/>
        </a:prstGeom>
        <a:gradFill rotWithShape="0">
          <a:gsLst>
            <a:gs pos="0">
              <a:schemeClr val="accent4">
                <a:hueOff val="-446477"/>
                <a:satOff val="2690"/>
                <a:lumOff val="21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"/>
                <a:satOff val="2690"/>
                <a:lumOff val="21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"/>
                <a:satOff val="2690"/>
                <a:lumOff val="21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Установка и ремонт систем вентиляции и кондиционирования воздуха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23521" y="673736"/>
        <a:ext cx="8209277" cy="567270"/>
      </dsp:txXfrm>
    </dsp:sp>
    <dsp:sp modelId="{879DDD80-A727-435B-B018-2DBE7EF12866}">
      <dsp:nvSpPr>
        <dsp:cNvPr id="0" name=""/>
        <dsp:cNvSpPr/>
      </dsp:nvSpPr>
      <dsp:spPr>
        <a:xfrm>
          <a:off x="58995" y="763100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E398EF-97F4-4C57-87E0-48DD68BBB656}">
      <dsp:nvSpPr>
        <dsp:cNvPr id="0" name=""/>
        <dsp:cNvSpPr/>
      </dsp:nvSpPr>
      <dsp:spPr>
        <a:xfrm rot="10800000">
          <a:off x="233681" y="1350479"/>
          <a:ext cx="8188957" cy="366731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tint val="50000"/>
                <a:satMod val="300000"/>
              </a:schemeClr>
            </a:gs>
            <a:gs pos="35000">
              <a:schemeClr val="accent4">
                <a:hueOff val="-892954"/>
                <a:satOff val="5380"/>
                <a:lumOff val="431"/>
                <a:alphaOff val="0"/>
                <a:tint val="37000"/>
                <a:satMod val="30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Установка стационарных и мобильных пунктов обогрева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33681" y="1350479"/>
        <a:ext cx="8188957" cy="366731"/>
      </dsp:txXfrm>
    </dsp:sp>
    <dsp:sp modelId="{D681001D-5D2E-4E2A-B311-FC17A1BD805D}">
      <dsp:nvSpPr>
        <dsp:cNvPr id="0" name=""/>
        <dsp:cNvSpPr/>
      </dsp:nvSpPr>
      <dsp:spPr>
        <a:xfrm>
          <a:off x="58995" y="136138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3E0A4D-C7CF-432B-B21F-BC950AA64EDB}">
      <dsp:nvSpPr>
        <dsp:cNvPr id="0" name=""/>
        <dsp:cNvSpPr/>
      </dsp:nvSpPr>
      <dsp:spPr>
        <a:xfrm rot="10800000">
          <a:off x="223521" y="1826683"/>
          <a:ext cx="8209277" cy="366731"/>
        </a:xfrm>
        <a:prstGeom prst="homePlate">
          <a:avLst/>
        </a:prstGeom>
        <a:gradFill rotWithShape="0">
          <a:gsLst>
            <a:gs pos="0">
              <a:schemeClr val="accent4">
                <a:hueOff val="-1339431"/>
                <a:satOff val="8070"/>
                <a:lumOff val="647"/>
                <a:alphaOff val="0"/>
                <a:tint val="50000"/>
                <a:satMod val="300000"/>
              </a:schemeClr>
            </a:gs>
            <a:gs pos="35000">
              <a:schemeClr val="accent4">
                <a:hueOff val="-1339431"/>
                <a:satOff val="8070"/>
                <a:lumOff val="647"/>
                <a:alphaOff val="0"/>
                <a:tint val="37000"/>
                <a:satMod val="300000"/>
              </a:schemeClr>
            </a:gs>
            <a:gs pos="100000">
              <a:schemeClr val="accent4">
                <a:hueOff val="-1339431"/>
                <a:satOff val="8070"/>
                <a:lumOff val="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Оборудование зданий и помещений системами обогрева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23521" y="1826683"/>
        <a:ext cx="8209277" cy="366731"/>
      </dsp:txXfrm>
    </dsp:sp>
    <dsp:sp modelId="{8396E06A-A4BD-4E7D-9148-D8D08844FA6F}">
      <dsp:nvSpPr>
        <dsp:cNvPr id="0" name=""/>
        <dsp:cNvSpPr/>
      </dsp:nvSpPr>
      <dsp:spPr>
        <a:xfrm>
          <a:off x="58995" y="179395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CE093B-924C-49F4-9CDA-07FB5CF29C92}">
      <dsp:nvSpPr>
        <dsp:cNvPr id="0" name=""/>
        <dsp:cNvSpPr/>
      </dsp:nvSpPr>
      <dsp:spPr>
        <a:xfrm rot="10800000">
          <a:off x="1541616" y="2302886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tint val="50000"/>
                <a:satMod val="300000"/>
              </a:schemeClr>
            </a:gs>
            <a:gs pos="35000">
              <a:schemeClr val="accent4">
                <a:hueOff val="-1785908"/>
                <a:satOff val="10760"/>
                <a:lumOff val="862"/>
                <a:alphaOff val="0"/>
                <a:tint val="37000"/>
                <a:satMod val="30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увлажнителей воздуха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2302886"/>
        <a:ext cx="5756452" cy="366731"/>
      </dsp:txXfrm>
    </dsp:sp>
    <dsp:sp modelId="{D686BF2A-FBF8-4E1C-A80F-0A0DF2744A54}">
      <dsp:nvSpPr>
        <dsp:cNvPr id="0" name=""/>
        <dsp:cNvSpPr/>
      </dsp:nvSpPr>
      <dsp:spPr>
        <a:xfrm>
          <a:off x="1358250" y="230288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CCE87A-0327-4A87-A3E7-881DB1809305}">
      <dsp:nvSpPr>
        <dsp:cNvPr id="0" name=""/>
        <dsp:cNvSpPr/>
      </dsp:nvSpPr>
      <dsp:spPr>
        <a:xfrm rot="10800000">
          <a:off x="1541616" y="2779089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водяных завес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2779089"/>
        <a:ext cx="5756452" cy="366731"/>
      </dsp:txXfrm>
    </dsp:sp>
    <dsp:sp modelId="{1D51B20A-0DA4-4354-BEA8-D4B3E4B4D3EA}">
      <dsp:nvSpPr>
        <dsp:cNvPr id="0" name=""/>
        <dsp:cNvSpPr/>
      </dsp:nvSpPr>
      <dsp:spPr>
        <a:xfrm>
          <a:off x="1358250" y="277908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2F646-A33C-42D4-AF33-AFA65343A5F4}">
      <dsp:nvSpPr>
        <dsp:cNvPr id="0" name=""/>
        <dsp:cNvSpPr/>
      </dsp:nvSpPr>
      <dsp:spPr>
        <a:xfrm rot="10800000">
          <a:off x="1541616" y="3255292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теплозащитных экранов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3255292"/>
        <a:ext cx="5756452" cy="366731"/>
      </dsp:txXfrm>
    </dsp:sp>
    <dsp:sp modelId="{00927B4F-E2AA-43E5-8BC8-F9DE8FB869A1}">
      <dsp:nvSpPr>
        <dsp:cNvPr id="0" name=""/>
        <dsp:cNvSpPr/>
      </dsp:nvSpPr>
      <dsp:spPr>
        <a:xfrm>
          <a:off x="1358250" y="3255292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C87756-72E8-4470-B63E-9B7D22527E1C}">
      <dsp:nvSpPr>
        <dsp:cNvPr id="0" name=""/>
        <dsp:cNvSpPr/>
      </dsp:nvSpPr>
      <dsp:spPr>
        <a:xfrm rot="10800000">
          <a:off x="1541616" y="3731496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3125339"/>
                <a:satOff val="18829"/>
                <a:lumOff val="1509"/>
                <a:alphaOff val="0"/>
                <a:tint val="50000"/>
                <a:satMod val="300000"/>
              </a:schemeClr>
            </a:gs>
            <a:gs pos="35000">
              <a:schemeClr val="accent4">
                <a:hueOff val="-3125339"/>
                <a:satOff val="18829"/>
                <a:lumOff val="1509"/>
                <a:alphaOff val="0"/>
                <a:tint val="37000"/>
                <a:satMod val="300000"/>
              </a:schemeClr>
            </a:gs>
            <a:gs pos="100000">
              <a:schemeClr val="accent4">
                <a:hueOff val="-3125339"/>
                <a:satOff val="18829"/>
                <a:lumOff val="15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тепловой изоляции 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3731496"/>
        <a:ext cx="5756452" cy="366731"/>
      </dsp:txXfrm>
    </dsp:sp>
    <dsp:sp modelId="{B9E5249D-03E0-4314-8423-24C2F2CB0221}">
      <dsp:nvSpPr>
        <dsp:cNvPr id="0" name=""/>
        <dsp:cNvSpPr/>
      </dsp:nvSpPr>
      <dsp:spPr>
        <a:xfrm>
          <a:off x="1358250" y="373149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DB1A37-2A2E-4DD1-B102-A2AA22A759B8}">
      <dsp:nvSpPr>
        <dsp:cNvPr id="0" name=""/>
        <dsp:cNvSpPr/>
      </dsp:nvSpPr>
      <dsp:spPr>
        <a:xfrm rot="10800000">
          <a:off x="1541616" y="4207699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Защита «расстоянием»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4207699"/>
        <a:ext cx="5756452" cy="366731"/>
      </dsp:txXfrm>
    </dsp:sp>
    <dsp:sp modelId="{03F34C7E-CD53-410D-A831-B5270921B875}">
      <dsp:nvSpPr>
        <dsp:cNvPr id="0" name=""/>
        <dsp:cNvSpPr/>
      </dsp:nvSpPr>
      <dsp:spPr>
        <a:xfrm>
          <a:off x="1358250" y="420769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960128-247B-4D2D-9DDE-650C9E7E1C1A}">
      <dsp:nvSpPr>
        <dsp:cNvPr id="0" name=""/>
        <dsp:cNvSpPr/>
      </dsp:nvSpPr>
      <dsp:spPr>
        <a:xfrm rot="10800000">
          <a:off x="1541616" y="4683902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4018293"/>
                <a:satOff val="24209"/>
                <a:lumOff val="1940"/>
                <a:alphaOff val="0"/>
                <a:tint val="50000"/>
                <a:satMod val="300000"/>
              </a:schemeClr>
            </a:gs>
            <a:gs pos="35000">
              <a:schemeClr val="accent4">
                <a:hueOff val="-4018293"/>
                <a:satOff val="24209"/>
                <a:lumOff val="1940"/>
                <a:alphaOff val="0"/>
                <a:tint val="37000"/>
                <a:satMod val="300000"/>
              </a:schemeClr>
            </a:gs>
            <a:gs pos="100000">
              <a:schemeClr val="accent4">
                <a:hueOff val="-4018293"/>
                <a:satOff val="24209"/>
                <a:lumOff val="19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Рациональное размещение оборудования</a:t>
          </a:r>
          <a:endParaRPr lang="ru-RU" sz="1800" b="1" kern="1200">
            <a:solidFill>
              <a:srgbClr val="002060"/>
            </a:solidFill>
          </a:endParaRPr>
        </a:p>
      </dsp:txBody>
      <dsp:txXfrm rot="10800000">
        <a:off x="1541616" y="4683902"/>
        <a:ext cx="5756452" cy="366731"/>
      </dsp:txXfrm>
    </dsp:sp>
    <dsp:sp modelId="{AC0F976F-2F6A-4D60-8968-D067D76B4AEF}">
      <dsp:nvSpPr>
        <dsp:cNvPr id="0" name=""/>
        <dsp:cNvSpPr/>
      </dsp:nvSpPr>
      <dsp:spPr>
        <a:xfrm>
          <a:off x="1358250" y="4683902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5230D6-C0B0-4C98-85C1-6F02B71B35C0}">
      <dsp:nvSpPr>
        <dsp:cNvPr id="0" name=""/>
        <dsp:cNvSpPr/>
      </dsp:nvSpPr>
      <dsp:spPr>
        <a:xfrm rot="10800000">
          <a:off x="1541616" y="5160105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Воздушное душирование рабочих мест</a:t>
          </a:r>
          <a:endParaRPr lang="ru-RU" sz="1800" b="1" kern="1200">
            <a:solidFill>
              <a:srgbClr val="002060"/>
            </a:solidFill>
          </a:endParaRPr>
        </a:p>
      </dsp:txBody>
      <dsp:txXfrm rot="10800000">
        <a:off x="1541616" y="5160105"/>
        <a:ext cx="5756452" cy="366731"/>
      </dsp:txXfrm>
    </dsp:sp>
    <dsp:sp modelId="{056077AA-17FE-4D99-A1C2-40402DEFD865}">
      <dsp:nvSpPr>
        <dsp:cNvPr id="0" name=""/>
        <dsp:cNvSpPr/>
      </dsp:nvSpPr>
      <dsp:spPr>
        <a:xfrm>
          <a:off x="1358250" y="5160105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C29A72-4591-47B3-A7CF-62E98E132334}">
      <dsp:nvSpPr>
        <dsp:cNvPr id="0" name=""/>
        <dsp:cNvSpPr/>
      </dsp:nvSpPr>
      <dsp:spPr>
        <a:xfrm>
          <a:off x="4914475" y="3470837"/>
          <a:ext cx="342237" cy="383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118" y="0"/>
              </a:lnTo>
              <a:lnTo>
                <a:pt x="171118" y="383001"/>
              </a:lnTo>
              <a:lnTo>
                <a:pt x="342237" y="3830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072752" y="3649497"/>
        <a:ext cx="25681" cy="25681"/>
      </dsp:txXfrm>
    </dsp:sp>
    <dsp:sp modelId="{3BF213F9-F543-4D7D-A167-9CC28C5566E2}">
      <dsp:nvSpPr>
        <dsp:cNvPr id="0" name=""/>
        <dsp:cNvSpPr/>
      </dsp:nvSpPr>
      <dsp:spPr>
        <a:xfrm>
          <a:off x="7056256" y="1978472"/>
          <a:ext cx="244270" cy="1059295"/>
        </a:xfrm>
        <a:custGeom>
          <a:avLst/>
          <a:gdLst/>
          <a:ahLst/>
          <a:cxnLst/>
          <a:rect l="0" t="0" r="0" b="0"/>
          <a:pathLst>
            <a:path>
              <a:moveTo>
                <a:pt x="0" y="1059295"/>
              </a:moveTo>
              <a:lnTo>
                <a:pt x="122135" y="1059295"/>
              </a:lnTo>
              <a:lnTo>
                <a:pt x="122135" y="0"/>
              </a:lnTo>
              <a:lnTo>
                <a:pt x="24427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151214" y="2480942"/>
        <a:ext cx="54354" cy="54354"/>
      </dsp:txXfrm>
    </dsp:sp>
    <dsp:sp modelId="{23572746-1BD2-4A74-A6B1-8EBA08213ECF}">
      <dsp:nvSpPr>
        <dsp:cNvPr id="0" name=""/>
        <dsp:cNvSpPr/>
      </dsp:nvSpPr>
      <dsp:spPr>
        <a:xfrm>
          <a:off x="4914475" y="3037767"/>
          <a:ext cx="342237" cy="433070"/>
        </a:xfrm>
        <a:custGeom>
          <a:avLst/>
          <a:gdLst/>
          <a:ahLst/>
          <a:cxnLst/>
          <a:rect l="0" t="0" r="0" b="0"/>
          <a:pathLst>
            <a:path>
              <a:moveTo>
                <a:pt x="0" y="433070"/>
              </a:moveTo>
              <a:lnTo>
                <a:pt x="171118" y="433070"/>
              </a:lnTo>
              <a:lnTo>
                <a:pt x="171118" y="0"/>
              </a:lnTo>
              <a:lnTo>
                <a:pt x="342237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071794" y="3240503"/>
        <a:ext cx="27598" cy="27598"/>
      </dsp:txXfrm>
    </dsp:sp>
    <dsp:sp modelId="{EAA9FD83-1BE5-45C9-A6FB-E975FD753E2B}">
      <dsp:nvSpPr>
        <dsp:cNvPr id="0" name=""/>
        <dsp:cNvSpPr/>
      </dsp:nvSpPr>
      <dsp:spPr>
        <a:xfrm>
          <a:off x="2735767" y="3416646"/>
          <a:ext cx="2706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5325" y="45720"/>
              </a:lnTo>
              <a:lnTo>
                <a:pt x="135325" y="54191"/>
              </a:lnTo>
              <a:lnTo>
                <a:pt x="270651" y="54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864323" y="3455597"/>
        <a:ext cx="13539" cy="13539"/>
      </dsp:txXfrm>
    </dsp:sp>
    <dsp:sp modelId="{1E821EE5-8C2C-4D45-AED3-E1A990F85C93}">
      <dsp:nvSpPr>
        <dsp:cNvPr id="0" name=""/>
        <dsp:cNvSpPr/>
      </dsp:nvSpPr>
      <dsp:spPr>
        <a:xfrm>
          <a:off x="548641" y="2375400"/>
          <a:ext cx="387581" cy="1086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790" y="0"/>
              </a:lnTo>
              <a:lnTo>
                <a:pt x="193790" y="1086965"/>
              </a:lnTo>
              <a:lnTo>
                <a:pt x="387581" y="1086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13582" y="2890033"/>
        <a:ext cx="57699" cy="57699"/>
      </dsp:txXfrm>
    </dsp:sp>
    <dsp:sp modelId="{306707F0-606E-4B84-A542-70E1278800C9}">
      <dsp:nvSpPr>
        <dsp:cNvPr id="0" name=""/>
        <dsp:cNvSpPr/>
      </dsp:nvSpPr>
      <dsp:spPr>
        <a:xfrm>
          <a:off x="2715198" y="1185534"/>
          <a:ext cx="346844" cy="748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3422" y="0"/>
              </a:lnTo>
              <a:lnTo>
                <a:pt x="173422" y="748898"/>
              </a:lnTo>
              <a:lnTo>
                <a:pt x="346844" y="7488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867987" y="1539350"/>
        <a:ext cx="41265" cy="41265"/>
      </dsp:txXfrm>
    </dsp:sp>
    <dsp:sp modelId="{77405670-46C9-4FA8-B5AB-D8DBE3F3B890}">
      <dsp:nvSpPr>
        <dsp:cNvPr id="0" name=""/>
        <dsp:cNvSpPr/>
      </dsp:nvSpPr>
      <dsp:spPr>
        <a:xfrm>
          <a:off x="4856367" y="842633"/>
          <a:ext cx="359908" cy="342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954" y="0"/>
              </a:lnTo>
              <a:lnTo>
                <a:pt x="179954" y="342900"/>
              </a:lnTo>
              <a:lnTo>
                <a:pt x="359908" y="3429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023894" y="1001656"/>
        <a:ext cx="24855" cy="24855"/>
      </dsp:txXfrm>
    </dsp:sp>
    <dsp:sp modelId="{80C370A6-999D-4F16-B926-C048EE599560}">
      <dsp:nvSpPr>
        <dsp:cNvPr id="0" name=""/>
        <dsp:cNvSpPr/>
      </dsp:nvSpPr>
      <dsp:spPr>
        <a:xfrm>
          <a:off x="4856367" y="499732"/>
          <a:ext cx="359908" cy="342900"/>
        </a:xfrm>
        <a:custGeom>
          <a:avLst/>
          <a:gdLst/>
          <a:ahLst/>
          <a:cxnLst/>
          <a:rect l="0" t="0" r="0" b="0"/>
          <a:pathLst>
            <a:path>
              <a:moveTo>
                <a:pt x="0" y="342900"/>
              </a:moveTo>
              <a:lnTo>
                <a:pt x="179954" y="342900"/>
              </a:lnTo>
              <a:lnTo>
                <a:pt x="179954" y="0"/>
              </a:lnTo>
              <a:lnTo>
                <a:pt x="35990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023894" y="658755"/>
        <a:ext cx="24855" cy="24855"/>
      </dsp:txXfrm>
    </dsp:sp>
    <dsp:sp modelId="{CFB87B6E-A480-4FB3-99F3-6974DF66D44E}">
      <dsp:nvSpPr>
        <dsp:cNvPr id="0" name=""/>
        <dsp:cNvSpPr/>
      </dsp:nvSpPr>
      <dsp:spPr>
        <a:xfrm>
          <a:off x="2715198" y="842633"/>
          <a:ext cx="359908" cy="342900"/>
        </a:xfrm>
        <a:custGeom>
          <a:avLst/>
          <a:gdLst/>
          <a:ahLst/>
          <a:cxnLst/>
          <a:rect l="0" t="0" r="0" b="0"/>
          <a:pathLst>
            <a:path>
              <a:moveTo>
                <a:pt x="0" y="342900"/>
              </a:moveTo>
              <a:lnTo>
                <a:pt x="179954" y="342900"/>
              </a:lnTo>
              <a:lnTo>
                <a:pt x="179954" y="0"/>
              </a:lnTo>
              <a:lnTo>
                <a:pt x="35990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882724" y="1001656"/>
        <a:ext cx="24855" cy="24855"/>
      </dsp:txXfrm>
    </dsp:sp>
    <dsp:sp modelId="{C48DF09F-A0CA-4FE2-BAD5-50ACC461CEB4}">
      <dsp:nvSpPr>
        <dsp:cNvPr id="0" name=""/>
        <dsp:cNvSpPr/>
      </dsp:nvSpPr>
      <dsp:spPr>
        <a:xfrm>
          <a:off x="548641" y="1185534"/>
          <a:ext cx="367012" cy="1189866"/>
        </a:xfrm>
        <a:custGeom>
          <a:avLst/>
          <a:gdLst/>
          <a:ahLst/>
          <a:cxnLst/>
          <a:rect l="0" t="0" r="0" b="0"/>
          <a:pathLst>
            <a:path>
              <a:moveTo>
                <a:pt x="0" y="1189866"/>
              </a:moveTo>
              <a:lnTo>
                <a:pt x="183506" y="1189866"/>
              </a:lnTo>
              <a:lnTo>
                <a:pt x="183506" y="0"/>
              </a:lnTo>
              <a:lnTo>
                <a:pt x="36701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01018" y="1749338"/>
        <a:ext cx="62259" cy="62259"/>
      </dsp:txXfrm>
    </dsp:sp>
    <dsp:sp modelId="{AE741C47-B351-45E5-87EF-EF4F37481B73}">
      <dsp:nvSpPr>
        <dsp:cNvPr id="0" name=""/>
        <dsp:cNvSpPr/>
      </dsp:nvSpPr>
      <dsp:spPr>
        <a:xfrm rot="16200000">
          <a:off x="-1956628" y="2101079"/>
          <a:ext cx="4461899" cy="54864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ВЫЯВЛЕНЫ потенциально ВОПФ</a:t>
          </a:r>
          <a:endParaRPr lang="ru-RU" sz="1400" kern="1200" dirty="0"/>
        </a:p>
      </dsp:txBody>
      <dsp:txXfrm rot="16200000">
        <a:off x="-1956628" y="2101079"/>
        <a:ext cx="4461899" cy="548641"/>
      </dsp:txXfrm>
    </dsp:sp>
    <dsp:sp modelId="{B159ECF5-FEF9-4D0B-8632-07968A8889E6}">
      <dsp:nvSpPr>
        <dsp:cNvPr id="0" name=""/>
        <dsp:cNvSpPr/>
      </dsp:nvSpPr>
      <dsp:spPr>
        <a:xfrm>
          <a:off x="915654" y="719315"/>
          <a:ext cx="1799544" cy="932438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ЕСТЬ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РЕЗУЛЬТАТЫ ИЗМЕРЕНИЙ</a:t>
          </a:r>
          <a:endParaRPr lang="ru-RU" sz="1200" kern="1200" dirty="0"/>
        </a:p>
      </dsp:txBody>
      <dsp:txXfrm>
        <a:off x="915654" y="719315"/>
        <a:ext cx="1799544" cy="932438"/>
      </dsp:txXfrm>
    </dsp:sp>
    <dsp:sp modelId="{CFA117AE-2DF3-4161-916D-20C65AA9AE11}">
      <dsp:nvSpPr>
        <dsp:cNvPr id="0" name=""/>
        <dsp:cNvSpPr/>
      </dsp:nvSpPr>
      <dsp:spPr>
        <a:xfrm>
          <a:off x="3075107" y="558659"/>
          <a:ext cx="1781260" cy="567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АРМ (5 лет) </a:t>
          </a:r>
        </a:p>
      </dsp:txBody>
      <dsp:txXfrm>
        <a:off x="3075107" y="558659"/>
        <a:ext cx="1781260" cy="567948"/>
      </dsp:txXfrm>
    </dsp:sp>
    <dsp:sp modelId="{B583C4B6-9E4A-4968-AD89-A0C349111444}">
      <dsp:nvSpPr>
        <dsp:cNvPr id="0" name=""/>
        <dsp:cNvSpPr/>
      </dsp:nvSpPr>
      <dsp:spPr>
        <a:xfrm>
          <a:off x="5216276" y="225412"/>
          <a:ext cx="1799544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Оптимальные и допустимые УТ</a:t>
          </a:r>
          <a:endParaRPr lang="ru-RU" sz="1200" kern="1200" dirty="0"/>
        </a:p>
      </dsp:txBody>
      <dsp:txXfrm>
        <a:off x="5216276" y="225412"/>
        <a:ext cx="1799544" cy="548641"/>
      </dsp:txXfrm>
    </dsp:sp>
    <dsp:sp modelId="{090022E3-72B1-43A7-851B-9C94585125FB}">
      <dsp:nvSpPr>
        <dsp:cNvPr id="0" name=""/>
        <dsp:cNvSpPr/>
      </dsp:nvSpPr>
      <dsp:spPr>
        <a:xfrm>
          <a:off x="5216276" y="911213"/>
          <a:ext cx="1799544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Вредные и опасные УТ</a:t>
          </a:r>
          <a:endParaRPr lang="ru-RU" sz="1200" kern="1200" dirty="0"/>
        </a:p>
      </dsp:txBody>
      <dsp:txXfrm>
        <a:off x="5216276" y="911213"/>
        <a:ext cx="1799544" cy="548641"/>
      </dsp:txXfrm>
    </dsp:sp>
    <dsp:sp modelId="{4D5C9F41-D05C-4555-A5FA-613C9F0F3E44}">
      <dsp:nvSpPr>
        <dsp:cNvPr id="0" name=""/>
        <dsp:cNvSpPr/>
      </dsp:nvSpPr>
      <dsp:spPr>
        <a:xfrm>
          <a:off x="3062042" y="1660112"/>
          <a:ext cx="1799544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Производственный контроль (6 мес.)</a:t>
          </a:r>
          <a:endParaRPr lang="ru-RU" sz="1200" kern="1200" dirty="0"/>
        </a:p>
      </dsp:txBody>
      <dsp:txXfrm>
        <a:off x="3062042" y="1660112"/>
        <a:ext cx="1799544" cy="548641"/>
      </dsp:txXfrm>
    </dsp:sp>
    <dsp:sp modelId="{7B823467-D723-46E4-9239-8F0071296C04}">
      <dsp:nvSpPr>
        <dsp:cNvPr id="0" name=""/>
        <dsp:cNvSpPr/>
      </dsp:nvSpPr>
      <dsp:spPr>
        <a:xfrm>
          <a:off x="936222" y="3028328"/>
          <a:ext cx="1799544" cy="86807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НЕТ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РЕЗУЛЬТАТОВ ИЗМЕРЕНИЙ</a:t>
          </a:r>
          <a:endParaRPr lang="ru-RU" sz="1200" kern="1200" dirty="0"/>
        </a:p>
      </dsp:txBody>
      <dsp:txXfrm>
        <a:off x="936222" y="3028328"/>
        <a:ext cx="1799544" cy="868077"/>
      </dsp:txXfrm>
    </dsp:sp>
    <dsp:sp modelId="{4DECD729-9E2B-41ED-8E43-5DA12B73906F}">
      <dsp:nvSpPr>
        <dsp:cNvPr id="0" name=""/>
        <dsp:cNvSpPr/>
      </dsp:nvSpPr>
      <dsp:spPr>
        <a:xfrm>
          <a:off x="3006418" y="3100337"/>
          <a:ext cx="1908056" cy="741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Измерения и (или) </a:t>
          </a:r>
          <a:r>
            <a:rPr lang="ru-RU" sz="1200" b="0" kern="1200" dirty="0" smtClean="0"/>
            <a:t>оценка</a:t>
          </a:r>
          <a:r>
            <a:rPr lang="ru-RU" sz="1200" kern="1200" dirty="0" smtClean="0"/>
            <a:t> (СОУТ)</a:t>
          </a:r>
          <a:endParaRPr lang="ru-RU" sz="1200" kern="1200" dirty="0"/>
        </a:p>
      </dsp:txBody>
      <dsp:txXfrm>
        <a:off x="3006418" y="3100337"/>
        <a:ext cx="1908056" cy="741000"/>
      </dsp:txXfrm>
    </dsp:sp>
    <dsp:sp modelId="{72D1C5BB-AF17-477B-8FB0-3224B3434148}">
      <dsp:nvSpPr>
        <dsp:cNvPr id="0" name=""/>
        <dsp:cNvSpPr/>
      </dsp:nvSpPr>
      <dsp:spPr>
        <a:xfrm>
          <a:off x="5256712" y="2763446"/>
          <a:ext cx="1799544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Оптимальные и допустимые УТ</a:t>
          </a:r>
          <a:endParaRPr lang="ru-RU" sz="1200" kern="1200" dirty="0"/>
        </a:p>
      </dsp:txBody>
      <dsp:txXfrm>
        <a:off x="5256712" y="2763446"/>
        <a:ext cx="1799544" cy="548641"/>
      </dsp:txXfrm>
    </dsp:sp>
    <dsp:sp modelId="{55E2B684-7823-4E8C-ADC7-6533DE74FDB6}">
      <dsp:nvSpPr>
        <dsp:cNvPr id="0" name=""/>
        <dsp:cNvSpPr/>
      </dsp:nvSpPr>
      <dsp:spPr>
        <a:xfrm>
          <a:off x="7300526" y="681061"/>
          <a:ext cx="411249" cy="2594821"/>
        </a:xfrm>
        <a:prstGeom prst="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Декларирование</a:t>
          </a:r>
          <a:endParaRPr lang="ru-RU" sz="1600" b="1" kern="1200" dirty="0"/>
        </a:p>
      </dsp:txBody>
      <dsp:txXfrm>
        <a:off x="7300526" y="681061"/>
        <a:ext cx="411249" cy="2594821"/>
      </dsp:txXfrm>
    </dsp:sp>
    <dsp:sp modelId="{5454E267-BE4A-4D18-96C8-82FB18794D2D}">
      <dsp:nvSpPr>
        <dsp:cNvPr id="0" name=""/>
        <dsp:cNvSpPr/>
      </dsp:nvSpPr>
      <dsp:spPr>
        <a:xfrm>
          <a:off x="5256712" y="3579518"/>
          <a:ext cx="1799544" cy="5486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Вредные и опасные УТ</a:t>
          </a:r>
          <a:endParaRPr lang="ru-RU" sz="1200" kern="1200" dirty="0"/>
        </a:p>
      </dsp:txBody>
      <dsp:txXfrm>
        <a:off x="5256712" y="3579518"/>
        <a:ext cx="1799544" cy="54864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C656D2-77E3-49C4-85DA-9C58D5E33640}">
      <dsp:nvSpPr>
        <dsp:cNvPr id="0" name=""/>
        <dsp:cNvSpPr/>
      </dsp:nvSpPr>
      <dsp:spPr>
        <a:xfrm>
          <a:off x="46833" y="96817"/>
          <a:ext cx="3565219" cy="624069"/>
        </a:xfrm>
        <a:prstGeom prst="roundRect">
          <a:avLst>
            <a:gd name="adj" fmla="val 10000"/>
          </a:avLst>
        </a:prstGeom>
        <a:solidFill>
          <a:srgbClr val="FF6600">
            <a:alpha val="90000"/>
          </a:srgbClr>
        </a:solidFill>
        <a:ln w="25400" cap="flat" cmpd="sng" algn="ctr">
          <a:solidFill>
            <a:srgbClr val="FF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Декларирование</a:t>
          </a:r>
          <a:endParaRPr lang="ru-RU" sz="2800" b="1" kern="1200" dirty="0">
            <a:solidFill>
              <a:schemeClr val="bg1"/>
            </a:solidFill>
          </a:endParaRPr>
        </a:p>
      </dsp:txBody>
      <dsp:txXfrm>
        <a:off x="46833" y="96817"/>
        <a:ext cx="3565219" cy="624069"/>
      </dsp:txXfrm>
    </dsp:sp>
    <dsp:sp modelId="{2B4A9C67-9AC4-47E0-94AB-07484867105D}">
      <dsp:nvSpPr>
        <dsp:cNvPr id="0" name=""/>
        <dsp:cNvSpPr/>
      </dsp:nvSpPr>
      <dsp:spPr>
        <a:xfrm>
          <a:off x="2462396" y="889366"/>
          <a:ext cx="1123324" cy="6240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2462396" y="889366"/>
        <a:ext cx="1123324" cy="624069"/>
      </dsp:txXfrm>
    </dsp:sp>
    <dsp:sp modelId="{2EF76A6B-D745-4854-AF65-B2EDD8A0C38E}">
      <dsp:nvSpPr>
        <dsp:cNvPr id="0" name=""/>
        <dsp:cNvSpPr/>
      </dsp:nvSpPr>
      <dsp:spPr>
        <a:xfrm>
          <a:off x="1638182" y="3124121"/>
          <a:ext cx="468052" cy="46805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7FD88-32E8-4F65-8A4A-9A202C6E4BA3}">
      <dsp:nvSpPr>
        <dsp:cNvPr id="0" name=""/>
        <dsp:cNvSpPr/>
      </dsp:nvSpPr>
      <dsp:spPr>
        <a:xfrm rot="2221306">
          <a:off x="468052" y="2928163"/>
          <a:ext cx="2808311" cy="1897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ED051-1081-487A-90E6-374135A4E69D}">
      <dsp:nvSpPr>
        <dsp:cNvPr id="0" name=""/>
        <dsp:cNvSpPr/>
      </dsp:nvSpPr>
      <dsp:spPr>
        <a:xfrm rot="2173674">
          <a:off x="985643" y="1378431"/>
          <a:ext cx="1123324" cy="1034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Фактическое значение</a:t>
          </a:r>
          <a:endParaRPr lang="ru-RU" sz="1400" b="1" kern="1200" dirty="0"/>
        </a:p>
      </dsp:txBody>
      <dsp:txXfrm rot="2173674">
        <a:off x="985643" y="1378431"/>
        <a:ext cx="1123324" cy="1034244"/>
      </dsp:txXfrm>
    </dsp:sp>
    <dsp:sp modelId="{5DB8BF4E-B913-4F41-A035-45B883AB5BD8}">
      <dsp:nvSpPr>
        <dsp:cNvPr id="0" name=""/>
        <dsp:cNvSpPr/>
      </dsp:nvSpPr>
      <dsp:spPr>
        <a:xfrm rot="2127466">
          <a:off x="2348174" y="2320671"/>
          <a:ext cx="1123324" cy="1007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Нормативное значение</a:t>
          </a:r>
          <a:endParaRPr lang="ru-RU" sz="1400" b="1" kern="1200" dirty="0"/>
        </a:p>
      </dsp:txBody>
      <dsp:txXfrm rot="2127466">
        <a:off x="2348174" y="2320671"/>
        <a:ext cx="1123324" cy="10070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C656D2-77E3-49C4-85DA-9C58D5E33640}">
      <dsp:nvSpPr>
        <dsp:cNvPr id="0" name=""/>
        <dsp:cNvSpPr/>
      </dsp:nvSpPr>
      <dsp:spPr>
        <a:xfrm>
          <a:off x="77922" y="101804"/>
          <a:ext cx="3809944" cy="666906"/>
        </a:xfrm>
        <a:prstGeom prst="roundRect">
          <a:avLst>
            <a:gd name="adj" fmla="val 10000"/>
          </a:avLst>
        </a:prstGeom>
        <a:solidFill>
          <a:srgbClr val="FF6600">
            <a:alpha val="90000"/>
          </a:srgbClr>
        </a:solidFill>
        <a:ln w="25400" cap="flat" cmpd="sng" algn="ctr">
          <a:solidFill>
            <a:srgbClr val="FF66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Проведение измерений и оценок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77922" y="101804"/>
        <a:ext cx="3809944" cy="666906"/>
      </dsp:txXfrm>
    </dsp:sp>
    <dsp:sp modelId="{2B4A9C67-9AC4-47E0-94AB-07484867105D}">
      <dsp:nvSpPr>
        <dsp:cNvPr id="0" name=""/>
        <dsp:cNvSpPr/>
      </dsp:nvSpPr>
      <dsp:spPr>
        <a:xfrm>
          <a:off x="2631421" y="810933"/>
          <a:ext cx="1200432" cy="666906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2631421" y="810933"/>
        <a:ext cx="1200432" cy="666906"/>
      </dsp:txXfrm>
    </dsp:sp>
    <dsp:sp modelId="{2EF76A6B-D745-4854-AF65-B2EDD8A0C38E}">
      <dsp:nvSpPr>
        <dsp:cNvPr id="0" name=""/>
        <dsp:cNvSpPr/>
      </dsp:nvSpPr>
      <dsp:spPr>
        <a:xfrm>
          <a:off x="1899825" y="3199086"/>
          <a:ext cx="500180" cy="50018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7FD88-32E8-4F65-8A4A-9A202C6E4BA3}">
      <dsp:nvSpPr>
        <dsp:cNvPr id="0" name=""/>
        <dsp:cNvSpPr/>
      </dsp:nvSpPr>
      <dsp:spPr>
        <a:xfrm rot="285530">
          <a:off x="649374" y="2989678"/>
          <a:ext cx="3001080" cy="2027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ED051-1081-487A-90E6-374135A4E69D}">
      <dsp:nvSpPr>
        <dsp:cNvPr id="0" name=""/>
        <dsp:cNvSpPr/>
      </dsp:nvSpPr>
      <dsp:spPr>
        <a:xfrm rot="327607">
          <a:off x="-74960" y="1403158"/>
          <a:ext cx="2197355" cy="1470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Фактическое значение +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погрешности приборов и методов измерений</a:t>
          </a:r>
          <a:endParaRPr lang="ru-RU" sz="1400" b="1" kern="1200" dirty="0"/>
        </a:p>
      </dsp:txBody>
      <dsp:txXfrm rot="327607">
        <a:off x="-74960" y="1403158"/>
        <a:ext cx="2197355" cy="1470795"/>
      </dsp:txXfrm>
    </dsp:sp>
    <dsp:sp modelId="{5DB8BF4E-B913-4F41-A035-45B883AB5BD8}">
      <dsp:nvSpPr>
        <dsp:cNvPr id="0" name=""/>
        <dsp:cNvSpPr/>
      </dsp:nvSpPr>
      <dsp:spPr>
        <a:xfrm rot="327236">
          <a:off x="2583225" y="1838895"/>
          <a:ext cx="1200432" cy="1076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Нормативное значение</a:t>
          </a:r>
          <a:endParaRPr lang="ru-RU" sz="1400" b="1" kern="1200" dirty="0"/>
        </a:p>
      </dsp:txBody>
      <dsp:txXfrm rot="327236">
        <a:off x="2583225" y="1838895"/>
        <a:ext cx="1200432" cy="10761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39F5E0-C5F5-4059-ACD9-5704B1E9338E}">
      <dsp:nvSpPr>
        <dsp:cNvPr id="0" name=""/>
        <dsp:cNvSpPr/>
      </dsp:nvSpPr>
      <dsp:spPr>
        <a:xfrm rot="10800000">
          <a:off x="620972" y="0"/>
          <a:ext cx="1788032" cy="796062"/>
        </a:xfrm>
        <a:prstGeom prst="homePlat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1042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Россия</a:t>
          </a:r>
          <a:endParaRPr lang="ru-RU" sz="2000" kern="1200" dirty="0"/>
        </a:p>
      </dsp:txBody>
      <dsp:txXfrm rot="10800000">
        <a:off x="620972" y="0"/>
        <a:ext cx="1788032" cy="796062"/>
      </dsp:txXfrm>
    </dsp:sp>
    <dsp:sp modelId="{25A702BB-A700-4C3E-A989-2186B220B8CD}">
      <dsp:nvSpPr>
        <dsp:cNvPr id="0" name=""/>
        <dsp:cNvSpPr/>
      </dsp:nvSpPr>
      <dsp:spPr>
        <a:xfrm>
          <a:off x="251353" y="1527"/>
          <a:ext cx="796062" cy="7960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CE70D-F4A4-4C1C-A36C-74BD1FC9E527}">
      <dsp:nvSpPr>
        <dsp:cNvPr id="0" name=""/>
        <dsp:cNvSpPr/>
      </dsp:nvSpPr>
      <dsp:spPr>
        <a:xfrm rot="10800000">
          <a:off x="649384" y="1035220"/>
          <a:ext cx="1788032" cy="796062"/>
        </a:xfrm>
        <a:prstGeom prst="homePlat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10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Страны   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ЕС</a:t>
          </a:r>
          <a:endParaRPr lang="ru-RU" sz="2000" b="1" kern="1200" dirty="0"/>
        </a:p>
      </dsp:txBody>
      <dsp:txXfrm rot="10800000">
        <a:off x="649384" y="1035220"/>
        <a:ext cx="1788032" cy="796062"/>
      </dsp:txXfrm>
    </dsp:sp>
    <dsp:sp modelId="{9E05C1E3-DEAD-4C52-83D8-2CB990B6207A}">
      <dsp:nvSpPr>
        <dsp:cNvPr id="0" name=""/>
        <dsp:cNvSpPr/>
      </dsp:nvSpPr>
      <dsp:spPr>
        <a:xfrm>
          <a:off x="251353" y="1035220"/>
          <a:ext cx="796062" cy="7960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08167-37FA-4895-BD52-0F09FE63A280}">
      <dsp:nvSpPr>
        <dsp:cNvPr id="0" name=""/>
        <dsp:cNvSpPr/>
      </dsp:nvSpPr>
      <dsp:spPr>
        <a:xfrm rot="10800000">
          <a:off x="576951" y="3106199"/>
          <a:ext cx="1788032" cy="796062"/>
        </a:xfrm>
        <a:prstGeom prst="homePlat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1042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Великобритания</a:t>
          </a:r>
          <a:endParaRPr lang="ru-RU" sz="1400" b="1" kern="1200" dirty="0"/>
        </a:p>
      </dsp:txBody>
      <dsp:txXfrm rot="10800000">
        <a:off x="576951" y="3106199"/>
        <a:ext cx="1788032" cy="796062"/>
      </dsp:txXfrm>
    </dsp:sp>
    <dsp:sp modelId="{2852153A-4413-4D30-BBF8-05099ED1A67C}">
      <dsp:nvSpPr>
        <dsp:cNvPr id="0" name=""/>
        <dsp:cNvSpPr/>
      </dsp:nvSpPr>
      <dsp:spPr>
        <a:xfrm>
          <a:off x="251353" y="2068914"/>
          <a:ext cx="796062" cy="7960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60971-4886-40AA-A3AD-17B475483AB7}">
      <dsp:nvSpPr>
        <dsp:cNvPr id="0" name=""/>
        <dsp:cNvSpPr/>
      </dsp:nvSpPr>
      <dsp:spPr>
        <a:xfrm rot="10800000">
          <a:off x="576951" y="4041189"/>
          <a:ext cx="1788032" cy="796062"/>
        </a:xfrm>
        <a:prstGeom prst="homePlat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1042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Испания</a:t>
          </a:r>
          <a:endParaRPr lang="ru-RU" sz="1900" b="1" kern="1200" dirty="0"/>
        </a:p>
      </dsp:txBody>
      <dsp:txXfrm rot="10800000">
        <a:off x="576951" y="4041189"/>
        <a:ext cx="1788032" cy="796062"/>
      </dsp:txXfrm>
    </dsp:sp>
    <dsp:sp modelId="{4E7F21E0-E7D7-4EB7-8B94-9AD5E4F0DEB6}">
      <dsp:nvSpPr>
        <dsp:cNvPr id="0" name=""/>
        <dsp:cNvSpPr/>
      </dsp:nvSpPr>
      <dsp:spPr>
        <a:xfrm>
          <a:off x="251353" y="3102607"/>
          <a:ext cx="796062" cy="7960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C4FEA-27E3-4422-9390-B03605C78846}">
      <dsp:nvSpPr>
        <dsp:cNvPr id="0" name=""/>
        <dsp:cNvSpPr/>
      </dsp:nvSpPr>
      <dsp:spPr>
        <a:xfrm rot="10800000">
          <a:off x="604111" y="2020676"/>
          <a:ext cx="1788032" cy="796062"/>
        </a:xfrm>
        <a:prstGeom prst="homePlat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51042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США</a:t>
          </a:r>
          <a:endParaRPr lang="ru-RU" sz="2000" b="1" kern="1200" dirty="0"/>
        </a:p>
      </dsp:txBody>
      <dsp:txXfrm rot="10800000">
        <a:off x="604111" y="2020676"/>
        <a:ext cx="1788032" cy="796062"/>
      </dsp:txXfrm>
    </dsp:sp>
    <dsp:sp modelId="{7FDAC8D6-AAD0-4CD0-8456-7B5F65D50D7A}">
      <dsp:nvSpPr>
        <dsp:cNvPr id="0" name=""/>
        <dsp:cNvSpPr/>
      </dsp:nvSpPr>
      <dsp:spPr>
        <a:xfrm>
          <a:off x="251353" y="4136300"/>
          <a:ext cx="796062" cy="79606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52429F-E97F-43CF-B928-B87188136703}">
      <dsp:nvSpPr>
        <dsp:cNvPr id="0" name=""/>
        <dsp:cNvSpPr/>
      </dsp:nvSpPr>
      <dsp:spPr>
        <a:xfrm>
          <a:off x="0" y="0"/>
          <a:ext cx="4484915" cy="145650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Страны ЕС</a:t>
          </a:r>
          <a:endParaRPr lang="ru-RU" sz="6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0" y="0"/>
        <a:ext cx="4484915" cy="1456508"/>
      </dsp:txXfrm>
    </dsp:sp>
    <dsp:sp modelId="{7915C05B-217B-4403-B3AE-18348007176C}">
      <dsp:nvSpPr>
        <dsp:cNvPr id="0" name=""/>
        <dsp:cNvSpPr/>
      </dsp:nvSpPr>
      <dsp:spPr>
        <a:xfrm>
          <a:off x="2189" y="1456508"/>
          <a:ext cx="1493511" cy="305866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горячая среда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2189" y="1456508"/>
        <a:ext cx="1493511" cy="3058667"/>
      </dsp:txXfrm>
    </dsp:sp>
    <dsp:sp modelId="{3DE4358B-C4FE-44BA-867A-4DCF604172EC}">
      <dsp:nvSpPr>
        <dsp:cNvPr id="0" name=""/>
        <dsp:cNvSpPr/>
      </dsp:nvSpPr>
      <dsp:spPr>
        <a:xfrm>
          <a:off x="1495701" y="1456508"/>
          <a:ext cx="1493511" cy="305866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умеренная среда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495701" y="1456508"/>
        <a:ext cx="1493511" cy="3058667"/>
      </dsp:txXfrm>
    </dsp:sp>
    <dsp:sp modelId="{0071F1CB-CFFB-49D4-B300-0E1698BEAB05}">
      <dsp:nvSpPr>
        <dsp:cNvPr id="0" name=""/>
        <dsp:cNvSpPr/>
      </dsp:nvSpPr>
      <dsp:spPr>
        <a:xfrm>
          <a:off x="2989213" y="1456508"/>
          <a:ext cx="1493511" cy="30586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холодная среда</a:t>
          </a:r>
          <a:endParaRPr lang="ru-RU" sz="1900" b="1" kern="1200" dirty="0"/>
        </a:p>
      </dsp:txBody>
      <dsp:txXfrm>
        <a:off x="2989213" y="1456508"/>
        <a:ext cx="1493511" cy="3058667"/>
      </dsp:txXfrm>
    </dsp:sp>
    <dsp:sp modelId="{B0A7F5E9-40F0-4477-A453-E43C253035CD}">
      <dsp:nvSpPr>
        <dsp:cNvPr id="0" name=""/>
        <dsp:cNvSpPr/>
      </dsp:nvSpPr>
      <dsp:spPr>
        <a:xfrm>
          <a:off x="0" y="4515176"/>
          <a:ext cx="4484915" cy="33985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52429F-E97F-43CF-B928-B87188136703}">
      <dsp:nvSpPr>
        <dsp:cNvPr id="0" name=""/>
        <dsp:cNvSpPr/>
      </dsp:nvSpPr>
      <dsp:spPr>
        <a:xfrm>
          <a:off x="0" y="0"/>
          <a:ext cx="3853543" cy="145650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Россия</a:t>
          </a:r>
          <a:endParaRPr lang="ru-RU" sz="6500" kern="1200" dirty="0"/>
        </a:p>
      </dsp:txBody>
      <dsp:txXfrm>
        <a:off x="0" y="0"/>
        <a:ext cx="3853543" cy="1456508"/>
      </dsp:txXfrm>
    </dsp:sp>
    <dsp:sp modelId="{7915C05B-217B-4403-B3AE-18348007176C}">
      <dsp:nvSpPr>
        <dsp:cNvPr id="0" name=""/>
        <dsp:cNvSpPr/>
      </dsp:nvSpPr>
      <dsp:spPr>
        <a:xfrm>
          <a:off x="0" y="1445741"/>
          <a:ext cx="1202421" cy="3058667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нагревающий микроклимат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0" y="1445741"/>
        <a:ext cx="1202421" cy="3058667"/>
      </dsp:txXfrm>
    </dsp:sp>
    <dsp:sp modelId="{3DE4358B-C4FE-44BA-867A-4DCF604172EC}">
      <dsp:nvSpPr>
        <dsp:cNvPr id="0" name=""/>
        <dsp:cNvSpPr/>
      </dsp:nvSpPr>
      <dsp:spPr>
        <a:xfrm>
          <a:off x="1204945" y="1451125"/>
          <a:ext cx="1324308" cy="3217840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?????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204945" y="1451125"/>
        <a:ext cx="1324308" cy="3217840"/>
      </dsp:txXfrm>
    </dsp:sp>
    <dsp:sp modelId="{B0A7F5E9-40F0-4477-A453-E43C253035CD}">
      <dsp:nvSpPr>
        <dsp:cNvPr id="0" name=""/>
        <dsp:cNvSpPr/>
      </dsp:nvSpPr>
      <dsp:spPr>
        <a:xfrm>
          <a:off x="0" y="4515176"/>
          <a:ext cx="3853543" cy="33985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ED10BC-78E7-46DB-B569-37EFE025342D}">
      <dsp:nvSpPr>
        <dsp:cNvPr id="0" name=""/>
        <dsp:cNvSpPr/>
      </dsp:nvSpPr>
      <dsp:spPr>
        <a:xfrm>
          <a:off x="147022" y="0"/>
          <a:ext cx="3261331" cy="1016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4800" b="1" i="0" u="sng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I</a:t>
          </a:r>
          <a:r>
            <a:rPr kumimoji="0" lang="ru-RU" sz="4800" b="1" i="0" u="sng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этап</a:t>
          </a:r>
          <a:endParaRPr lang="ru-RU" sz="4800" kern="1200" dirty="0">
            <a:solidFill>
              <a:schemeClr val="bg1"/>
            </a:solidFill>
          </a:endParaRPr>
        </a:p>
      </dsp:txBody>
      <dsp:txXfrm>
        <a:off x="147022" y="0"/>
        <a:ext cx="3261331" cy="1016834"/>
      </dsp:txXfrm>
    </dsp:sp>
    <dsp:sp modelId="{470002FB-6647-4AD7-93E3-70D2B2B5D897}">
      <dsp:nvSpPr>
        <dsp:cNvPr id="0" name=""/>
        <dsp:cNvSpPr/>
      </dsp:nvSpPr>
      <dsp:spPr>
        <a:xfrm>
          <a:off x="473155" y="1016834"/>
          <a:ext cx="132318" cy="631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674"/>
              </a:lnTo>
              <a:lnTo>
                <a:pt x="132318" y="631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BE14E-5FD6-4752-8130-477B1FB4D7B8}">
      <dsp:nvSpPr>
        <dsp:cNvPr id="0" name=""/>
        <dsp:cNvSpPr/>
      </dsp:nvSpPr>
      <dsp:spPr>
        <a:xfrm>
          <a:off x="605474" y="1190389"/>
          <a:ext cx="2507520" cy="91623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класс (подкласс) условий труда определяется по температуре воздуха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605474" y="1190389"/>
        <a:ext cx="2507520" cy="916238"/>
      </dsp:txXfrm>
    </dsp:sp>
    <dsp:sp modelId="{D9F96A6B-E71C-490A-9D69-EE2C7B61C8F1}">
      <dsp:nvSpPr>
        <dsp:cNvPr id="0" name=""/>
        <dsp:cNvSpPr/>
      </dsp:nvSpPr>
      <dsp:spPr>
        <a:xfrm>
          <a:off x="4123792" y="13782"/>
          <a:ext cx="3261331" cy="1104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4400" b="1" i="0" u="sng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II</a:t>
          </a:r>
          <a:r>
            <a:rPr kumimoji="0" lang="ru-RU" sz="4400" b="1" i="0" u="sng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этап</a:t>
          </a:r>
          <a:endParaRPr lang="ru-RU" sz="4400" kern="1200" dirty="0">
            <a:solidFill>
              <a:schemeClr val="bg1"/>
            </a:solidFill>
          </a:endParaRPr>
        </a:p>
      </dsp:txBody>
      <dsp:txXfrm>
        <a:off x="4123792" y="13782"/>
        <a:ext cx="3261331" cy="1104384"/>
      </dsp:txXfrm>
    </dsp:sp>
    <dsp:sp modelId="{42362B24-A5E2-469F-8934-CF1812F1C6B9}">
      <dsp:nvSpPr>
        <dsp:cNvPr id="0" name=""/>
        <dsp:cNvSpPr/>
      </dsp:nvSpPr>
      <dsp:spPr>
        <a:xfrm>
          <a:off x="4449926" y="1118167"/>
          <a:ext cx="102855" cy="904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4840"/>
              </a:lnTo>
              <a:lnTo>
                <a:pt x="102855" y="9048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7FA40-8522-4089-AF2E-22B2870017FD}">
      <dsp:nvSpPr>
        <dsp:cNvPr id="0" name=""/>
        <dsp:cNvSpPr/>
      </dsp:nvSpPr>
      <dsp:spPr>
        <a:xfrm>
          <a:off x="4552781" y="1207674"/>
          <a:ext cx="3823846" cy="1630665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kern="1200" dirty="0" smtClean="0">
              <a:solidFill>
                <a:schemeClr val="tx1"/>
              </a:solidFill>
            </a:rPr>
            <a:t>класс (подкласс) условий труда </a:t>
          </a:r>
          <a:r>
            <a:rPr kumimoji="0" lang="ru-RU" sz="1600" b="1" u="sng" kern="1200" dirty="0" smtClean="0">
              <a:solidFill>
                <a:schemeClr val="tx1"/>
              </a:solidFill>
            </a:rPr>
            <a:t>корректируется</a:t>
          </a:r>
          <a:r>
            <a:rPr kumimoji="0" lang="ru-RU" sz="1600" b="1" kern="1200" dirty="0" smtClean="0">
              <a:solidFill>
                <a:schemeClr val="tx1"/>
              </a:solidFill>
            </a:rPr>
            <a:t> в зависимости от влажности воздуха, скорости движения воздуха и (или) теплового излучения (экспозиционной дозы теплового</a:t>
          </a:r>
          <a:r>
            <a:rPr kumimoji="0" lang="en-US" sz="1600" b="1" kern="1200" dirty="0" smtClean="0">
              <a:solidFill>
                <a:schemeClr val="tx1"/>
              </a:solidFill>
            </a:rPr>
            <a:t> </a:t>
          </a:r>
          <a:r>
            <a:rPr kumimoji="0" lang="ru-RU" sz="1600" b="1" kern="1200" dirty="0" smtClean="0">
              <a:solidFill>
                <a:schemeClr val="tx1"/>
              </a:solidFill>
            </a:rPr>
            <a:t>излучения)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552781" y="1207674"/>
        <a:ext cx="3823846" cy="16306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93C609-2D57-4F67-B2C0-E8813BAAE461}">
      <dsp:nvSpPr>
        <dsp:cNvPr id="0" name=""/>
        <dsp:cNvSpPr/>
      </dsp:nvSpPr>
      <dsp:spPr>
        <a:xfrm>
          <a:off x="63460" y="268289"/>
          <a:ext cx="4042062" cy="1847985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softEdge rad="3175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Класс условий труда в рабочей зоне с нагревающей средой </a:t>
          </a:r>
          <a:r>
            <a:rPr lang="ru-RU" sz="1600" b="1" kern="1200" dirty="0" smtClean="0">
              <a:solidFill>
                <a:srgbClr val="002060"/>
              </a:solidFill>
            </a:rPr>
            <a:t>с учетом времени пребывания </a:t>
          </a:r>
          <a:r>
            <a:rPr lang="ru-RU" sz="1600" kern="1200" dirty="0" smtClean="0">
              <a:solidFill>
                <a:srgbClr val="002060"/>
              </a:solidFill>
            </a:rPr>
            <a:t>и категории работ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3460" y="268289"/>
        <a:ext cx="4042062" cy="1847985"/>
      </dsp:txXfrm>
    </dsp:sp>
    <dsp:sp modelId="{B31D31B2-C746-42BB-B437-3B0F03BCF385}">
      <dsp:nvSpPr>
        <dsp:cNvPr id="0" name=""/>
        <dsp:cNvSpPr/>
      </dsp:nvSpPr>
      <dsp:spPr>
        <a:xfrm>
          <a:off x="1607109" y="2242016"/>
          <a:ext cx="887299" cy="887299"/>
        </a:xfrm>
        <a:prstGeom prst="mathPlus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607109" y="2242016"/>
        <a:ext cx="887299" cy="887299"/>
      </dsp:txXfrm>
    </dsp:sp>
    <dsp:sp modelId="{7E7ACF81-C948-4BE5-9068-BAD2F96935E6}">
      <dsp:nvSpPr>
        <dsp:cNvPr id="0" name=""/>
        <dsp:cNvSpPr/>
      </dsp:nvSpPr>
      <dsp:spPr>
        <a:xfrm>
          <a:off x="71782" y="3131306"/>
          <a:ext cx="4095851" cy="1921095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softEdge rad="3175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Класс условий труда в рабочей зоне с охлаждающей средой </a:t>
          </a:r>
          <a:r>
            <a:rPr lang="ru-RU" sz="1600" b="1" kern="1200" dirty="0" smtClean="0">
              <a:solidFill>
                <a:srgbClr val="002060"/>
              </a:solidFill>
            </a:rPr>
            <a:t>учетом времени пребывания </a:t>
          </a:r>
          <a:r>
            <a:rPr lang="ru-RU" sz="1600" kern="1200" dirty="0" smtClean="0">
              <a:solidFill>
                <a:srgbClr val="002060"/>
              </a:solidFill>
            </a:rPr>
            <a:t>и категории работ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71782" y="3131306"/>
        <a:ext cx="4095851" cy="1921095"/>
      </dsp:txXfrm>
    </dsp:sp>
    <dsp:sp modelId="{BE15467F-5596-43AA-8217-039A0EA2746C}">
      <dsp:nvSpPr>
        <dsp:cNvPr id="0" name=""/>
        <dsp:cNvSpPr/>
      </dsp:nvSpPr>
      <dsp:spPr>
        <a:xfrm rot="45762">
          <a:off x="3644496" y="2368025"/>
          <a:ext cx="1063190" cy="569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solidFill>
              <a:schemeClr val="accent1">
                <a:lumMod val="75000"/>
              </a:schemeClr>
            </a:solidFill>
          </a:endParaRPr>
        </a:p>
      </dsp:txBody>
      <dsp:txXfrm rot="45762">
        <a:off x="3644496" y="2368025"/>
        <a:ext cx="1063190" cy="569095"/>
      </dsp:txXfrm>
    </dsp:sp>
    <dsp:sp modelId="{B7B07FAD-8D91-4C65-B7C7-23A89ED56F3D}">
      <dsp:nvSpPr>
        <dsp:cNvPr id="0" name=""/>
        <dsp:cNvSpPr/>
      </dsp:nvSpPr>
      <dsp:spPr>
        <a:xfrm>
          <a:off x="4860493" y="1192395"/>
          <a:ext cx="3806178" cy="305965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Определяется средневзвешенная величина (</a:t>
          </a:r>
          <a:r>
            <a:rPr lang="ru-RU" sz="2000" b="1" kern="1200" dirty="0" err="1" smtClean="0"/>
            <a:t>УТ</a:t>
          </a:r>
          <a:r>
            <a:rPr lang="ru-RU" sz="2000" b="1" kern="1200" baseline="-25000" dirty="0" err="1" smtClean="0"/>
            <a:t>срв</a:t>
          </a:r>
          <a:r>
            <a:rPr lang="ru-RU" sz="2000" b="1" kern="1200" dirty="0" smtClean="0"/>
            <a:t>)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 учетом продолжительности пребывания в каждой рабочей зоне</a:t>
          </a:r>
          <a:endParaRPr lang="ru-RU" sz="2000" b="1" kern="1200" dirty="0"/>
        </a:p>
      </dsp:txBody>
      <dsp:txXfrm>
        <a:off x="4860493" y="1192395"/>
        <a:ext cx="3806178" cy="3059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15" y="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18CCB4-A3D3-4E04-AF2E-C6D4B734F548}" type="datetimeFigureOut">
              <a:rPr lang="ru-RU"/>
              <a:pPr>
                <a:defRPr/>
              </a:pPr>
              <a:t>18.11.2014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684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 anchor="b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15" y="937684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5DDC37-A2BF-4582-8FA9-8FC2588D9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118113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15" y="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B0575-5916-451B-86A2-DFF5E325CCA6}" type="datetimeFigureOut">
              <a:rPr lang="ru-RU"/>
              <a:pPr>
                <a:defRPr/>
              </a:pPr>
              <a:t>18.11.2014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11" tIns="47255" rIns="94511" bIns="47255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5" y="4689202"/>
            <a:ext cx="5437827" cy="4443637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  <a:endParaRPr lang="ru-RU" altLang="ru-RU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684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 anchor="b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15" y="937684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37CB39-3BD4-42B7-8365-5189F400AD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84811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Статья 10.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Идентификация потенциально вредных и (или) опасных производственных факторов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Под идентификацией потенциально вредных и (или) опасных производственных факторов понимаются сопоставление и установление совпадения имеющихся на рабочих местах факторов производственной среды и трудового процесса с факторами производственной среды и трудового процесса, предусмотренными классификатором вредных и (или) опасных производственных факторов, утвержденным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труда, с учетом мнения Российской трехсторонней комиссии по регулированию социально-трудовых отношений. Процедура осуществления идентификации потенциально вредных и (или) опасных производственных факторов устанавливается методикой проведения специальной оценки условий труда, предусмотренной частью 3 статьи 8 настоящего Федерального закона.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Идентификация потенциально вредных и (или) опасных производственных факторов на рабочих местах осуществляется экспертом организации, проводящей специальную оценку условий труда. Результаты идентификации потенциально вредных и (или) опасных производственных факторов утверждаются комиссией, формируемой в порядке, установленном статьей 9 настоящего Федерального закона.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При осуществлении на рабочих местах идентификации потенциально вредных и (или) опасных производственных факторов должны учитываться: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производственное оборудование, материалы и сырье, используемые работниками и являющиеся источниками вредных и (или) опасных производственных факторов, которые идентифицируются и при наличии которых в случаях, установленных законодательством Российской Федерации, проводятся обязательные предварительные (при поступлении на работу) и периодические (в течение трудовой деятельности) медицинские осмотры работников;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результаты ранее проводившихся на данных рабочих местах исследований (испытаний) и измерений вредных и (или) опасных производственных факторов;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случаи производственного травматизма и (или) установления профессионального заболевания, возникшие в связи с воздействием на работника на его рабочем месте вредных и (или) опасных производственных факторов;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предложения работников по осуществлению на их рабочих местах идентификации потенциально вредных и (или) опасных производственных факторов.</a:t>
            </a:r>
          </a:p>
          <a:p>
            <a:endParaRPr lang="ru-RU" sz="1200" b="1" kern="1200" baseline="0" dirty="0" smtClean="0">
              <a:solidFill>
                <a:srgbClr val="0000CC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4. В случае, если вредные и (или) опасные производственные факторы на рабочем месте </a:t>
            </a:r>
            <a:r>
              <a:rPr lang="ru-RU" sz="1200" b="1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не идентифицированы</a:t>
            </a:r>
            <a:r>
              <a:rPr lang="ru-RU" sz="1200" b="0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, условия труда на данном рабочем месте признаются комиссией </a:t>
            </a:r>
            <a:r>
              <a:rPr lang="ru-RU" sz="1200" b="1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допустимыми</a:t>
            </a:r>
            <a:r>
              <a:rPr lang="ru-RU" sz="1200" b="0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, а исследования (испытания) и измерения вредных и (или) опасных производственных факторов </a:t>
            </a:r>
            <a:r>
              <a:rPr lang="ru-RU" sz="1200" b="1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не проводятся</a:t>
            </a:r>
            <a:r>
              <a:rPr lang="ru-RU" sz="1200" b="0" kern="1200" baseline="0" dirty="0" smtClean="0">
                <a:solidFill>
                  <a:srgbClr val="0000CC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В случае, если вредные и (или) опасные производственные факторы на рабочем месте идентифицированы, комиссия принимает решение о проведении исследований (испытаний) и измерений данных вредных и (или) опасных производственных факторов в порядке, установленном статьей 12 настоящего Федерального закона.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Идентификация потенциально вредных и (или) опасных производственных факторов не осуществляется в отношении: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рабочих мест работников, профессии, должности, специальности которых включены в списки соответствующих работ, производств, профессий, должностей, специальностей и учреждений (организаций), с учетом которых осуществляется досрочное назначение трудовой пенсии по старости;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рабочих мест, в связи с работой на которых работникам в соответствии с законодательными и иными нормативными правовыми актами предоставляются гарантии и компенсации за работу с вредными и (или) опасными условиями труда;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рабочих мест, на которых по результатам ранее проведенных аттестации рабочих мест по условиям труда или специальной оценки условий труда были установлены вредные и (или) опасные условия труда.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Перечень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подлежащих исследованиям (испытаниям) и измерениям вредных и (или) опасных производственных факторов на указанных в части 6 настоящей статьи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местах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определяется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экспертом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организации, проводящей специальную оценку условий труда, исходя из перечня вредных и (или) опасных производственных факторов, указанных в частях 1 и 2 статьи 13 настоящего Федерального закона.</a:t>
            </a:r>
          </a:p>
          <a:p>
            <a:endParaRPr lang="ru-RU" sz="11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90B0-7E54-4C3C-9099-252A5519A58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032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56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57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Большинство промышленных вредных веществ обладает </a:t>
            </a:r>
            <a:r>
              <a:rPr lang="ru-RU" b="1" dirty="0" smtClean="0"/>
              <a:t>общетоксическим действием</a:t>
            </a:r>
            <a:r>
              <a:rPr lang="ru-RU" dirty="0" smtClean="0"/>
              <a:t>. К их числу относятся ароматические углеводороды и их производные (бензол, толуол, ксилол, нитробензол, анилин) ртуть и фосфорорганические соединения, тетраэтилсвинец, метиловый спирт, оксид углерода и т.д.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Раздражающим действием </a:t>
            </a:r>
            <a:r>
              <a:rPr lang="ru-RU" dirty="0" smtClean="0"/>
              <a:t>обладают различные химические вещества. Одни вызывают воспаление верхних дыхательных путей (сероводород, хлор, аммиак), другие — глубоких дыхательных путей, т.е. легочной ткани (оксид азота, ароматические углеводороды). Сильные кислоты и щелочи, многие ангидриды кислот оказывают местное действие на кожу, вызывая ее омертвление. Нефть и продукты ее переработки (бензин, керосин и др.), попадая на кожу обезжиривают и сушат ее, вызывая различные кожные заболевания (экземы, дерматиты).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Сенсибилизирующее</a:t>
            </a:r>
            <a:r>
              <a:rPr lang="ru-RU" dirty="0" smtClean="0"/>
              <a:t>  действие вещества вызывают повышенную чувствительность (аллергические реакции) организма человека. При каждом повторном даже кратковременном контакте эффект действия на человека увеличивается, приводя к астматическим проявлениям, кожным реакциям, изменениям состава крови. К веществам, вызывающим сенсибилизацию, относятся формальдегид, ароматические нитро-, </a:t>
            </a:r>
            <a:r>
              <a:rPr lang="ru-RU" dirty="0" err="1" smtClean="0"/>
              <a:t>нитрозо-аминосоединения</a:t>
            </a:r>
            <a:r>
              <a:rPr lang="ru-RU" dirty="0" smtClean="0"/>
              <a:t>, </a:t>
            </a:r>
            <a:r>
              <a:rPr lang="ru-RU" dirty="0" err="1" smtClean="0"/>
              <a:t>карбонилы</a:t>
            </a:r>
            <a:r>
              <a:rPr lang="ru-RU" dirty="0" smtClean="0"/>
              <a:t> никеля, железа, кобальта, некоторые антибиотики, например, эритромицин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Канцерогенные вещества</a:t>
            </a:r>
            <a:r>
              <a:rPr lang="ru-RU" dirty="0" smtClean="0"/>
              <a:t>, попадая в организм человека, вызывают образование, как правило, злокачественных или доброкачественных опухолей. Канцерогенная опасность зависит от уровней и длительности воздействия конкретных веществ.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санитарных правилах СанПиН 1.2.2353-08 «Канцерогенные факторы и основные требования к профилактике канцерогенной опасности» приведен перечень веществ, продуктов, производственных процессов, бытовых и природных факторов, канцерогенных для человека. Перечень подразделяется на 2 раздела: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- вещества, продукты, производственные процессы и факторы с доказанной для человека </a:t>
            </a:r>
            <a:r>
              <a:rPr lang="ru-RU" dirty="0" err="1" smtClean="0"/>
              <a:t>канцерогенностью</a:t>
            </a:r>
            <a:r>
              <a:rPr lang="ru-RU" dirty="0" smtClean="0"/>
              <a:t>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- вещества, продукты, лекарственные препараты и производственные процессы, вероятно канцерогенные для человека.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раздел 1 входят асбесты, бензол, </a:t>
            </a:r>
            <a:r>
              <a:rPr lang="ru-RU" dirty="0" err="1" smtClean="0"/>
              <a:t>бенз</a:t>
            </a:r>
            <a:r>
              <a:rPr lang="ru-RU" dirty="0" smtClean="0"/>
              <a:t>(а)</a:t>
            </a:r>
            <a:r>
              <a:rPr lang="ru-RU" dirty="0" err="1" smtClean="0"/>
              <a:t>пирен</a:t>
            </a:r>
            <a:r>
              <a:rPr lang="ru-RU" dirty="0" smtClean="0"/>
              <a:t>, бериллий и его соединения, каменноугольные и нефтяные смолы, минеральные масла неочищенные и не полностью очищенные, сажи бытовые, этилена оксид и др. Производство кокса, переработка каменноугольной, нефтяной и сланцевой смол, газификация угля, производство резины и резинотехнических изделий и др. К бытовым и природным факторам с доказанной </a:t>
            </a:r>
            <a:r>
              <a:rPr lang="ru-RU" dirty="0" err="1" smtClean="0"/>
              <a:t>канцерогенностью</a:t>
            </a:r>
            <a:r>
              <a:rPr lang="ru-RU" dirty="0" smtClean="0"/>
              <a:t> относятся солнечная радиация и табачный дым, поскольку в нем содержится </a:t>
            </a:r>
            <a:r>
              <a:rPr lang="ru-RU" dirty="0" err="1" smtClean="0"/>
              <a:t>бенз</a:t>
            </a:r>
            <a:r>
              <a:rPr lang="ru-RU" dirty="0" smtClean="0"/>
              <a:t>(а)</a:t>
            </a:r>
            <a:r>
              <a:rPr lang="ru-RU" dirty="0" err="1" smtClean="0"/>
              <a:t>пирен</a:t>
            </a:r>
            <a:r>
              <a:rPr lang="ru-RU" dirty="0" smtClean="0"/>
              <a:t>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раздел 2 «Перечня» включены вещества и факторы, </a:t>
            </a:r>
            <a:r>
              <a:rPr lang="ru-RU" dirty="0" err="1" smtClean="0"/>
              <a:t>канцерогенность</a:t>
            </a:r>
            <a:r>
              <a:rPr lang="ru-RU" dirty="0" smtClean="0"/>
              <a:t> которых согласно данным МАИР (международного агентства по изучению рака) доказана на животных, а доказательства </a:t>
            </a:r>
            <a:r>
              <a:rPr lang="ru-RU" dirty="0" err="1" smtClean="0"/>
              <a:t>канцерогенности</a:t>
            </a:r>
            <a:r>
              <a:rPr lang="ru-RU" dirty="0" smtClean="0"/>
              <a:t> для человека недостаточны. Это, например, отработавшие газы дизельных двигателей, формальдегид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Мутагенные</a:t>
            </a:r>
            <a:r>
              <a:rPr lang="ru-RU" dirty="0" smtClean="0"/>
              <a:t> вещества вызывают изменение генетического кода клеток, наследственной информации. Это может вызвать снижение иммунитета организма, раннее старение, развитие заболеваний. Действие мутагенных веществ может сказаться на потомстве, не всегда первого, а возможно второго и третьего поколений. Мутагенной активностью обладают формальдегид, этилена оксид, радиоактивные и наркотические вещества.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К веществам, влияющим на </a:t>
            </a:r>
            <a:r>
              <a:rPr lang="ru-RU" b="1" dirty="0" smtClean="0"/>
              <a:t>репродуктивную </a:t>
            </a:r>
            <a:r>
              <a:rPr lang="ru-RU" dirty="0" smtClean="0"/>
              <a:t>(детородную) функцию, относят бензол и его производные, сероуглерод, соединения ртути, радиоактивные вещества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Среди веществ, влияющих на репродуктивную функцию, выделяется особая группа веществ, обладающих </a:t>
            </a:r>
            <a:r>
              <a:rPr lang="ru-RU" b="1" dirty="0" smtClean="0"/>
              <a:t>тератогенным</a:t>
            </a:r>
            <a:r>
              <a:rPr lang="ru-RU" dirty="0" smtClean="0"/>
              <a:t> действием. Тератогенные вещества вызывают дефекты развития ребенка в организме матери. К таким веществам относятся, например, </a:t>
            </a:r>
            <a:r>
              <a:rPr lang="ru-RU" dirty="0" err="1" smtClean="0"/>
              <a:t>талидомид</a:t>
            </a:r>
            <a:r>
              <a:rPr lang="ru-RU" dirty="0" smtClean="0"/>
              <a:t>, никотин, наркотики и некоторые вирусы, например вирус гепатита и т.д.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Существуют и другие классификации вредных веществ, например, по их преимущественному избирательному патологическому действию на определенные органы или системы организма человека: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нервные</a:t>
            </a:r>
            <a:r>
              <a:rPr lang="ru-RU" dirty="0" smtClean="0"/>
              <a:t> (</a:t>
            </a:r>
            <a:r>
              <a:rPr lang="ru-RU" dirty="0" err="1" smtClean="0"/>
              <a:t>нейротропные</a:t>
            </a:r>
            <a:r>
              <a:rPr lang="ru-RU" dirty="0" smtClean="0"/>
              <a:t>), вызывающие расстройства функций центральной нервной системы, судороги, паралич (пары металлической ртути, марганец, соединения мышьяка, сероуглерод, углеводороды предельного, непредельного и циклического ряда, сероводород, тетраэтилсвинец, наркотические вещества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печеночные</a:t>
            </a:r>
            <a:r>
              <a:rPr lang="ru-RU" dirty="0" smtClean="0"/>
              <a:t> (</a:t>
            </a:r>
            <a:r>
              <a:rPr lang="ru-RU" dirty="0" err="1" smtClean="0"/>
              <a:t>гепатотропные</a:t>
            </a:r>
            <a:r>
              <a:rPr lang="ru-RU" dirty="0" smtClean="0"/>
              <a:t>), вызывающие структурные изменения в ткани печени (хлорированные углеводороды - </a:t>
            </a:r>
            <a:r>
              <a:rPr lang="ru-RU" dirty="0" err="1" smtClean="0"/>
              <a:t>метилхлорид</a:t>
            </a:r>
            <a:r>
              <a:rPr lang="ru-RU" dirty="0" smtClean="0"/>
              <a:t>, </a:t>
            </a:r>
            <a:r>
              <a:rPr lang="ru-RU" dirty="0" err="1" smtClean="0"/>
              <a:t>метиленхлорид</a:t>
            </a:r>
            <a:r>
              <a:rPr lang="ru-RU" dirty="0" smtClean="0"/>
              <a:t>, хлороформ, четыреххлористый углерод, дихлорэтан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кровяные</a:t>
            </a:r>
            <a:r>
              <a:rPr lang="ru-RU" dirty="0" smtClean="0"/>
              <a:t>, нарушающие процессы кроветворения (бензол, свинец и его неорганические соединения и др.) или взаимодействующие с гемоглобином крови (оксид углерода с образованием карбоксигемоглобина, а некоторые органические нитраты и нитриты с образованием метгемоглобина. Образовавшиеся соединения лишают гемоглобин его роли — переносчика кислорода из легких в ткани, вследствие чего развивается глубокая кислородная недостаточность, способная привести к летальному исходу);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ферментные</a:t>
            </a:r>
            <a:r>
              <a:rPr lang="ru-RU" dirty="0" smtClean="0"/>
              <a:t>, нарушающие структуру ферментов, дезактивирующие их (синильная кислота и ее соли, мышьяк и его соединения, соли ртути, фосфорорганические соединения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сердечные</a:t>
            </a:r>
            <a:r>
              <a:rPr lang="ru-RU" dirty="0" smtClean="0"/>
              <a:t>, обладающие </a:t>
            </a:r>
            <a:r>
              <a:rPr lang="ru-RU" dirty="0" err="1" smtClean="0"/>
              <a:t>кардиотоксическим</a:t>
            </a:r>
            <a:r>
              <a:rPr lang="ru-RU" dirty="0" smtClean="0"/>
              <a:t> действием (соли бария, кобальта, кадмия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почечные</a:t>
            </a:r>
            <a:r>
              <a:rPr lang="ru-RU" dirty="0" smtClean="0"/>
              <a:t>, вызывающие патологические процессы в почках (ртуть, свинец, кадмий, литий, висмут и их соединения, соединения мышьяка, органические растворители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раздражающие, преимущественно поражающие органы дыхания (хлор, аммиак, диоксид серы, оксиды азота, фосген и др.).</a:t>
            </a:r>
            <a:endParaRPr lang="en-US" dirty="0" smtClean="0"/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Ферменты микробного происхождения - органические вещества белковой природы, которые синтезируются в клетках и во много раз ускоряют протекающие в них реакции, не подвергаясь при этом химическим превращениям. Вещества, оказывающие подобное действие, существуют и в неживой природе и называются катализаторами. Ферменты (от лат. </a:t>
            </a:r>
            <a:r>
              <a:rPr lang="ru-RU" b="1" dirty="0" err="1" smtClean="0"/>
              <a:t>fermentum</a:t>
            </a:r>
            <a:r>
              <a:rPr lang="ru-RU" b="1" dirty="0" smtClean="0"/>
              <a:t> - брожение, закваска) иногда называют энзимами (от греч. </a:t>
            </a:r>
            <a:r>
              <a:rPr lang="ru-RU" b="1" dirty="0" err="1" smtClean="0"/>
              <a:t>en</a:t>
            </a:r>
            <a:r>
              <a:rPr lang="ru-RU" b="1" dirty="0" smtClean="0"/>
              <a:t> - внутри, </a:t>
            </a:r>
            <a:r>
              <a:rPr lang="ru-RU" b="1" dirty="0" err="1" smtClean="0"/>
              <a:t>zyme</a:t>
            </a:r>
            <a:r>
              <a:rPr lang="ru-RU" b="1" dirty="0" smtClean="0"/>
              <a:t> - закваска).</a:t>
            </a: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E5154-2367-4680-A241-70883C0571EC}" type="slidenum">
              <a:rPr lang="ru-RU" smtClean="0"/>
              <a:pPr/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59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90B0-7E54-4C3C-9099-252A5519A58E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032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2474" indent="-281721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6884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7637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8391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9144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9898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80651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31405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CC2D06-1641-44D3-97A7-DF9E8FB8ED57}" type="slidenum">
              <a:rPr lang="ru-RU" smtClean="0"/>
              <a:pPr eaLnBrk="1" hangingPunct="1"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26828" indent="-279549"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18197" indent="-223639"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565476" indent="-223639"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12754" indent="-223639"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460033" indent="-22363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07312" indent="-22363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354591" indent="-22363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01869" indent="-22363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C46BF51-38C2-482B-B694-5B4357B31540}" type="slidenum">
              <a:rPr lang="ru-RU" altLang="ru-RU" sz="1300">
                <a:latin typeface="Arial" charset="0"/>
              </a:rPr>
              <a:pPr/>
              <a:t>21</a:t>
            </a:fld>
            <a:endParaRPr lang="ru-RU" altLang="ru-RU" sz="1300" dirty="0">
              <a:latin typeface="Arial" charset="0"/>
            </a:endParaRPr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645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645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645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2474" indent="-281721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6884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7637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8391" indent="-225377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9144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9898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80651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31405" indent="-225377" defTabSz="4507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865012-3CC6-4598-B69F-7F6F85D446E6}" type="slidenum">
              <a:rPr lang="ru-RU" smtClean="0"/>
              <a:pPr eaLnBrk="1" hangingPunct="1"/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55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A6F49-47B0-437F-A37C-0503261CD7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8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94969-F9D0-4C25-9F99-062D20C918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716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A91B4-02EC-4B0B-A5B5-E4EE407D72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456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2499-F0F6-4913-8194-A91CCAB385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154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AF3CF-1B56-4BA7-8A3B-F0BCA06357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084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A86AF-4A95-4AA1-B0CE-DE58EDFB39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61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67A9-D102-49A2-BB86-C43BD7139B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8468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103F-04FE-4771-B8EE-2F73CF9198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321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479-7AE4-496D-B5A9-8732931DF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838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7D58-3D5E-4D80-AC62-F995592A0E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3443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DB8A3-261A-4637-AB7F-A628F24830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525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AFCD-C8D4-458E-8B7E-39FAF93FD1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209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198B-18FA-4DC4-887B-E9F499D09D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186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A3167-2F86-4D75-9A02-FC700ADA15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010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59F9-8907-438F-A87D-BF85848EED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3209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52C7E-1455-4E5F-BA9E-E888BD8372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2871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E1FB-A5F2-4545-AC73-FD09209BDF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2056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89DA9-2889-4587-8F13-615C31ACA7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5934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42E99-DB8D-466E-92A6-FC43D2CB52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664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6A77E-8B28-4BB3-B84B-F0788D3516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711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3840-A2AA-4869-B724-3E895198F3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743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F9F2C-BC19-46AE-A2F4-9C77B44E07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240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FC529-DF00-43B8-992A-DBF397B02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850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FFDD1-031C-456B-B965-1E479C1444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4588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A681E-53BA-4328-A5DD-9697C9C2F5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0424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8DA07-2028-4277-98BA-8A3C83DE5B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3792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8D88-5088-42F4-87D2-F6E5D30706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804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2043-3B99-42B8-808D-385B28B27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453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9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A24F-9ECC-4B4E-88E8-9CCF6865E5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118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5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5984-A86C-41AF-9FE8-F4CA9F5CBE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48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4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ED93D-5EDA-4BA3-A70B-9BB54C7A96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037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7BB47-937F-4A98-BB29-25E9C3BAA4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402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38326-1E7C-44F3-8E33-4394BECC3F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859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1030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B00357BB-4EE4-4D5E-BD80-C0FC99A9F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8243A775-0ADE-44BC-BCAC-5DCB02FB18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234AC5C0-EB03-43AB-8152-2DFE521C2A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images.yandex.ru/yandsearch?fp=0&amp;img_url=http://static.ngs.ru/cache/market/e2ef7114ac1aed2256d016985c3694bf_1364640663_250_250.jpg&amp;iorient=&amp;ih=&amp;icolor=&amp;site=&amp;text=%D1%8D%D0%BB%D0%B5%D0%BA%D1%82%D1%80%D0%BE%D0%B3%D0%B0%D0%B7%D0%BE%D1%81%D0%B2%D0%B0%D1%80%D1%89&amp;iw=&amp;wp=&amp;pos=17&amp;recent=&amp;type=&amp;isize=&amp;rpt=simage&amp;itype=&amp;nojs=1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images.yandex.ru/yandsearch?fp=0&amp;img_url=http://img.nr2.ru/pict/arts1/24/01/240190.jpg&amp;iorient=&amp;ih=&amp;icolor=&amp;site=&amp;text=%D1%88%D0%B0%D1%85%D1%82%D0%B5%D1%80%D1%8B&amp;iw=&amp;wp=&amp;pos=16&amp;recent=&amp;type=&amp;isize=&amp;rpt=simage&amp;itype=&amp;nojs=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Dlya_obucheniya_ob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9"/>
          <p:cNvSpPr txBox="1">
            <a:spLocks noChangeArrowheads="1"/>
          </p:cNvSpPr>
          <p:nvPr/>
        </p:nvSpPr>
        <p:spPr bwMode="auto">
          <a:xfrm>
            <a:off x="6403975" y="1122363"/>
            <a:ext cx="25669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ru-RU" sz="800" dirty="0">
                <a:solidFill>
                  <a:srgbClr val="336699"/>
                </a:solidFill>
              </a:rPr>
              <a:t>ПРОФЕССИОНАЛЬНОЙ ДЕЯТЕЛЬНОСТИ </a:t>
            </a:r>
          </a:p>
          <a:p>
            <a:pPr>
              <a:lnSpc>
                <a:spcPct val="110000"/>
              </a:lnSpc>
            </a:pPr>
            <a:r>
              <a:rPr lang="ru-RU" altLang="ru-RU" sz="800" dirty="0">
                <a:solidFill>
                  <a:srgbClr val="336699"/>
                </a:solidFill>
              </a:rPr>
              <a:t>В СФЕРЕ ОХРАНЫ ТРУДА</a:t>
            </a: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6361113" y="652463"/>
            <a:ext cx="14065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ru-RU" altLang="ru-RU" sz="2800" dirty="0">
                <a:solidFill>
                  <a:srgbClr val="336699"/>
                </a:solidFill>
              </a:rPr>
              <a:t>18 лет</a:t>
            </a:r>
          </a:p>
        </p:txBody>
      </p:sp>
      <p:pic>
        <p:nvPicPr>
          <p:cNvPr id="4101" name="Рисунок 9" descr="logo_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792163"/>
            <a:ext cx="31765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0" descr="postavchi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9863" y="5505450"/>
            <a:ext cx="26241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Прямоугольник 1"/>
          <p:cNvSpPr>
            <a:spLocks noChangeArrowheads="1"/>
          </p:cNvSpPr>
          <p:nvPr/>
        </p:nvSpPr>
        <p:spPr bwMode="auto">
          <a:xfrm>
            <a:off x="474663" y="2574925"/>
            <a:ext cx="815181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Измерение и оценка фактора</a:t>
            </a:r>
            <a:r>
              <a:rPr lang="ru-RU" altLang="ru-RU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alt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микроклимат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31838" y="0"/>
            <a:ext cx="8305800" cy="946298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2772" y="1556657"/>
            <a:ext cx="4929642" cy="36408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3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300" b="1" u="sng" dirty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2300" b="1" u="sng" dirty="0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US" sz="23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</a:rPr>
              <a:t>относятся работы, производимые сидя, стоя или связанные с ходьбой и сопровождающиеся некоторым физическим напряжением (мастер, контролер, начальник цеха и пр.)</a:t>
            </a:r>
          </a:p>
        </p:txBody>
      </p:sp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285" y="1556657"/>
            <a:ext cx="2830286" cy="398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68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81597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1838" y="1491343"/>
            <a:ext cx="4427991" cy="40283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постоянной ходьбой, перемещением мелких 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до 1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изделий или предметов в положении стоя или сидя и требующие определенного физического напряжения (слесарь-ремонтник, наладчик оборудования и пр.)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7106" y="1675720"/>
            <a:ext cx="3043237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9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81597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2" y="1768476"/>
            <a:ext cx="2738437" cy="39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0695" y="1547019"/>
            <a:ext cx="4427991" cy="40283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ходьбой, перемещением и переноской тяжестей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до 10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и сопровождающиеся умеренным физическим напряжением (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</a:rPr>
              <a:t>электрогазосварщик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, повар, уборщица, дворник и пр.)</a:t>
            </a:r>
          </a:p>
        </p:txBody>
      </p:sp>
    </p:spTree>
    <p:extLst>
      <p:ext uri="{BB962C8B-B14F-4D97-AF65-F5344CB8AC3E}">
        <p14:creationId xmlns:p14="http://schemas.microsoft.com/office/powerpoint/2010/main" xmlns="" val="18292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971513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5382" y="1716342"/>
            <a:ext cx="4112304" cy="38033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III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постоянными передвижениями, перемещением и переноской значительных,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свыше 10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тяжестей и требующие больших физических усилий (кузнец ручной ковки, грузчик, металлург и пр. )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5089" y="1716341"/>
            <a:ext cx="2794000" cy="415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841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микроклимата в рамках СОУТ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Вертикальный свиток 3"/>
          <p:cNvSpPr>
            <a:spLocks noChangeArrowheads="1"/>
          </p:cNvSpPr>
          <p:nvPr/>
        </p:nvSpPr>
        <p:spPr bwMode="auto">
          <a:xfrm>
            <a:off x="251165" y="1588180"/>
            <a:ext cx="3199606" cy="3853089"/>
          </a:xfrm>
          <a:prstGeom prst="verticalScroll">
            <a:avLst>
              <a:gd name="adj" fmla="val 12500"/>
            </a:avLst>
          </a:prstGeom>
          <a:solidFill>
            <a:srgbClr val="9BE3F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r>
              <a:rPr lang="ru-RU" altLang="ru-RU" b="1" dirty="0">
                <a:solidFill>
                  <a:srgbClr val="020202"/>
                </a:solidFill>
              </a:rPr>
              <a:t>Федеральный закон от 28.12.2013 N 426-ФЗ «О специальной оценке условий труда».</a:t>
            </a: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3548743" y="1149072"/>
            <a:ext cx="413657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Идентификация потенциально вредных и (или) опасных производственных факторов </a:t>
            </a:r>
            <a:r>
              <a:rPr lang="ru-RU" sz="2800" dirty="0">
                <a:solidFill>
                  <a:srgbClr val="020202"/>
                </a:solidFill>
                <a:latin typeface="Times New Roman" pitchFamily="18" charset="0"/>
                <a:cs typeface="Times New Roman" pitchFamily="18" charset="0"/>
              </a:rPr>
              <a:t>на рабочих местах осуществляется экспертом организации, проводящей СОУТ в соответствии со ст. 10 Федерального закона № 426-ФЗ «О специальной оценке условий труда». </a:t>
            </a:r>
            <a:endParaRPr lang="ru-RU" altLang="ru-RU" sz="2800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6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371" y="132871"/>
            <a:ext cx="5425069" cy="629129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Источники фактора</a:t>
            </a:r>
            <a:endParaRPr kumimoji="1" lang="ru-RU" sz="28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069" y="1795621"/>
            <a:ext cx="1925871" cy="162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2754" y="961903"/>
            <a:ext cx="1684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 </a:t>
            </a: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отопления</a:t>
            </a:r>
            <a:endParaRPr lang="ru-RU" sz="24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1307" y="964625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 </a:t>
            </a:r>
            <a:endParaRPr lang="ru-RU" sz="24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кондиционирования</a:t>
            </a:r>
            <a:endParaRPr lang="ru-RU" sz="24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6608" y="1038588"/>
            <a:ext cx="1949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</a:t>
            </a: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вентиляции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6248" y="3673732"/>
            <a:ext cx="4810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Технологическое оборудование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3300" y="1896399"/>
            <a:ext cx="1925871" cy="15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683" y="1795621"/>
            <a:ext cx="1857434" cy="173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675" y="4275222"/>
            <a:ext cx="1905000" cy="15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463" y="4275222"/>
            <a:ext cx="1395220" cy="15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9440" y="4275222"/>
            <a:ext cx="1969940" cy="15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608" y="4276109"/>
            <a:ext cx="1100291" cy="15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36" b="9015"/>
          <a:stretch/>
        </p:blipFill>
        <p:spPr bwMode="auto">
          <a:xfrm>
            <a:off x="1764255" y="4275222"/>
            <a:ext cx="1495312" cy="15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75" y="5849062"/>
            <a:ext cx="9176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Идентифицируется как вредный и (или) опасный фактор на рабочих местах, расположенных в закрытых производственных помещениях, на которых имеется технологическое оборудование, являющееся искусственным источником тепла и (или) холода (за исключением климатического оборудования, не используемого в технологическом процессе и предназначенного для создания комфортных условий труда).</a:t>
            </a:r>
          </a:p>
        </p:txBody>
      </p:sp>
    </p:spTree>
    <p:extLst>
      <p:ext uri="{BB962C8B-B14F-4D97-AF65-F5344CB8AC3E}">
        <p14:creationId xmlns:p14="http://schemas.microsoft.com/office/powerpoint/2010/main" xmlns="" val="10544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ADD3525-8E2F-4E02-927B-8CCC2C0CA780}" type="slidenum">
              <a:rPr lang="en-US" sz="3600" smtClean="0">
                <a:solidFill>
                  <a:srgbClr val="6F91C2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3600" dirty="0" smtClean="0">
              <a:solidFill>
                <a:srgbClr val="6F91C2"/>
              </a:solidFill>
              <a:latin typeface="Arial" charset="0"/>
            </a:endParaRP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1042987" y="285750"/>
            <a:ext cx="7489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Проведение процедуры идентификации фактора микроклимат</a:t>
            </a:r>
            <a:endParaRPr lang="ru-RU" sz="2000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495358071"/>
              </p:ext>
            </p:extLst>
          </p:nvPr>
        </p:nvGraphicFramePr>
        <p:xfrm>
          <a:off x="827460" y="1566084"/>
          <a:ext cx="7920879" cy="474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низ 14"/>
          <p:cNvSpPr/>
          <p:nvPr/>
        </p:nvSpPr>
        <p:spPr>
          <a:xfrm>
            <a:off x="5130482" y="3770155"/>
            <a:ext cx="288032" cy="1001133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1582271">
            <a:off x="5749787" y="2907718"/>
            <a:ext cx="288032" cy="1932710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7155643" y="2710991"/>
            <a:ext cx="1440160" cy="283890"/>
          </a:xfrm>
          <a:prstGeom prst="bentConnector3">
            <a:avLst>
              <a:gd name="adj1" fmla="val -42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18414" y="387407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Результаты измерений на оценку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9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ADD3525-8E2F-4E02-927B-8CCC2C0CA780}" type="slidenum">
              <a:rPr lang="en-US" sz="3600" smtClean="0">
                <a:solidFill>
                  <a:srgbClr val="6F91C2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3600" dirty="0" smtClean="0">
              <a:solidFill>
                <a:srgbClr val="6F91C2"/>
              </a:solidFill>
              <a:latin typeface="Arial" charset="0"/>
            </a:endParaRP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1042988" y="169932"/>
            <a:ext cx="7489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Сравнение фактических уровней параметров микроклимата с предельно –допустимыми уровнями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866964585"/>
              </p:ext>
            </p:extLst>
          </p:nvPr>
        </p:nvGraphicFramePr>
        <p:xfrm>
          <a:off x="539552" y="1916832"/>
          <a:ext cx="3744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046572501"/>
              </p:ext>
            </p:extLst>
          </p:nvPr>
        </p:nvGraphicFramePr>
        <p:xfrm>
          <a:off x="4530875" y="1916832"/>
          <a:ext cx="40014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7230" y="60212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Значительное отклонение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60212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</a:rPr>
              <a:t>Незначительное отклонение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ашивка 2"/>
          <p:cNvSpPr/>
          <p:nvPr/>
        </p:nvSpPr>
        <p:spPr>
          <a:xfrm rot="13219412">
            <a:off x="2550251" y="4001655"/>
            <a:ext cx="406778" cy="517145"/>
          </a:xfrm>
          <a:prstGeom prst="chevr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11230616">
            <a:off x="6709765" y="4001654"/>
            <a:ext cx="406778" cy="517145"/>
          </a:xfrm>
          <a:prstGeom prst="chevr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484390" flipV="1">
            <a:off x="6523428" y="4406536"/>
            <a:ext cx="364343" cy="1073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7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50938" y="-11113"/>
            <a:ext cx="6913562" cy="992188"/>
          </a:xfrm>
        </p:spPr>
        <p:txBody>
          <a:bodyPr/>
          <a:lstStyle/>
          <a:p>
            <a:pPr algn="l" eaLnBrk="1" hangingPunct="1"/>
            <a:r>
              <a:rPr lang="ru-RU" sz="2000" dirty="0" smtClean="0">
                <a:solidFill>
                  <a:schemeClr val="bg1"/>
                </a:solidFill>
                <a:cs typeface="Times New Roman" pitchFamily="18" charset="0"/>
              </a:rPr>
              <a:t>Условия декларирования по фактору «Микроклимат»</a:t>
            </a:r>
          </a:p>
        </p:txBody>
      </p:sp>
      <p:sp>
        <p:nvSpPr>
          <p:cNvPr id="5123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2CFE1F2-A0F2-418C-8F86-A7EF4A816EAF}" type="slidenum">
              <a:rPr lang="en-US" sz="3600">
                <a:solidFill>
                  <a:srgbClr val="6F91C2"/>
                </a:solidFill>
              </a:rPr>
              <a:pPr algn="r" eaLnBrk="1" hangingPunct="1"/>
              <a:t>18</a:t>
            </a:fld>
            <a:endParaRPr lang="en-US" sz="3600" dirty="0">
              <a:solidFill>
                <a:srgbClr val="6F91C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7696" y="762000"/>
            <a:ext cx="9235752" cy="6048672"/>
            <a:chOff x="143508" y="762000"/>
            <a:chExt cx="9235752" cy="60486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43508" y="762000"/>
              <a:ext cx="9235752" cy="6048672"/>
            </a:xfrm>
            <a:prstGeom prst="rect">
              <a:avLst/>
            </a:prstGeom>
            <a:noFill/>
          </p:spPr>
        </p:sp>
        <p:sp>
          <p:nvSpPr>
            <p:cNvPr id="5" name="Прямоугольник 4"/>
            <p:cNvSpPr/>
            <p:nvPr/>
          </p:nvSpPr>
          <p:spPr>
            <a:xfrm flipH="1">
              <a:off x="4556442" y="2369270"/>
              <a:ext cx="45716" cy="6206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1698522" y="1070306"/>
              <a:ext cx="7269857" cy="795630"/>
            </a:xfrm>
            <a:custGeom>
              <a:avLst/>
              <a:gdLst>
                <a:gd name="connsiteX0" fmla="*/ 0 w 7269857"/>
                <a:gd name="connsiteY0" fmla="*/ 132608 h 795630"/>
                <a:gd name="connsiteX1" fmla="*/ 132608 w 7269857"/>
                <a:gd name="connsiteY1" fmla="*/ 0 h 795630"/>
                <a:gd name="connsiteX2" fmla="*/ 7137249 w 7269857"/>
                <a:gd name="connsiteY2" fmla="*/ 0 h 795630"/>
                <a:gd name="connsiteX3" fmla="*/ 7269857 w 7269857"/>
                <a:gd name="connsiteY3" fmla="*/ 132608 h 795630"/>
                <a:gd name="connsiteX4" fmla="*/ 7269857 w 7269857"/>
                <a:gd name="connsiteY4" fmla="*/ 663022 h 795630"/>
                <a:gd name="connsiteX5" fmla="*/ 7137249 w 7269857"/>
                <a:gd name="connsiteY5" fmla="*/ 795630 h 795630"/>
                <a:gd name="connsiteX6" fmla="*/ 132608 w 7269857"/>
                <a:gd name="connsiteY6" fmla="*/ 795630 h 795630"/>
                <a:gd name="connsiteX7" fmla="*/ 0 w 7269857"/>
                <a:gd name="connsiteY7" fmla="*/ 663022 h 795630"/>
                <a:gd name="connsiteX8" fmla="*/ 0 w 7269857"/>
                <a:gd name="connsiteY8" fmla="*/ 132608 h 79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857" h="795630">
                  <a:moveTo>
                    <a:pt x="0" y="132608"/>
                  </a:moveTo>
                  <a:cubicBezTo>
                    <a:pt x="0" y="59371"/>
                    <a:pt x="59371" y="0"/>
                    <a:pt x="132608" y="0"/>
                  </a:cubicBezTo>
                  <a:lnTo>
                    <a:pt x="7137249" y="0"/>
                  </a:lnTo>
                  <a:cubicBezTo>
                    <a:pt x="7210486" y="0"/>
                    <a:pt x="7269857" y="59371"/>
                    <a:pt x="7269857" y="132608"/>
                  </a:cubicBezTo>
                  <a:lnTo>
                    <a:pt x="7269857" y="663022"/>
                  </a:lnTo>
                  <a:cubicBezTo>
                    <a:pt x="7269857" y="736259"/>
                    <a:pt x="7210486" y="795630"/>
                    <a:pt x="7137249" y="795630"/>
                  </a:cubicBezTo>
                  <a:lnTo>
                    <a:pt x="132608" y="795630"/>
                  </a:lnTo>
                  <a:cubicBezTo>
                    <a:pt x="59371" y="795630"/>
                    <a:pt x="0" y="736259"/>
                    <a:pt x="0" y="663022"/>
                  </a:cubicBezTo>
                  <a:lnTo>
                    <a:pt x="0" y="13260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3202" tIns="38839" rIns="283202" bIns="388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Отсутствуют источники   (открытая территория, неотапливаемое помещение)</a:t>
              </a:r>
              <a:endParaRPr lang="ru-RU" sz="1800" b="0" kern="12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 flipH="1">
              <a:off x="830925" y="3001544"/>
              <a:ext cx="83491" cy="4571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1687661" y="1838137"/>
              <a:ext cx="7291644" cy="556950"/>
            </a:xfrm>
            <a:custGeom>
              <a:avLst/>
              <a:gdLst>
                <a:gd name="connsiteX0" fmla="*/ 0 w 7291644"/>
                <a:gd name="connsiteY0" fmla="*/ 92827 h 556950"/>
                <a:gd name="connsiteX1" fmla="*/ 92827 w 7291644"/>
                <a:gd name="connsiteY1" fmla="*/ 0 h 556950"/>
                <a:gd name="connsiteX2" fmla="*/ 7198817 w 7291644"/>
                <a:gd name="connsiteY2" fmla="*/ 0 h 556950"/>
                <a:gd name="connsiteX3" fmla="*/ 7291644 w 7291644"/>
                <a:gd name="connsiteY3" fmla="*/ 92827 h 556950"/>
                <a:gd name="connsiteX4" fmla="*/ 7291644 w 7291644"/>
                <a:gd name="connsiteY4" fmla="*/ 464123 h 556950"/>
                <a:gd name="connsiteX5" fmla="*/ 7198817 w 7291644"/>
                <a:gd name="connsiteY5" fmla="*/ 556950 h 556950"/>
                <a:gd name="connsiteX6" fmla="*/ 92827 w 7291644"/>
                <a:gd name="connsiteY6" fmla="*/ 556950 h 556950"/>
                <a:gd name="connsiteX7" fmla="*/ 0 w 7291644"/>
                <a:gd name="connsiteY7" fmla="*/ 464123 h 556950"/>
                <a:gd name="connsiteX8" fmla="*/ 0 w 7291644"/>
                <a:gd name="connsiteY8" fmla="*/ 92827 h 55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91644" h="556950">
                  <a:moveTo>
                    <a:pt x="0" y="92827"/>
                  </a:moveTo>
                  <a:cubicBezTo>
                    <a:pt x="0" y="41560"/>
                    <a:pt x="41560" y="0"/>
                    <a:pt x="92827" y="0"/>
                  </a:cubicBezTo>
                  <a:lnTo>
                    <a:pt x="7198817" y="0"/>
                  </a:lnTo>
                  <a:cubicBezTo>
                    <a:pt x="7250084" y="0"/>
                    <a:pt x="7291644" y="41560"/>
                    <a:pt x="7291644" y="92827"/>
                  </a:cubicBezTo>
                  <a:lnTo>
                    <a:pt x="7291644" y="464123"/>
                  </a:lnTo>
                  <a:cubicBezTo>
                    <a:pt x="7291644" y="515390"/>
                    <a:pt x="7250084" y="556950"/>
                    <a:pt x="7198817" y="556950"/>
                  </a:cubicBezTo>
                  <a:lnTo>
                    <a:pt x="92827" y="556950"/>
                  </a:lnTo>
                  <a:cubicBezTo>
                    <a:pt x="41560" y="556950"/>
                    <a:pt x="0" y="515390"/>
                    <a:pt x="0" y="464123"/>
                  </a:cubicBezTo>
                  <a:lnTo>
                    <a:pt x="0" y="9282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551" tIns="27188" rIns="271551" bIns="27188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Отсутствуют жалобы работников</a:t>
              </a:r>
              <a:endParaRPr lang="ru-RU" sz="18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700203" y="3875600"/>
              <a:ext cx="7274577" cy="657841"/>
            </a:xfrm>
            <a:custGeom>
              <a:avLst/>
              <a:gdLst>
                <a:gd name="connsiteX0" fmla="*/ 0 w 7274577"/>
                <a:gd name="connsiteY0" fmla="*/ 109642 h 657841"/>
                <a:gd name="connsiteX1" fmla="*/ 109642 w 7274577"/>
                <a:gd name="connsiteY1" fmla="*/ 0 h 657841"/>
                <a:gd name="connsiteX2" fmla="*/ 7164935 w 7274577"/>
                <a:gd name="connsiteY2" fmla="*/ 0 h 657841"/>
                <a:gd name="connsiteX3" fmla="*/ 7274577 w 7274577"/>
                <a:gd name="connsiteY3" fmla="*/ 109642 h 657841"/>
                <a:gd name="connsiteX4" fmla="*/ 7274577 w 7274577"/>
                <a:gd name="connsiteY4" fmla="*/ 548199 h 657841"/>
                <a:gd name="connsiteX5" fmla="*/ 7164935 w 7274577"/>
                <a:gd name="connsiteY5" fmla="*/ 657841 h 657841"/>
                <a:gd name="connsiteX6" fmla="*/ 109642 w 7274577"/>
                <a:gd name="connsiteY6" fmla="*/ 657841 h 657841"/>
                <a:gd name="connsiteX7" fmla="*/ 0 w 7274577"/>
                <a:gd name="connsiteY7" fmla="*/ 548199 h 657841"/>
                <a:gd name="connsiteX8" fmla="*/ 0 w 7274577"/>
                <a:gd name="connsiteY8" fmla="*/ 109642 h 657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4577" h="657841">
                  <a:moveTo>
                    <a:pt x="0" y="109642"/>
                  </a:moveTo>
                  <a:cubicBezTo>
                    <a:pt x="0" y="49088"/>
                    <a:pt x="49088" y="0"/>
                    <a:pt x="109642" y="0"/>
                  </a:cubicBezTo>
                  <a:lnTo>
                    <a:pt x="7164935" y="0"/>
                  </a:lnTo>
                  <a:cubicBezTo>
                    <a:pt x="7225489" y="0"/>
                    <a:pt x="7274577" y="49088"/>
                    <a:pt x="7274577" y="109642"/>
                  </a:cubicBezTo>
                  <a:lnTo>
                    <a:pt x="7274577" y="548199"/>
                  </a:lnTo>
                  <a:cubicBezTo>
                    <a:pt x="7274577" y="608753"/>
                    <a:pt x="7225489" y="657841"/>
                    <a:pt x="7164935" y="657841"/>
                  </a:cubicBezTo>
                  <a:lnTo>
                    <a:pt x="109642" y="657841"/>
                  </a:lnTo>
                  <a:cubicBezTo>
                    <a:pt x="49088" y="657841"/>
                    <a:pt x="0" y="608753"/>
                    <a:pt x="0" y="548199"/>
                  </a:cubicBezTo>
                  <a:lnTo>
                    <a:pt x="0" y="1096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476" tIns="32113" rIns="276476" bIns="32113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Работникам не предоставляются гарантии и компенсации</a:t>
              </a:r>
              <a:endParaRPr lang="ru-RU" sz="1800" kern="12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53461" y="5052417"/>
              <a:ext cx="126437" cy="4571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672274" y="3187753"/>
              <a:ext cx="7287830" cy="695392"/>
            </a:xfrm>
            <a:custGeom>
              <a:avLst/>
              <a:gdLst>
                <a:gd name="connsiteX0" fmla="*/ 0 w 7287830"/>
                <a:gd name="connsiteY0" fmla="*/ 115901 h 695392"/>
                <a:gd name="connsiteX1" fmla="*/ 115901 w 7287830"/>
                <a:gd name="connsiteY1" fmla="*/ 0 h 695392"/>
                <a:gd name="connsiteX2" fmla="*/ 7171929 w 7287830"/>
                <a:gd name="connsiteY2" fmla="*/ 0 h 695392"/>
                <a:gd name="connsiteX3" fmla="*/ 7287830 w 7287830"/>
                <a:gd name="connsiteY3" fmla="*/ 115901 h 695392"/>
                <a:gd name="connsiteX4" fmla="*/ 7287830 w 7287830"/>
                <a:gd name="connsiteY4" fmla="*/ 579491 h 695392"/>
                <a:gd name="connsiteX5" fmla="*/ 7171929 w 7287830"/>
                <a:gd name="connsiteY5" fmla="*/ 695392 h 695392"/>
                <a:gd name="connsiteX6" fmla="*/ 115901 w 7287830"/>
                <a:gd name="connsiteY6" fmla="*/ 695392 h 695392"/>
                <a:gd name="connsiteX7" fmla="*/ 0 w 7287830"/>
                <a:gd name="connsiteY7" fmla="*/ 579491 h 695392"/>
                <a:gd name="connsiteX8" fmla="*/ 0 w 7287830"/>
                <a:gd name="connsiteY8" fmla="*/ 115901 h 69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7830" h="695392">
                  <a:moveTo>
                    <a:pt x="0" y="115901"/>
                  </a:moveTo>
                  <a:cubicBezTo>
                    <a:pt x="0" y="51891"/>
                    <a:pt x="51891" y="0"/>
                    <a:pt x="115901" y="0"/>
                  </a:cubicBezTo>
                  <a:lnTo>
                    <a:pt x="7171929" y="0"/>
                  </a:lnTo>
                  <a:cubicBezTo>
                    <a:pt x="7235939" y="0"/>
                    <a:pt x="7287830" y="51891"/>
                    <a:pt x="7287830" y="115901"/>
                  </a:cubicBezTo>
                  <a:lnTo>
                    <a:pt x="7287830" y="579491"/>
                  </a:lnTo>
                  <a:cubicBezTo>
                    <a:pt x="7287830" y="643501"/>
                    <a:pt x="7235939" y="695392"/>
                    <a:pt x="7171929" y="695392"/>
                  </a:cubicBezTo>
                  <a:lnTo>
                    <a:pt x="115901" y="695392"/>
                  </a:lnTo>
                  <a:cubicBezTo>
                    <a:pt x="51891" y="695392"/>
                    <a:pt x="0" y="643501"/>
                    <a:pt x="0" y="579491"/>
                  </a:cubicBezTo>
                  <a:lnTo>
                    <a:pt x="0" y="1159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8309" tIns="33946" rIns="278309" bIns="33946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Рабочие места не включены в Списки 1 и 2, и не упомянуты в ст. 27 ФЗ-173</a:t>
              </a:r>
              <a:endParaRPr lang="ru-RU" sz="1800" kern="1200" dirty="0"/>
            </a:p>
          </p:txBody>
        </p:sp>
      </p:grpSp>
      <p:pic>
        <p:nvPicPr>
          <p:cNvPr id="5125" name="Picture 2" descr="http://im4-tub-ru.yandex.net/i?id=168508870-49-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3430" y="4829737"/>
            <a:ext cx="1804987" cy="162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ttp://im4-tub-ru.yandex.net/i?id=392707462-55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496" y="4829737"/>
            <a:ext cx="1635377" cy="162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 descr="http://im7-tub-ru.yandex.net/i?id=10044546-08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537" y="4813668"/>
            <a:ext cx="1646011" cy="165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945090" y="1849081"/>
            <a:ext cx="8141536" cy="1709117"/>
            <a:chOff x="447517" y="1389555"/>
            <a:chExt cx="6537021" cy="120279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052464" y="1815467"/>
              <a:ext cx="5875083" cy="4708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47517" y="1389555"/>
              <a:ext cx="6537021" cy="120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4363" tIns="0" rIns="244363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endParaRPr kumimoji="0" lang="ru-RU" dirty="0" smtClean="0">
                <a:solidFill>
                  <a:schemeClr val="bg1"/>
                </a:solidFill>
                <a:latin typeface="Arial" charset="0"/>
              </a:endParaRPr>
            </a:p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ru-RU" dirty="0" smtClean="0">
                  <a:solidFill>
                    <a:schemeClr val="bg1"/>
                  </a:solidFill>
                  <a:latin typeface="Arial" charset="0"/>
                </a:rPr>
                <a:t>            Фактический </a:t>
              </a:r>
              <a:r>
                <a:rPr kumimoji="0" lang="ru-RU" dirty="0">
                  <a:solidFill>
                    <a:schemeClr val="bg1"/>
                  </a:solidFill>
                  <a:latin typeface="Arial" charset="0"/>
                </a:rPr>
                <a:t>уровень значительно ниже ПДУ</a:t>
              </a:r>
            </a:p>
            <a:p>
              <a:pPr lvl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)</a:t>
              </a:r>
              <a:endParaRPr lang="ru-RU" dirty="0"/>
            </a:p>
          </p:txBody>
        </p:sp>
      </p:grpSp>
      <p:sp>
        <p:nvSpPr>
          <p:cNvPr id="2" name="Выноска со стрелкой вправо 1"/>
          <p:cNvSpPr/>
          <p:nvPr/>
        </p:nvSpPr>
        <p:spPr bwMode="auto">
          <a:xfrm>
            <a:off x="157696" y="1018348"/>
            <a:ext cx="1514578" cy="3966392"/>
          </a:xfrm>
          <a:prstGeom prst="rightArrowCallout">
            <a:avLst>
              <a:gd name="adj1" fmla="val 25000"/>
              <a:gd name="adj2" fmla="val 112343"/>
              <a:gd name="adj3" fmla="val 30726"/>
              <a:gd name="adj4" fmla="val 649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фактор не идентифицирован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7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Внесение данных по результатам идентификации фактора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62164" y="1037118"/>
            <a:ext cx="258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Эксперта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74342" y="1286887"/>
            <a:ext cx="3699542" cy="514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Заключение эксперта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57199" y="2164974"/>
            <a:ext cx="2509733" cy="52174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измерения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550024" y="2164973"/>
            <a:ext cx="3012140" cy="521745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декларирование</a:t>
            </a:r>
          </a:p>
        </p:txBody>
      </p:sp>
      <p:cxnSp>
        <p:nvCxnSpPr>
          <p:cNvPr id="7" name="Прямая со стрелкой 6"/>
          <p:cNvCxnSpPr>
            <a:endCxn id="4" idx="0"/>
          </p:cNvCxnSpPr>
          <p:nvPr/>
        </p:nvCxnSpPr>
        <p:spPr bwMode="auto">
          <a:xfrm flipH="1">
            <a:off x="1712066" y="1801347"/>
            <a:ext cx="1149468" cy="3636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>
            <a:endCxn id="5" idx="0"/>
          </p:cNvCxnSpPr>
          <p:nvPr/>
        </p:nvCxnSpPr>
        <p:spPr bwMode="auto">
          <a:xfrm>
            <a:off x="3765176" y="1801347"/>
            <a:ext cx="1290918" cy="3636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Вертикальный свиток 12"/>
          <p:cNvSpPr/>
          <p:nvPr/>
        </p:nvSpPr>
        <p:spPr bwMode="auto">
          <a:xfrm>
            <a:off x="243375" y="3172160"/>
            <a:ext cx="2431227" cy="2550907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4400"/>
            <a:r>
              <a:rPr kumimoji="0" lang="ru-RU" sz="1200" b="1" dirty="0">
                <a:latin typeface="+mn-lt"/>
                <a:ea typeface="Calibri" pitchFamily="34" charset="0"/>
                <a:cs typeface="Times New Roman" pitchFamily="18" charset="0"/>
              </a:rPr>
              <a:t>Перечень рабочих мест, на которых проводилась специальная оценка условий труда (с указанием источников вредных и (или) опасных факторов производственной среды и трудового процесса)</a:t>
            </a:r>
            <a:endParaRPr kumimoji="0" lang="ru-RU" sz="900" dirty="0">
              <a:latin typeface="+mn-lt"/>
            </a:endParaRPr>
          </a:p>
          <a:p>
            <a:pPr lvl="0" defTabSz="914400" eaLnBrk="0" hangingPunct="0"/>
            <a:endParaRPr kumimoji="0" lang="ru-RU" sz="2000" dirty="0">
              <a:latin typeface="Arial" pitchFamily="34" charset="0"/>
            </a:endParaRPr>
          </a:p>
        </p:txBody>
      </p:sp>
      <p:sp>
        <p:nvSpPr>
          <p:cNvPr id="14" name="Вертикальный свиток 13"/>
          <p:cNvSpPr/>
          <p:nvPr/>
        </p:nvSpPr>
        <p:spPr bwMode="auto">
          <a:xfrm>
            <a:off x="3765176" y="3172160"/>
            <a:ext cx="2431228" cy="2474257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1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Декларация соответствия условий труда государственным нормативным требованиям</a:t>
            </a:r>
          </a:p>
        </p:txBody>
      </p:sp>
      <p:sp>
        <p:nvSpPr>
          <p:cNvPr id="16" name="Стрелка вправо 15"/>
          <p:cNvSpPr/>
          <p:nvPr/>
        </p:nvSpPr>
        <p:spPr bwMode="auto">
          <a:xfrm rot="5400000">
            <a:off x="1276848" y="2868862"/>
            <a:ext cx="485442" cy="1211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9" name="Стрелка вправо 18"/>
          <p:cNvSpPr/>
          <p:nvPr/>
        </p:nvSpPr>
        <p:spPr bwMode="auto">
          <a:xfrm rot="5400000">
            <a:off x="4792424" y="2868860"/>
            <a:ext cx="485442" cy="1211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2245" y="1861813"/>
            <a:ext cx="1654555" cy="242285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343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Термины и определения. Основные показатели, характеризующие </a:t>
            </a:r>
            <a:r>
              <a:rPr lang="ru-RU" sz="2400" dirty="0">
                <a:solidFill>
                  <a:schemeClr val="bg1"/>
                </a:solidFill>
              </a:rPr>
              <a:t>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317" y="1077685"/>
            <a:ext cx="535869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Микроклимат</a:t>
            </a:r>
            <a:r>
              <a:rPr lang="ru-RU" sz="2000" dirty="0"/>
              <a:t> – это сочетанное действие на организм человека параметров </a:t>
            </a:r>
            <a:r>
              <a:rPr lang="ru-RU" sz="2000" dirty="0" smtClean="0"/>
              <a:t>окружающей среды.</a:t>
            </a:r>
          </a:p>
          <a:p>
            <a:endParaRPr lang="ru-RU" sz="2000" dirty="0" smtClean="0"/>
          </a:p>
          <a:p>
            <a:pPr hangingPunct="0"/>
            <a:r>
              <a:rPr lang="ru-RU" sz="2000" b="1" dirty="0" smtClean="0"/>
              <a:t>Показатели</a:t>
            </a:r>
            <a:r>
              <a:rPr lang="ru-RU" sz="2000" b="1" dirty="0"/>
              <a:t>, </a:t>
            </a:r>
            <a:r>
              <a:rPr lang="ru-RU" sz="2000" b="1" dirty="0" smtClean="0"/>
              <a:t>характеризующие микроклимат:</a:t>
            </a:r>
            <a:endParaRPr lang="ru-RU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   температура воздуха, </a:t>
            </a:r>
            <a:r>
              <a:rPr lang="ru-RU" sz="2000" baseline="30000" dirty="0" err="1"/>
              <a:t>о</a:t>
            </a:r>
            <a:r>
              <a:rPr lang="ru-RU" sz="2000" dirty="0" err="1"/>
              <a:t>С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   относительная влажность воздуха, 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   скорость движения воздуха, </a:t>
            </a:r>
            <a:r>
              <a:rPr lang="ru-RU" sz="2000" dirty="0" smtClean="0"/>
              <a:t>м/с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6622" y="1330660"/>
            <a:ext cx="3321608" cy="22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252" y="4103566"/>
            <a:ext cx="3228348" cy="232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474" y="4182736"/>
            <a:ext cx="533797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При наличии источников теплового 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(инфракрасного)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облучения оцениваются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:</a:t>
            </a:r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интенсивность теплового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облучения, </a:t>
            </a:r>
            <a:r>
              <a:rPr lang="ru-RU" sz="2000" dirty="0" smtClean="0"/>
              <a:t>Вт/м2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или экспозиционная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доза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облучения Вт*ч</a:t>
            </a:r>
          </a:p>
          <a:p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(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&gt;</a:t>
            </a:r>
            <a:r>
              <a:rPr lang="ru-RU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140 </a:t>
            </a:r>
            <a:r>
              <a:rPr lang="ru-RU" sz="2000" dirty="0" smtClean="0"/>
              <a:t>Вт/м2)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32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 bwMode="auto">
          <a:xfrm>
            <a:off x="7092866" y="4955317"/>
            <a:ext cx="470140" cy="267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297" y="157146"/>
            <a:ext cx="8229600" cy="726026"/>
          </a:xfrm>
        </p:spPr>
        <p:txBody>
          <a:bodyPr/>
          <a:lstStyle/>
          <a:p>
            <a:r>
              <a:rPr lang="ru-RU" sz="2700" dirty="0" smtClean="0">
                <a:solidFill>
                  <a:schemeClr val="bg1"/>
                </a:solidFill>
              </a:rPr>
              <a:t>Внесение данных по фактору в Перечень рабочих мест, подлежащих СОУТ</a:t>
            </a:r>
            <a:endParaRPr lang="ru-RU" sz="27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3864173"/>
              </p:ext>
            </p:extLst>
          </p:nvPr>
        </p:nvGraphicFramePr>
        <p:xfrm>
          <a:off x="405441" y="1941024"/>
          <a:ext cx="8281359" cy="3461202"/>
        </p:xfrm>
        <a:graphic>
          <a:graphicData uri="http://schemas.openxmlformats.org/drawingml/2006/table">
            <a:tbl>
              <a:tblPr firstRow="1" firstCol="1" bandRow="1"/>
              <a:tblGrid>
                <a:gridCol w="484426"/>
                <a:gridCol w="903389"/>
                <a:gridCol w="713744"/>
                <a:gridCol w="372942"/>
                <a:gridCol w="288037"/>
                <a:gridCol w="480729"/>
                <a:gridCol w="409568"/>
                <a:gridCol w="246336"/>
                <a:gridCol w="251183"/>
                <a:gridCol w="340407"/>
                <a:gridCol w="353501"/>
                <a:gridCol w="405871"/>
                <a:gridCol w="602260"/>
                <a:gridCol w="494334"/>
                <a:gridCol w="382869"/>
                <a:gridCol w="418965"/>
                <a:gridCol w="460899"/>
                <a:gridCol w="328960"/>
                <a:gridCol w="342939"/>
              </a:tblGrid>
              <a:tr h="50216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рабочего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рабочего места и источников вредных и (или) опасных факторов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 работников, занятых на данном рабочем месте (чел.)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вредных и (или) опасных факторов производственной среды и трудового процесса и продолжительность их воздействия на работника в течение рабочего дня (смены) (час.)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химический фактор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биологический фактор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Физические факторы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3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аэрозоли преимущественно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фиброгенного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действия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шум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инфразвук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ультразвук воздушный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вибрация общая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вибрация локальная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электромагнитные поля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ультрафиолетовое излучение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лазерное излучение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ионизирующие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микроклимат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световая среда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тяжесть трудового процесса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напряженность трудового процесса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Повар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Жарочный шкаф, системы регулирования температуры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3297" y="1238988"/>
            <a:ext cx="8074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Перечень рабочих мест, на которых проводилась специальная оценка условий труда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 указанием источников вредных и (или) опасных факторов производственной среды и трудового процесса)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3840" y="242951"/>
            <a:ext cx="94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/>
              <a:t>20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288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782638" y="265113"/>
            <a:ext cx="8305800" cy="571500"/>
          </a:xfrm>
        </p:spPr>
        <p:txBody>
          <a:bodyPr/>
          <a:lstStyle/>
          <a:p>
            <a:r>
              <a:rPr kumimoji="1" lang="ru-RU" altLang="ru-RU" sz="3200" kern="12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Основные нормативные документы</a:t>
            </a:r>
            <a:endParaRPr kumimoji="1" lang="ru-RU" altLang="ru-RU" sz="3200" kern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0" r="16068" b="16787"/>
          <a:stretch/>
        </p:blipFill>
        <p:spPr>
          <a:xfrm>
            <a:off x="296520" y="4333048"/>
            <a:ext cx="1625276" cy="21912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3616" y="3877137"/>
            <a:ext cx="2218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2.2.4.548-96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393" y="1850069"/>
            <a:ext cx="1528013" cy="2194153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0409" y="1030414"/>
            <a:ext cx="2355995" cy="6321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227" y="4333048"/>
            <a:ext cx="1554928" cy="21924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1932" y="3874945"/>
            <a:ext cx="1850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6" t="6097" r="12080" b="8063"/>
          <a:stretch/>
        </p:blipFill>
        <p:spPr bwMode="auto">
          <a:xfrm>
            <a:off x="4435160" y="4292835"/>
            <a:ext cx="1506071" cy="227164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61653" y="3874945"/>
            <a:ext cx="135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2.2.2006-05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8499" y="1122684"/>
            <a:ext cx="59176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специальной оценки условий труда,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вредных и опасных факторов производственной среды и трудового процесса, формы отчета комиссии по проведению специальной оценки условий труда и инструкции по ее заполнению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утвержденная Приказом № 33н от 24.01.2014 г.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Министерства труда и социальной защиты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9227" y="5059940"/>
            <a:ext cx="2969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используются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296520" y="4333048"/>
            <a:ext cx="1625276" cy="219122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 bwMode="auto">
          <a:xfrm flipH="1">
            <a:off x="163616" y="4333048"/>
            <a:ext cx="1758180" cy="204623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2327026" y="4292835"/>
            <a:ext cx="1625276" cy="219122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 bwMode="auto">
          <a:xfrm flipH="1">
            <a:off x="2327026" y="4437818"/>
            <a:ext cx="1758180" cy="204623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 bwMode="auto">
          <a:xfrm flipH="1">
            <a:off x="4373678" y="4327963"/>
            <a:ext cx="1758180" cy="204623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4309105" y="4260556"/>
            <a:ext cx="1625276" cy="219122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Стрелка вправо 17"/>
          <p:cNvSpPr/>
          <p:nvPr/>
        </p:nvSpPr>
        <p:spPr bwMode="auto">
          <a:xfrm flipH="1">
            <a:off x="6131858" y="5680037"/>
            <a:ext cx="2528047" cy="38727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Стрелка вправо 18"/>
          <p:cNvSpPr/>
          <p:nvPr/>
        </p:nvSpPr>
        <p:spPr bwMode="auto">
          <a:xfrm>
            <a:off x="2444227" y="3553596"/>
            <a:ext cx="4386879" cy="33348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3242" y="3147137"/>
            <a:ext cx="321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действующий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7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149"/>
            <a:ext cx="8229600" cy="735455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</a:t>
            </a:r>
            <a:r>
              <a:rPr lang="ru-RU" sz="2800" dirty="0" smtClean="0">
                <a:solidFill>
                  <a:schemeClr val="bg1"/>
                </a:solidFill>
              </a:rPr>
              <a:t>фактора.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ТНС-индекс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902969"/>
              </p:ext>
            </p:extLst>
          </p:nvPr>
        </p:nvGraphicFramePr>
        <p:xfrm>
          <a:off x="182880" y="1066618"/>
          <a:ext cx="8799755" cy="418868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79734"/>
                <a:gridCol w="2081104"/>
                <a:gridCol w="1189202"/>
                <a:gridCol w="1170621"/>
                <a:gridCol w="1189202"/>
                <a:gridCol w="1226365"/>
                <a:gridCol w="1263527"/>
              </a:tblGrid>
              <a:tr h="49387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Таблица 1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ТНС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индекс (С°) для категории работы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IIб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для рабочих помещений с нагревающим микроклиматом независимо от периода года и открытых территориях в теплый период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95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Нормативный документ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 условий труда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Вредный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Опасный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2.2.2006—05 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24,2</a:t>
                      </a: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25,0</a:t>
                      </a: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26,4</a:t>
                      </a: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29,1</a:t>
                      </a: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29,1</a:t>
                      </a: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2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2.2.755-99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24,0 - 24,2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24,3 - 25,0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25,1 - 26,4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26,5 - 29,1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29,1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2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2.2.013-94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(WBGT – индекс)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24,0 -24,2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24,3 -25,0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25,1 - 26,4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26,4 - 29,1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29,1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4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Инструкция Минздрава РФ от 12.08.86 № 4137-86 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 32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32,1 - 40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выше 40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554" marR="32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835" y="5346536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b="1" dirty="0">
                <a:latin typeface="Times New Roman"/>
                <a:ea typeface="Times New Roman"/>
              </a:rPr>
              <a:t>Р 2.2.013-94 </a:t>
            </a:r>
            <a:r>
              <a:rPr lang="ru-RU" b="1" dirty="0" smtClean="0">
                <a:latin typeface="Times New Roman"/>
                <a:ea typeface="Times New Roman"/>
              </a:rPr>
              <a:t>– оценивался </a:t>
            </a:r>
            <a:r>
              <a:rPr lang="ru-RU" b="1" dirty="0">
                <a:latin typeface="Times New Roman"/>
                <a:ea typeface="Times New Roman"/>
              </a:rPr>
              <a:t>WBGT – </a:t>
            </a:r>
            <a:r>
              <a:rPr lang="ru-RU" b="1" dirty="0" smtClean="0">
                <a:latin typeface="Times New Roman"/>
                <a:ea typeface="Times New Roman"/>
              </a:rPr>
              <a:t>индекс, аналог ТНС-индекса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2.2.755-99 - ТНС-индекс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выбирался 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установленного интервала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значений (например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25,1 -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26,4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</a:p>
          <a:p>
            <a:pPr algn="just" defTabSz="91440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2.2.2006-05- указывается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верхняя граница (например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26,4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С.) </a:t>
            </a:r>
          </a:p>
        </p:txBody>
      </p:sp>
    </p:spTree>
    <p:extLst>
      <p:ext uri="{BB962C8B-B14F-4D97-AF65-F5344CB8AC3E}">
        <p14:creationId xmlns:p14="http://schemas.microsoft.com/office/powerpoint/2010/main" xmlns="" val="243334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7048"/>
            <a:ext cx="8229600" cy="767353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</a:t>
            </a:r>
            <a:r>
              <a:rPr lang="ru-RU" sz="2800" dirty="0" smtClean="0">
                <a:solidFill>
                  <a:schemeClr val="bg1"/>
                </a:solidFill>
              </a:rPr>
              <a:t>фактора.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Температура воздуха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354004"/>
              </p:ext>
            </p:extLst>
          </p:nvPr>
        </p:nvGraphicFramePr>
        <p:xfrm>
          <a:off x="616686" y="1581373"/>
          <a:ext cx="8222515" cy="366952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81808"/>
                <a:gridCol w="1990165"/>
                <a:gridCol w="1097280"/>
                <a:gridCol w="1312433"/>
                <a:gridCol w="1065007"/>
                <a:gridCol w="925157"/>
                <a:gridCol w="1050665"/>
              </a:tblGrid>
              <a:tr h="43277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Нормативный документ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 условий труда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Вредный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Опасный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2.2.2006—05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2.2.755-99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2.2.013-94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18-20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16-18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14-16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12-14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7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Инструкция Минздрава РФ от 12.08.86 № 4137-86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Выше максимальных допустимых величин в теплый период или ниже минимальных допустимых величин в холодный период: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7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 4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4,1 - 8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выше 8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883" y="914401"/>
            <a:ext cx="8025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Таблица  2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воздуха при работе в помещении с охлаждающим микроклиматом для категории работы I 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883" y="5250899"/>
            <a:ext cx="8380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 2.2.755-99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2.2.2006-05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показатель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воздуха при работе в помещении с охлаждающим микроклиматом для категории работы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Iа</a:t>
            </a:r>
            <a:r>
              <a:rPr lang="ru-RU" b="1" dirty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градуса.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548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3884"/>
            <a:ext cx="8229600" cy="777985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фактора.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Температура воздуха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48" y="1325922"/>
            <a:ext cx="8280738" cy="45937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065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7048"/>
            <a:ext cx="8229600" cy="607864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</a:t>
            </a:r>
            <a:r>
              <a:rPr lang="ru-RU" sz="2800" dirty="0" smtClean="0">
                <a:solidFill>
                  <a:schemeClr val="bg1"/>
                </a:solidFill>
              </a:rPr>
              <a:t>фактора.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Скорость движения воздуха.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4251163"/>
              </p:ext>
            </p:extLst>
          </p:nvPr>
        </p:nvGraphicFramePr>
        <p:xfrm>
          <a:off x="335790" y="1022401"/>
          <a:ext cx="8643259" cy="462227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17447"/>
                <a:gridCol w="1705653"/>
                <a:gridCol w="2108111"/>
                <a:gridCol w="1142128"/>
                <a:gridCol w="946820"/>
                <a:gridCol w="1073221"/>
                <a:gridCol w="1149879"/>
              </a:tblGrid>
              <a:tr h="51783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Таблица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   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Скорость движения воздуха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14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Нормативный документ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 условий труда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Вредный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Опасный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0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2.2.2006—05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&gt; 0,6 - применительно к нагревающему микроклимату</a:t>
                      </a: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0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2.2.755-99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 качестве самостоятельного показателя не определена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3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2.2.013-94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&gt; 0,6 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4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Инструкция Минздрава РФ от 12.08.86 № 4137-86 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Выше уровней допустимых величин в холодный и теплый период года или ниже минимального допустимых в теплый период года 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 3 раз 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более 3 раз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475" marR="474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91" y="5672058"/>
            <a:ext cx="8643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 2.2.755-99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скорость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воздуха  была учтена в показателе ТНС-индекса, а  при оценке охлаждающего микроклимата учитывалась в  качестве температурной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поправки.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97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633"/>
            <a:ext cx="8229600" cy="916208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</a:t>
            </a:r>
            <a:r>
              <a:rPr lang="ru-RU" sz="2800" dirty="0" smtClean="0">
                <a:solidFill>
                  <a:schemeClr val="bg1"/>
                </a:solidFill>
              </a:rPr>
              <a:t>фактора.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Относительная влажность воздуха.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4088057"/>
              </p:ext>
            </p:extLst>
          </p:nvPr>
        </p:nvGraphicFramePr>
        <p:xfrm>
          <a:off x="193381" y="1063156"/>
          <a:ext cx="8645819" cy="467066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93298"/>
                <a:gridCol w="2324583"/>
                <a:gridCol w="1060337"/>
                <a:gridCol w="1343893"/>
                <a:gridCol w="919518"/>
                <a:gridCol w="1080728"/>
                <a:gridCol w="1223462"/>
              </a:tblGrid>
              <a:tr h="70815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Таблица 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4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Относительная в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лажность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воздуха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3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Нормативный документ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 условий труда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Вредный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Опасный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2.2.2006—05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14-10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&lt; 10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2.2.755-99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14-10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&lt; 10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2.2.013-94</a:t>
                      </a: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Показатель отсутствует </a:t>
                      </a: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10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Инструкция Минздрава РФ от 12.08.86 № 4137-86 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Превышение допустимых санитарными нормами в теплый период года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2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 25%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более 25%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4698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955" marR="399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380" y="5239386"/>
            <a:ext cx="8645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2.2.013-94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требования к показателю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отсутствовали.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96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1870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Историчность оценки </a:t>
            </a:r>
            <a:r>
              <a:rPr lang="ru-RU" sz="2800" dirty="0" smtClean="0">
                <a:solidFill>
                  <a:schemeClr val="bg1"/>
                </a:solidFill>
              </a:rPr>
              <a:t>фактора.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Тепловое излучение.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8217516"/>
              </p:ext>
            </p:extLst>
          </p:nvPr>
        </p:nvGraphicFramePr>
        <p:xfrm>
          <a:off x="107577" y="666973"/>
          <a:ext cx="8920097" cy="482514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05733"/>
                <a:gridCol w="1410729"/>
                <a:gridCol w="1831622"/>
                <a:gridCol w="1117935"/>
                <a:gridCol w="825141"/>
                <a:gridCol w="811836"/>
                <a:gridCol w="771907"/>
                <a:gridCol w="785217"/>
                <a:gridCol w="859977"/>
              </a:tblGrid>
              <a:tr h="563688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Таблица  5      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Тепловое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излучение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4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Нормативный документ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показателя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 условий труда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Допустимый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Вредный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Опасный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4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2.2.2006-05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Интенсивность теплового излучения,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Вт/м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²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2500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2800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2800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Экспозиционная доза теплового излучения, Вт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·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ч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*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*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2600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3800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4800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&gt; 4800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5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2.2.755-99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Тепловое облучение,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Вт/м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²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35-1000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1001-1500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1501 - 2000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2001 - 2500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2501 - 2800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2800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 2.2.013-94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Тепловое облучение, Вт/м²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35-1000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1201-1500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1501 -2000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2001-2500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2501 - 3500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3500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7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Инструкция Минздрава РФ от 12.08.86 № 4137-86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Инфракрасное излучение Вт/м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²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 СН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141-350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351 -2800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выше 2800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27476" marR="2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038">
                <a:tc gridSpan="9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расчетная величина, вычисленная по формуле: ДЭО = 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Iто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·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ţ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где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Iто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·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- интенсивность теплового облучения, Вт/м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²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; </a:t>
                      </a: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S-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облучаемая площадь поверхности тела, м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²;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ţ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-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продолжительность облучения за рабочую смену, ч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200" b="1" dirty="0">
                        <a:effectLst/>
                        <a:latin typeface="Times New Roman"/>
                      </a:endParaRPr>
                    </a:p>
                  </a:txBody>
                  <a:tcPr marL="27476" marR="2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77" y="5492120"/>
            <a:ext cx="73246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Р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2.2.2006-05 – введена оценка ДЭО</a:t>
            </a:r>
            <a:endParaRPr lang="ru-RU" sz="16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Times New Roman"/>
              </a:rPr>
              <a:t>Р 2.2.013-94   -  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 3.4 и 4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оказались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заниженными на 700 Вт/м</a:t>
            </a:r>
            <a:r>
              <a:rPr lang="ru-RU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b="1" dirty="0"/>
          </a:p>
          <a:p>
            <a:pPr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Times New Roman"/>
              </a:rPr>
              <a:t>Инструкция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№ 4137-86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- оценивается инфракрасное излучение</a:t>
            </a:r>
            <a:endParaRPr lang="ru-RU" sz="16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b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246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85" y="260461"/>
            <a:ext cx="8229600" cy="501539"/>
          </a:xfrm>
        </p:spPr>
        <p:txBody>
          <a:bodyPr/>
          <a:lstStyle/>
          <a:p>
            <a:r>
              <a:rPr lang="ru-RU" sz="2400" dirty="0">
                <a:solidFill>
                  <a:srgbClr val="FFFFFF"/>
                </a:solidFill>
                <a:cs typeface="Arial" charset="0"/>
              </a:rPr>
              <a:t>Основные нормируемые </a:t>
            </a:r>
            <a:r>
              <a:rPr lang="ru-RU" sz="2400" dirty="0" smtClean="0">
                <a:solidFill>
                  <a:srgbClr val="FFFFFF"/>
                </a:solidFill>
                <a:cs typeface="Arial" charset="0"/>
              </a:rPr>
              <a:t>показатели микроклимата </a:t>
            </a:r>
            <a:br>
              <a:rPr lang="ru-RU" sz="2400" dirty="0" smtClean="0">
                <a:solidFill>
                  <a:srgbClr val="FFFFFF"/>
                </a:solidFill>
                <a:cs typeface="Arial" charset="0"/>
              </a:rPr>
            </a:br>
            <a:r>
              <a:rPr lang="ru-RU" sz="2400" dirty="0" smtClean="0">
                <a:solidFill>
                  <a:srgbClr val="FFFFFF"/>
                </a:solidFill>
                <a:cs typeface="Arial" charset="0"/>
              </a:rPr>
              <a:t>в  странах </a:t>
            </a:r>
            <a:r>
              <a:rPr lang="ru-RU" sz="2400" dirty="0">
                <a:solidFill>
                  <a:srgbClr val="FFFFFF"/>
                </a:solidFill>
                <a:cs typeface="Arial" charset="0"/>
              </a:rPr>
              <a:t>мира</a:t>
            </a:r>
            <a:endParaRPr kumimoji="1" lang="ru-RU" sz="24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001369757"/>
              </p:ext>
            </p:extLst>
          </p:nvPr>
        </p:nvGraphicFramePr>
        <p:xfrm>
          <a:off x="-108858" y="1739051"/>
          <a:ext cx="2688771" cy="493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073856" y="941495"/>
            <a:ext cx="1534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Температура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воздуха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17547" y="912594"/>
            <a:ext cx="1807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Относительная влажность воздуха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05196" y="930218"/>
            <a:ext cx="1230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Скорость движения воздуха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21807" y="917918"/>
            <a:ext cx="191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Индекс тепловой нагрузки среды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39743" y="941495"/>
            <a:ext cx="1284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Тепловое излучение</a:t>
            </a:r>
          </a:p>
        </p:txBody>
      </p:sp>
      <p:sp>
        <p:nvSpPr>
          <p:cNvPr id="24" name="Плюс 23"/>
          <p:cNvSpPr/>
          <p:nvPr/>
        </p:nvSpPr>
        <p:spPr bwMode="auto">
          <a:xfrm>
            <a:off x="2383971" y="1739051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7" name="Плюс 26"/>
          <p:cNvSpPr/>
          <p:nvPr/>
        </p:nvSpPr>
        <p:spPr bwMode="auto">
          <a:xfrm>
            <a:off x="3679371" y="1761215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8" name="Плюс 27"/>
          <p:cNvSpPr/>
          <p:nvPr/>
        </p:nvSpPr>
        <p:spPr bwMode="auto">
          <a:xfrm>
            <a:off x="2385123" y="5696008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9" name="Плюс 28"/>
          <p:cNvSpPr/>
          <p:nvPr/>
        </p:nvSpPr>
        <p:spPr bwMode="auto">
          <a:xfrm>
            <a:off x="2383971" y="4710851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0" name="Плюс 29"/>
          <p:cNvSpPr/>
          <p:nvPr/>
        </p:nvSpPr>
        <p:spPr bwMode="auto">
          <a:xfrm>
            <a:off x="6411685" y="5625251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1" name="Плюс 30"/>
          <p:cNvSpPr/>
          <p:nvPr/>
        </p:nvSpPr>
        <p:spPr bwMode="auto">
          <a:xfrm>
            <a:off x="4963862" y="1761215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2" name="Плюс 31"/>
          <p:cNvSpPr/>
          <p:nvPr/>
        </p:nvSpPr>
        <p:spPr bwMode="auto">
          <a:xfrm>
            <a:off x="6411685" y="1758159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3" name="Плюс 32"/>
          <p:cNvSpPr/>
          <p:nvPr/>
        </p:nvSpPr>
        <p:spPr bwMode="auto">
          <a:xfrm>
            <a:off x="7924800" y="1739051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4" name="Плюс 33"/>
          <p:cNvSpPr/>
          <p:nvPr/>
        </p:nvSpPr>
        <p:spPr bwMode="auto">
          <a:xfrm>
            <a:off x="6411685" y="4768171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5" name="Плюс 34"/>
          <p:cNvSpPr/>
          <p:nvPr/>
        </p:nvSpPr>
        <p:spPr bwMode="auto">
          <a:xfrm>
            <a:off x="3668485" y="5652795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6" name="Плюс 35"/>
          <p:cNvSpPr/>
          <p:nvPr/>
        </p:nvSpPr>
        <p:spPr bwMode="auto">
          <a:xfrm>
            <a:off x="6411685" y="3704039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7" name="Плюс 36"/>
          <p:cNvSpPr/>
          <p:nvPr/>
        </p:nvSpPr>
        <p:spPr bwMode="auto">
          <a:xfrm>
            <a:off x="6411685" y="2789639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8" name="Плюс 37"/>
          <p:cNvSpPr/>
          <p:nvPr/>
        </p:nvSpPr>
        <p:spPr bwMode="auto">
          <a:xfrm>
            <a:off x="4941470" y="5642037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9" name="Плюс 38"/>
          <p:cNvSpPr/>
          <p:nvPr/>
        </p:nvSpPr>
        <p:spPr bwMode="auto">
          <a:xfrm>
            <a:off x="7957457" y="2789639"/>
            <a:ext cx="914400" cy="914400"/>
          </a:xfrm>
          <a:prstGeom prst="mathPl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0" name="Минус 39"/>
          <p:cNvSpPr/>
          <p:nvPr/>
        </p:nvSpPr>
        <p:spPr bwMode="auto">
          <a:xfrm>
            <a:off x="2383971" y="2751422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1" name="Минус 40"/>
          <p:cNvSpPr/>
          <p:nvPr/>
        </p:nvSpPr>
        <p:spPr bwMode="auto">
          <a:xfrm>
            <a:off x="2385123" y="3647715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2" name="Минус 41"/>
          <p:cNvSpPr/>
          <p:nvPr/>
        </p:nvSpPr>
        <p:spPr bwMode="auto">
          <a:xfrm>
            <a:off x="3668485" y="2751422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3" name="Минус 42"/>
          <p:cNvSpPr/>
          <p:nvPr/>
        </p:nvSpPr>
        <p:spPr bwMode="auto">
          <a:xfrm>
            <a:off x="3679371" y="4710851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4" name="Минус 43"/>
          <p:cNvSpPr/>
          <p:nvPr/>
        </p:nvSpPr>
        <p:spPr bwMode="auto">
          <a:xfrm>
            <a:off x="3663040" y="3641387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5" name="Минус 44"/>
          <p:cNvSpPr/>
          <p:nvPr/>
        </p:nvSpPr>
        <p:spPr bwMode="auto">
          <a:xfrm>
            <a:off x="4947683" y="2751422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6" name="Минус 45"/>
          <p:cNvSpPr/>
          <p:nvPr/>
        </p:nvSpPr>
        <p:spPr bwMode="auto">
          <a:xfrm>
            <a:off x="4963862" y="3665822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7" name="Минус 46"/>
          <p:cNvSpPr/>
          <p:nvPr/>
        </p:nvSpPr>
        <p:spPr bwMode="auto">
          <a:xfrm>
            <a:off x="4947683" y="4710851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5" y="1761215"/>
            <a:ext cx="985172" cy="78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5" y="2789639"/>
            <a:ext cx="985172" cy="75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5" y="4870849"/>
            <a:ext cx="945392" cy="70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5" y="5829412"/>
            <a:ext cx="945392" cy="76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4" y="3784320"/>
            <a:ext cx="967163" cy="7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Минус 47"/>
          <p:cNvSpPr/>
          <p:nvPr/>
        </p:nvSpPr>
        <p:spPr bwMode="auto">
          <a:xfrm>
            <a:off x="7978695" y="3704039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49" name="Минус 48"/>
          <p:cNvSpPr/>
          <p:nvPr/>
        </p:nvSpPr>
        <p:spPr bwMode="auto">
          <a:xfrm>
            <a:off x="7978695" y="4781608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0" name="Минус 49"/>
          <p:cNvSpPr/>
          <p:nvPr/>
        </p:nvSpPr>
        <p:spPr bwMode="auto">
          <a:xfrm>
            <a:off x="7978695" y="5682222"/>
            <a:ext cx="914400" cy="914400"/>
          </a:xfrm>
          <a:prstGeom prst="mathMinus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3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539"/>
          </a:xfrm>
        </p:spPr>
        <p:txBody>
          <a:bodyPr/>
          <a:lstStyle/>
          <a:p>
            <a:r>
              <a:rPr lang="ru-RU" sz="2400" dirty="0">
                <a:solidFill>
                  <a:srgbClr val="FFFFFF"/>
                </a:solidFill>
                <a:cs typeface="Arial" charset="0"/>
              </a:rPr>
              <a:t>Сравнительный анализ оценки микроклимата  в санитарном законодательстве стран мира</a:t>
            </a: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005920963"/>
              </p:ext>
            </p:extLst>
          </p:nvPr>
        </p:nvGraphicFramePr>
        <p:xfrm>
          <a:off x="97971" y="1186543"/>
          <a:ext cx="4484915" cy="4855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87069320"/>
              </p:ext>
            </p:extLst>
          </p:nvPr>
        </p:nvGraphicFramePr>
        <p:xfrm>
          <a:off x="4985657" y="1186543"/>
          <a:ext cx="3853543" cy="4855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220685" y="2777490"/>
            <a:ext cx="4484915" cy="13030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6220" tIns="236220" rIns="236220" bIns="236220" numCol="1" spcCol="1270" anchor="ctr" anchorCtr="0">
            <a:noAutofit/>
          </a:bodyPr>
          <a:lstStyle/>
          <a:p>
            <a:pPr lvl="0" algn="ctr" defTabSz="2755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200" kern="1200"/>
          </a:p>
        </p:txBody>
      </p:sp>
      <p:grpSp>
        <p:nvGrpSpPr>
          <p:cNvPr id="10" name="Группа 9"/>
          <p:cNvGrpSpPr/>
          <p:nvPr/>
        </p:nvGrpSpPr>
        <p:grpSpPr>
          <a:xfrm>
            <a:off x="7514892" y="2637660"/>
            <a:ext cx="1324308" cy="3085407"/>
            <a:chOff x="1241900" y="1431182"/>
            <a:chExt cx="1324308" cy="3217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241900" y="1431182"/>
              <a:ext cx="1324308" cy="321784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1241900" y="1431182"/>
              <a:ext cx="1324308" cy="3217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/>
                <a:t>охлаждающий микроклимат</a:t>
              </a:r>
              <a:endParaRPr lang="ru-RU" sz="12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674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757"/>
            <a:ext cx="8229600" cy="98532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Различные комбинации метеорологических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параметров, </a:t>
            </a:r>
            <a:r>
              <a:rPr lang="ru-RU" sz="2400" dirty="0">
                <a:solidFill>
                  <a:schemeClr val="bg1"/>
                </a:solidFill>
              </a:rPr>
              <a:t>составляющих микроклимат</a:t>
            </a:r>
          </a:p>
        </p:txBody>
      </p:sp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2437551"/>
              </p:ext>
            </p:extLst>
          </p:nvPr>
        </p:nvGraphicFramePr>
        <p:xfrm>
          <a:off x="315684" y="1397000"/>
          <a:ext cx="8853897" cy="504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487"/>
                <a:gridCol w="936172"/>
                <a:gridCol w="1135924"/>
                <a:gridCol w="936171"/>
                <a:gridCol w="1088572"/>
                <a:gridCol w="1045028"/>
                <a:gridCol w="2710543"/>
              </a:tblGrid>
              <a:tr h="1150257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Температура воздуха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Относительная влажность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Скорость движения воздуха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Комфортность</a:t>
                      </a:r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очень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952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00B0F0"/>
                        </a:solidFill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Плюс 5"/>
          <p:cNvSpPr/>
          <p:nvPr/>
        </p:nvSpPr>
        <p:spPr bwMode="auto">
          <a:xfrm>
            <a:off x="566056" y="3418115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8" name="Плюс 7"/>
          <p:cNvSpPr/>
          <p:nvPr/>
        </p:nvSpPr>
        <p:spPr bwMode="auto">
          <a:xfrm>
            <a:off x="2656113" y="3418115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9" name="Плюс 8"/>
          <p:cNvSpPr/>
          <p:nvPr/>
        </p:nvSpPr>
        <p:spPr bwMode="auto">
          <a:xfrm>
            <a:off x="566056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Плюс 9"/>
          <p:cNvSpPr/>
          <p:nvPr/>
        </p:nvSpPr>
        <p:spPr bwMode="auto">
          <a:xfrm>
            <a:off x="3521526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Плюс 10"/>
          <p:cNvSpPr/>
          <p:nvPr/>
        </p:nvSpPr>
        <p:spPr bwMode="auto">
          <a:xfrm>
            <a:off x="5568042" y="3358244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Плюс 11"/>
          <p:cNvSpPr/>
          <p:nvPr/>
        </p:nvSpPr>
        <p:spPr bwMode="auto">
          <a:xfrm>
            <a:off x="4588327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Плюс 12"/>
          <p:cNvSpPr/>
          <p:nvPr/>
        </p:nvSpPr>
        <p:spPr bwMode="auto">
          <a:xfrm>
            <a:off x="1611085" y="5018315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Плюс 13"/>
          <p:cNvSpPr/>
          <p:nvPr/>
        </p:nvSpPr>
        <p:spPr bwMode="auto">
          <a:xfrm>
            <a:off x="4588327" y="5001989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7" name="Улыбающееся лицо 6"/>
          <p:cNvSpPr/>
          <p:nvPr/>
        </p:nvSpPr>
        <p:spPr bwMode="auto">
          <a:xfrm>
            <a:off x="6553198" y="4142015"/>
            <a:ext cx="762000" cy="685802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6" name="Улыбающееся лицо 15"/>
          <p:cNvSpPr/>
          <p:nvPr/>
        </p:nvSpPr>
        <p:spPr bwMode="auto">
          <a:xfrm>
            <a:off x="6553198" y="3358244"/>
            <a:ext cx="762000" cy="685802"/>
          </a:xfrm>
          <a:prstGeom prst="smileyFace">
            <a:avLst>
              <a:gd name="adj" fmla="val -4653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7" name="Улыбающееся лицо 16"/>
          <p:cNvSpPr/>
          <p:nvPr/>
        </p:nvSpPr>
        <p:spPr bwMode="auto">
          <a:xfrm>
            <a:off x="6553198" y="4920342"/>
            <a:ext cx="762000" cy="685802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8" name="Плюс 17"/>
          <p:cNvSpPr/>
          <p:nvPr/>
        </p:nvSpPr>
        <p:spPr bwMode="auto">
          <a:xfrm>
            <a:off x="1611085" y="5780315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9" name="Плюс 18"/>
          <p:cNvSpPr/>
          <p:nvPr/>
        </p:nvSpPr>
        <p:spPr bwMode="auto">
          <a:xfrm>
            <a:off x="5682342" y="5780315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0" name="Улыбающееся лицо 19"/>
          <p:cNvSpPr/>
          <p:nvPr/>
        </p:nvSpPr>
        <p:spPr bwMode="auto">
          <a:xfrm>
            <a:off x="6553198" y="5704113"/>
            <a:ext cx="762000" cy="685802"/>
          </a:xfrm>
          <a:prstGeom prst="smileyFace">
            <a:avLst>
              <a:gd name="adj" fmla="val 109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1" name="Плюс 20"/>
          <p:cNvSpPr/>
          <p:nvPr/>
        </p:nvSpPr>
        <p:spPr bwMode="auto">
          <a:xfrm>
            <a:off x="2621085" y="5028945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Плюс 21"/>
          <p:cNvSpPr/>
          <p:nvPr/>
        </p:nvSpPr>
        <p:spPr bwMode="auto">
          <a:xfrm>
            <a:off x="3521526" y="5799910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145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539"/>
          </a:xfrm>
        </p:spPr>
        <p:txBody>
          <a:bodyPr/>
          <a:lstStyle/>
          <a:p>
            <a:r>
              <a:rPr lang="ru-RU" sz="1800" dirty="0">
                <a:solidFill>
                  <a:srgbClr val="FFFFFF"/>
                </a:solidFill>
                <a:cs typeface="Arial" charset="0"/>
              </a:rPr>
              <a:t>Сравнительный анализ </a:t>
            </a:r>
            <a:r>
              <a:rPr lang="ru-RU" sz="1800" dirty="0" smtClean="0">
                <a:solidFill>
                  <a:srgbClr val="FFFFFF"/>
                </a:solidFill>
                <a:cs typeface="Arial" charset="0"/>
              </a:rPr>
              <a:t>категорий работ и </a:t>
            </a:r>
            <a:r>
              <a:rPr lang="ru-RU" sz="1800" dirty="0" err="1" smtClean="0">
                <a:solidFill>
                  <a:srgbClr val="FFFFFF"/>
                </a:solidFill>
                <a:cs typeface="Arial" charset="0"/>
              </a:rPr>
              <a:t>энергозатрат</a:t>
            </a:r>
            <a:r>
              <a:rPr lang="ru-RU" sz="1800" dirty="0" smtClean="0">
                <a:solidFill>
                  <a:srgbClr val="FFFFFF"/>
                </a:solidFill>
                <a:cs typeface="Arial" charset="0"/>
              </a:rPr>
              <a:t> при оценке </a:t>
            </a:r>
            <a:r>
              <a:rPr lang="ru-RU" sz="1800" dirty="0">
                <a:solidFill>
                  <a:srgbClr val="FFFFFF"/>
                </a:solidFill>
                <a:cs typeface="Arial" charset="0"/>
              </a:rPr>
              <a:t>микроклимата  в санитарном законодательстве стран мира</a:t>
            </a: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20685" y="2777490"/>
            <a:ext cx="4484915" cy="13030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6220" tIns="236220" rIns="236220" bIns="236220" numCol="1" spcCol="1270" anchor="ctr" anchorCtr="0">
            <a:noAutofit/>
          </a:bodyPr>
          <a:lstStyle/>
          <a:p>
            <a:pPr lvl="0" algn="ctr" defTabSz="2755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200" kern="12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8389640"/>
              </p:ext>
            </p:extLst>
          </p:nvPr>
        </p:nvGraphicFramePr>
        <p:xfrm>
          <a:off x="322728" y="1183342"/>
          <a:ext cx="8516472" cy="4625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412"/>
                <a:gridCol w="1419412"/>
                <a:gridCol w="1419412"/>
                <a:gridCol w="1419412"/>
                <a:gridCol w="1419412"/>
                <a:gridCol w="1419412"/>
              </a:tblGrid>
              <a:tr h="85158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Россия</a:t>
                      </a:r>
                      <a:endParaRPr lang="ru-RU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Великобритания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США</a:t>
                      </a:r>
                      <a:endParaRPr lang="ru-RU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5158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Категория работ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/>
                        <a:t>Энергозатраты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Ккал/ч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Категория работ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/>
                        <a:t>Энергозатраты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Ккал/ч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Категория работ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/>
                        <a:t>Энергозатраты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Ккал/ч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2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</a:t>
                      </a:r>
                      <a:r>
                        <a:rPr lang="ru-RU" b="1" dirty="0" smtClean="0"/>
                        <a:t> а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До 120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До 100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легкая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117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0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</a:t>
                      </a:r>
                      <a:r>
                        <a:rPr lang="ru-RU" b="1" dirty="0" smtClean="0"/>
                        <a:t> б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121-150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101-201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3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II</a:t>
                      </a:r>
                      <a:r>
                        <a:rPr lang="ru-RU" b="1" dirty="0" smtClean="0"/>
                        <a:t> а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151-200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202-309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средняя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200-350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19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II</a:t>
                      </a:r>
                      <a:r>
                        <a:rPr lang="ru-RU" b="1" dirty="0" smtClean="0"/>
                        <a:t> б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201-250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310-402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58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III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более 250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более 402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тяжелая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350-500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48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Основные методические документы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48996" y="2847434"/>
            <a:ext cx="4828615" cy="84582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2.2.548-96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требования к микроклимату производственных помещений</a:t>
            </a: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8518" y="1279880"/>
            <a:ext cx="5567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требования к воздуху рабочей зоны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2393" y="4972658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4.3.2756-10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указания. Методы контроля. Измерение и оценка микроклимата производственных помещений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5265" y="1050715"/>
            <a:ext cx="1274269" cy="179671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353" y="2694035"/>
            <a:ext cx="1481076" cy="1998437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4547" y="4390277"/>
            <a:ext cx="1384987" cy="190915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63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</a:t>
            </a:r>
            <a:b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Периодичность проведения измерений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473" y="1016044"/>
            <a:ext cx="2645187" cy="1103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136443" y="1032141"/>
            <a:ext cx="2852100" cy="1071294"/>
            <a:chOff x="1335797" y="321653"/>
            <a:chExt cx="2852100" cy="164385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22882" y="321653"/>
              <a:ext cx="2765015" cy="1643856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246655" y="2253341"/>
            <a:ext cx="2710184" cy="3298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период года - в дни с температурой наружного воздуха, отличающейся от средней температуры наиболее холодного месяца зимы не более чем на 5 °С,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теплый период года - в дни с температурой наружного воздуха, отличающейся от средней максимальной температуры наиболее жаркого месяца не более чем на 5 °С.</a:t>
            </a:r>
            <a:endParaRPr lang="ru-RU" sz="1400" b="1" kern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030653" y="8315663"/>
            <a:ext cx="2390334" cy="879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следует проводить 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81413" y="6363657"/>
            <a:ext cx="2390334" cy="3063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следует проводить 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53457" y="5699430"/>
            <a:ext cx="2576865" cy="99628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76302" y="5663811"/>
            <a:ext cx="2450889" cy="103190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 bwMode="auto">
          <a:xfrm>
            <a:off x="406473" y="2594463"/>
            <a:ext cx="2517761" cy="214448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должны проводиться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середине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</a:t>
            </a: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холодного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теплого периода года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6343944" y="1048237"/>
            <a:ext cx="2612895" cy="1071295"/>
            <a:chOff x="1189286" y="244916"/>
            <a:chExt cx="2431655" cy="1071295"/>
          </a:xfr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</p:grpSpPr>
        <p:sp>
          <p:nvSpPr>
            <p:cNvPr id="44" name="Прямоугольник 43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5" name="Прямоугольник 44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295238" y="2253341"/>
            <a:ext cx="2693305" cy="3316635"/>
            <a:chOff x="1188223" y="1454755"/>
            <a:chExt cx="2469372" cy="3316635"/>
          </a:xfrm>
          <a:solidFill>
            <a:schemeClr val="accent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</p:grpSpPr>
        <p:sp>
          <p:nvSpPr>
            <p:cNvPr id="47" name="Прямоугольник 46"/>
            <p:cNvSpPr/>
            <p:nvPr/>
          </p:nvSpPr>
          <p:spPr>
            <a:xfrm>
              <a:off x="1188223" y="1454755"/>
              <a:ext cx="2469372" cy="3316635"/>
            </a:xfrm>
            <a:prstGeom prst="rect">
              <a:avLst/>
            </a:prstGeom>
            <a:grpFill/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1188223" y="1454755"/>
              <a:ext cx="2469372" cy="331663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холодный период года - в дни с температурой наружного воздуха, отличающейся от средней температуры наиболее холодного месяца зимы не более чем на 5 °С,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теплый период года - в дни с температурой наружного воздуха, отличающейся от средней максимальной температуры наиболее жаркого месяца не более чем на 5 °С.</a:t>
              </a:r>
              <a:endParaRPr lang="ru-RU" sz="1400" b="1" kern="1200" dirty="0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406473" y="5699430"/>
            <a:ext cx="2450889" cy="97053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1486750" y="2119532"/>
            <a:ext cx="295897" cy="48920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1483505" y="4738948"/>
            <a:ext cx="299142" cy="96048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1" name="Стрелка вниз 30"/>
          <p:cNvSpPr/>
          <p:nvPr/>
        </p:nvSpPr>
        <p:spPr bwMode="auto">
          <a:xfrm>
            <a:off x="4493941" y="2080363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>
            <a:off x="7476503" y="2119532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4498392" y="5556426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7453798" y="5521925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Точки измерений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01655" y="1147625"/>
            <a:ext cx="2431655" cy="1071295"/>
            <a:chOff x="1189286" y="244916"/>
            <a:chExt cx="2431655" cy="107129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08052" y="1132521"/>
            <a:ext cx="2645187" cy="11034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12696" y="1115432"/>
            <a:ext cx="2852100" cy="1624523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72149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646920" y="2981049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точек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точками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более 10м</a:t>
            </a: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6415549" y="2957168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точек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точками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более 10м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3499781" y="3013982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измерений</a:t>
            </a:r>
          </a:p>
          <a:p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точками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10м.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1565518" y="2249526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4468642" y="2236009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7325596" y="2236009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8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Высоты измерений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411721" y="1006641"/>
            <a:ext cx="2431655" cy="957339"/>
            <a:chOff x="1189286" y="244916"/>
            <a:chExt cx="2431655" cy="107129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57200" y="1029642"/>
            <a:ext cx="2645187" cy="93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02148" y="1029642"/>
            <a:ext cx="2852100" cy="1375506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59784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457200" y="2758076"/>
            <a:ext cx="2581473" cy="137667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воздуха,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влажность воздуха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3489233" y="2758076"/>
            <a:ext cx="2517761" cy="1433289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движения 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1,0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6375817" y="2713515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1,0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 bwMode="auto">
          <a:xfrm>
            <a:off x="457200" y="2133130"/>
            <a:ext cx="8472282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eaLnBrk="1" latinLnBrk="0" hangingPunct="1">
              <a:lnSpc>
                <a:spcPct val="100000"/>
              </a:lnSpc>
              <a:buClrTx/>
              <a:buSzTx/>
              <a:buFont typeface="Arial" charset="0"/>
              <a:buNone/>
              <a:tabLst/>
            </a:pPr>
            <a:r>
              <a:rPr lang="ru-RU" sz="2800" b="1" dirty="0"/>
              <a:t>Работы сидя</a:t>
            </a:r>
          </a:p>
        </p:txBody>
      </p:sp>
      <p:sp>
        <p:nvSpPr>
          <p:cNvPr id="22" name="Блок-схема: процесс 21"/>
          <p:cNvSpPr/>
          <p:nvPr/>
        </p:nvSpPr>
        <p:spPr bwMode="auto">
          <a:xfrm>
            <a:off x="457200" y="4256308"/>
            <a:ext cx="8473917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eaLnBrk="1" latinLnBrk="0" hangingPunct="1">
              <a:lnSpc>
                <a:spcPct val="100000"/>
              </a:lnSpc>
              <a:buClrTx/>
              <a:buSzTx/>
              <a:buFont typeface="Arial" charset="0"/>
              <a:buNone/>
              <a:tabLst/>
            </a:pPr>
            <a:r>
              <a:rPr lang="ru-RU" sz="2800" b="1" dirty="0"/>
              <a:t>Работы </a:t>
            </a:r>
            <a:r>
              <a:rPr lang="ru-RU" sz="2800" b="1" dirty="0" smtClean="0"/>
              <a:t>стоя</a:t>
            </a:r>
            <a:endParaRPr lang="ru-RU" sz="2800" b="1" dirty="0"/>
          </a:p>
        </p:txBody>
      </p:sp>
      <p:sp>
        <p:nvSpPr>
          <p:cNvPr id="23" name="Блок-схема: процесс 22"/>
          <p:cNvSpPr/>
          <p:nvPr/>
        </p:nvSpPr>
        <p:spPr bwMode="auto">
          <a:xfrm>
            <a:off x="6325615" y="4872139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Блок-схема: процесс 23"/>
          <p:cNvSpPr/>
          <p:nvPr/>
        </p:nvSpPr>
        <p:spPr bwMode="auto">
          <a:xfrm>
            <a:off x="3523804" y="4872139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процесс 25"/>
          <p:cNvSpPr/>
          <p:nvPr/>
        </p:nvSpPr>
        <p:spPr bwMode="auto">
          <a:xfrm>
            <a:off x="520912" y="4872139"/>
            <a:ext cx="2517761" cy="148181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воздуха,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влажность воздуха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от пола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7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Тепловое облучение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56572" y="1364643"/>
            <a:ext cx="2431655" cy="1071295"/>
            <a:chOff x="1189286" y="244916"/>
            <a:chExt cx="2431655" cy="1071295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026059" y="1322783"/>
            <a:ext cx="2645187" cy="11453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723241" y="1322783"/>
            <a:ext cx="2852100" cy="1624523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59784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3813876" y="3893621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6459069" y="3893621"/>
            <a:ext cx="2517761" cy="1503589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1163652" y="3893621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 bwMode="auto">
          <a:xfrm>
            <a:off x="1026059" y="3016691"/>
            <a:ext cx="7950771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/>
              <a:t>Высоты измерений</a:t>
            </a:r>
            <a:endParaRPr kumimoji="0" lang="ru-RU" sz="28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25" name="Стрелка вниз 24"/>
          <p:cNvSpPr/>
          <p:nvPr/>
        </p:nvSpPr>
        <p:spPr bwMode="auto">
          <a:xfrm>
            <a:off x="2030646" y="2491592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4680870" y="2468747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8" name="Стрелка вниз 27"/>
          <p:cNvSpPr/>
          <p:nvPr/>
        </p:nvSpPr>
        <p:spPr bwMode="auto">
          <a:xfrm>
            <a:off x="7380514" y="2468131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 flipH="1">
            <a:off x="2422532" y="3514725"/>
            <a:ext cx="1779354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>
            <a:off x="5072756" y="3514725"/>
            <a:ext cx="0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>
            <a:off x="6248400" y="3514725"/>
            <a:ext cx="1524000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62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431" y="1298161"/>
            <a:ext cx="598714" cy="13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112" y="1446315"/>
            <a:ext cx="1370239" cy="12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Заголовок 1"/>
          <p:cNvSpPr>
            <a:spLocks noGrp="1"/>
          </p:cNvSpPr>
          <p:nvPr>
            <p:ph type="title"/>
          </p:nvPr>
        </p:nvSpPr>
        <p:spPr>
          <a:xfrm>
            <a:off x="-203792" y="92075"/>
            <a:ext cx="7591647" cy="669925"/>
          </a:xfrm>
        </p:spPr>
        <p:txBody>
          <a:bodyPr/>
          <a:lstStyle/>
          <a:p>
            <a:r>
              <a:rPr lang="ru-RU" altLang="ru-RU" sz="3600" dirty="0" smtClean="0">
                <a:solidFill>
                  <a:schemeClr val="bg1"/>
                </a:solidFill>
                <a:cs typeface="Times New Roman" pitchFamily="18" charset="0"/>
              </a:rPr>
              <a:t>Средства измерений</a:t>
            </a: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18485" y="1322543"/>
            <a:ext cx="1667702" cy="642938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Прибор</a:t>
            </a:r>
            <a:endParaRPr lang="ru-RU" sz="1200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18485" y="2361016"/>
            <a:ext cx="1699429" cy="642938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Производитель</a:t>
            </a: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42349" y="1022479"/>
            <a:ext cx="1809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Метеоскоп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37314" y="1022478"/>
            <a:ext cx="2168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Метеоскоп</a:t>
            </a:r>
            <a:r>
              <a:rPr lang="ru-RU" sz="2400" b="1" dirty="0"/>
              <a:t>-М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90620" y="1021699"/>
            <a:ext cx="1554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ИВА-6НИ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42626" y="2572149"/>
            <a:ext cx="2032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«НТМ-Защита»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2864" y="2572149"/>
            <a:ext cx="2032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«НТМ-Защита»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0620" y="2572149"/>
            <a:ext cx="1808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НПК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Микрофор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604" y="3430507"/>
            <a:ext cx="19793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r>
              <a:rPr lang="ru-RU" sz="1400" b="1" dirty="0" smtClean="0"/>
              <a:t>ТНС-индекс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 smtClean="0"/>
              <a:t>Интенсивность теплового</a:t>
            </a:r>
          </a:p>
          <a:p>
            <a:pPr algn="ctr"/>
            <a:r>
              <a:rPr lang="ru-RU" sz="1400" b="1" dirty="0" smtClean="0"/>
              <a:t> облучения</a:t>
            </a:r>
            <a:endParaRPr lang="ru-RU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0180588"/>
              </p:ext>
            </p:extLst>
          </p:nvPr>
        </p:nvGraphicFramePr>
        <p:xfrm>
          <a:off x="133419" y="3003954"/>
          <a:ext cx="8901724" cy="37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34"/>
                <a:gridCol w="1297069"/>
                <a:gridCol w="1374012"/>
                <a:gridCol w="1187147"/>
                <a:gridCol w="1220123"/>
                <a:gridCol w="1057371"/>
                <a:gridCol w="10320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Параметры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Погрешность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Погрешность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/>
                        <a:t>Погреш-ность</a:t>
                      </a:r>
                      <a:endParaRPr lang="ru-RU" sz="1200" b="1" dirty="0" smtClean="0"/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Температура 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-10 ÷ +50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-40 ÷ +85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+50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0,5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Относительная </a:t>
                      </a:r>
                    </a:p>
                    <a:p>
                      <a:pPr algn="l"/>
                      <a:r>
                        <a:rPr lang="ru-RU" sz="1400" b="1" dirty="0" smtClean="0"/>
                        <a:t>влажность 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÷ 97%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±3%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÷ 97%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±3%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98%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±2%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Скорость движения </a:t>
                      </a:r>
                    </a:p>
                    <a:p>
                      <a:pPr algn="l"/>
                      <a:r>
                        <a:rPr lang="ru-RU" sz="1400" b="1" dirty="0" smtClean="0"/>
                        <a:t>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0,1÷ 20 м/с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 (0,05+0,05</a:t>
                      </a:r>
                      <a:r>
                        <a:rPr lang="en-US" sz="1200" b="1" dirty="0" smtClean="0"/>
                        <a:t>V</a:t>
                      </a:r>
                      <a:r>
                        <a:rPr lang="ru-RU" sz="1200" b="1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0,1÷ 20 м/с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 (0,05+0,05</a:t>
                      </a:r>
                      <a:r>
                        <a:rPr lang="en-US" sz="1200" b="1" dirty="0" smtClean="0"/>
                        <a:t>V</a:t>
                      </a:r>
                      <a:r>
                        <a:rPr lang="ru-RU" sz="1200" b="1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ТНС-индекс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+10 ÷ +50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 ÷ +85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С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+100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0,5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Интенсивность теплового</a:t>
                      </a:r>
                    </a:p>
                    <a:p>
                      <a:pPr algn="l"/>
                      <a:r>
                        <a:rPr lang="ru-RU" sz="1400" b="1" dirty="0" smtClean="0"/>
                        <a:t> облучения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 ÷ 1000Вт/м</a:t>
                      </a:r>
                      <a:r>
                        <a:rPr lang="ru-RU" sz="1200" b="1" baseline="30000" dirty="0" smtClean="0"/>
                        <a:t>2</a:t>
                      </a:r>
                      <a:endParaRPr lang="ru-RU" sz="12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5 (</a:t>
                      </a:r>
                      <a:r>
                        <a:rPr lang="en-US" sz="1200" b="1" dirty="0" smtClean="0"/>
                        <a:t>&lt;</a:t>
                      </a:r>
                      <a:r>
                        <a:rPr lang="ru-RU" sz="1200" b="1" dirty="0" smtClean="0"/>
                        <a:t>350Вт/м</a:t>
                      </a:r>
                      <a:r>
                        <a:rPr lang="ru-RU" sz="1200" b="1" baseline="30000" dirty="0" smtClean="0"/>
                        <a:t>2</a:t>
                      </a:r>
                      <a:r>
                        <a:rPr lang="ru-RU" sz="1200" b="1" baseline="0" dirty="0" smtClean="0"/>
                        <a:t> 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50 </a:t>
                      </a:r>
                      <a:r>
                        <a:rPr lang="ru-RU" sz="1200" b="1" baseline="0" dirty="0" smtClean="0"/>
                        <a:t>(</a:t>
                      </a:r>
                      <a:r>
                        <a:rPr lang="en-US" sz="1200" b="1" baseline="0" dirty="0" smtClean="0"/>
                        <a:t>&gt;</a:t>
                      </a:r>
                      <a:r>
                        <a:rPr lang="ru-RU" sz="1200" b="1" baseline="0" dirty="0" smtClean="0"/>
                        <a:t>350</a:t>
                      </a:r>
                      <a:r>
                        <a:rPr lang="ru-RU" sz="1200" b="1" dirty="0" smtClean="0"/>
                        <a:t>Вт/м</a:t>
                      </a:r>
                      <a:r>
                        <a:rPr lang="ru-RU" sz="1200" b="1" baseline="30000" dirty="0" smtClean="0"/>
                        <a:t>2</a:t>
                      </a:r>
                      <a:r>
                        <a:rPr lang="ru-RU" sz="1200" b="1" baseline="0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0 ÷ 1000Вт/м</a:t>
                      </a:r>
                      <a:r>
                        <a:rPr lang="ru-RU" sz="1200" b="1" baseline="30000" dirty="0" smtClean="0"/>
                        <a:t>2</a:t>
                      </a:r>
                    </a:p>
                    <a:p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±10%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3435" y="1532078"/>
            <a:ext cx="1378404" cy="96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86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390"/>
            <a:ext cx="7347098" cy="910892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Оформление протокола измерений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4617560"/>
              </p:ext>
            </p:extLst>
          </p:nvPr>
        </p:nvGraphicFramePr>
        <p:xfrm>
          <a:off x="118270" y="1011594"/>
          <a:ext cx="8870379" cy="5440401"/>
        </p:xfrm>
        <a:graphic>
          <a:graphicData uri="http://schemas.openxmlformats.org/drawingml/2006/table">
            <a:tbl>
              <a:tblPr/>
              <a:tblGrid>
                <a:gridCol w="25400"/>
                <a:gridCol w="57499"/>
                <a:gridCol w="223645"/>
                <a:gridCol w="67933"/>
                <a:gridCol w="67933"/>
                <a:gridCol w="381026"/>
                <a:gridCol w="190515"/>
                <a:gridCol w="91116"/>
                <a:gridCol w="231930"/>
                <a:gridCol w="1267326"/>
                <a:gridCol w="654370"/>
                <a:gridCol w="67933"/>
                <a:gridCol w="289913"/>
                <a:gridCol w="405876"/>
                <a:gridCol w="314762"/>
                <a:gridCol w="265061"/>
                <a:gridCol w="207078"/>
                <a:gridCol w="149096"/>
                <a:gridCol w="82832"/>
                <a:gridCol w="364460"/>
                <a:gridCol w="240211"/>
                <a:gridCol w="265061"/>
                <a:gridCol w="226336"/>
                <a:gridCol w="328638"/>
                <a:gridCol w="82832"/>
                <a:gridCol w="135865"/>
                <a:gridCol w="67933"/>
                <a:gridCol w="223645"/>
                <a:gridCol w="228077"/>
                <a:gridCol w="228077"/>
                <a:gridCol w="228077"/>
                <a:gridCol w="1209923"/>
              </a:tblGrid>
              <a:tr h="2042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 строке 030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2029">
                <a:tc grid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141607, Московская область, </a:t>
                      </a:r>
                      <a:r>
                        <a:rPr lang="ru-RU" sz="900" dirty="0" err="1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г.Клин</a:t>
                      </a: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ул. Дзержинского, д.6. тел. 8(49624)3-20-00, 8(495)251-53-06</a:t>
                      </a:r>
                      <a:b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Закрытое акционерное общество "Клинский институт охраны и условий труда"</a:t>
                      </a:r>
                      <a:b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Аттестат аккредитации испытательной лаборатории № РОСС RU.0001.21ЭЛ33. Срок действия аттестата аккредитации с 02 октября 2013 по 17 мая 2015</a:t>
                      </a:r>
                      <a:b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Аккредитована Федеральной службой по </a:t>
                      </a:r>
                      <a:r>
                        <a:rPr lang="ru-RU" sz="900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аккредитации</a:t>
                      </a:r>
                      <a:r>
                        <a:rPr lang="en-US" sz="900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соответствие требованиям ГОСТ Р ИСО/МЭК 17025-2006 (ИСО/МЭК 17025:2005)</a:t>
                      </a:r>
                      <a:b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900" dirty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Регистрационный номер в реестре Министерства здравоохранения и социального развития Российской Федерации №2 от 19 июля </a:t>
                      </a:r>
                      <a:r>
                        <a:rPr lang="ru-RU" sz="900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ПРОТОКОЛ № 1 / 12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3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измерения и оценки параметров микроклимата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3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       Наименование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организации Работодателя: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3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Наименование подразделения Работодателя: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Рабочее   место: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  Повар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363">
                <a:tc gridSpan="32"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Цель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измерений: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Оценка параметров микроклимата на рабочем месте на соответствие нормативам «Методики проведения специальной 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1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оценки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условий»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труда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3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       Сведения о применяемых средствах измерений: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04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Погрешность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Сведения о поверке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Диапазон действия поверки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Измеритель параметров микроклимата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Марка: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Метеоскоп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М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Заводской номер: 24312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Температура воздуха: ± 0,2 °С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Относительная влажность воздуха: ± 3 %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Скорость движения воздуха: 0,1÷1 м/с  ±(0,05+0,05V); 1÷20 м/с  ±(0,1+0,05 V)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2016/12-Н, ФГУП ВНИИОФИ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16.04.2012 по 16.04.2014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52">
                <a:tc gridSpan="3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       Нормативные и методические документы: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нормативного документа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75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«Методика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проведения специальной оценки условий труда,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Классификатор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вредных и опасных факторов производственной среды и трудового процесса, формы отчета комиссии по проведению специальной оценки условий труда и инструкции по ее заполнению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»,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утвержденная 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Приказом  № 33н от 24.01.2014 г. Министерства труда и социальной защиты РФ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8">
                  <a:txBody>
                    <a:bodyPr/>
                    <a:lstStyle/>
                    <a:p>
                      <a:pPr lvl="0" defTabSz="62230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 4.3.2756-10   Методические указания. Методы контроля. Измерение и оценка микроклимата производственных помещений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8">
                  <a:txBody>
                    <a:bodyPr/>
                    <a:lstStyle/>
                    <a:p>
                      <a:pPr lvl="0" defTabSz="62230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ГОСТ 12.1.005-88 ССБТ. Общие санитарно-гигиенические требования к</a:t>
                      </a:r>
                      <a:r>
                        <a:rPr lang="ru-RU" sz="11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воздуху рабочей зоны               </a:t>
                      </a:r>
                      <a:r>
                        <a:rPr lang="ru-RU" sz="11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Указываем только один документ</a:t>
                      </a:r>
                      <a:endParaRPr lang="ru-RU" sz="110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25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п. 6 Руководства по эксплуатации БВЕК.431110.04 РЭ на средство измерения </a:t>
                      </a: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Метеоскоп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-М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702475" y="275223"/>
            <a:ext cx="91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/>
              <a:t>37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753035" y="6411558"/>
            <a:ext cx="5669280" cy="69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1764254" y="6411558"/>
            <a:ext cx="3636085" cy="1290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2557378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390"/>
            <a:ext cx="7347098" cy="910892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Оформление протокола измерений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5744855"/>
              </p:ext>
            </p:extLst>
          </p:nvPr>
        </p:nvGraphicFramePr>
        <p:xfrm>
          <a:off x="139853" y="1079349"/>
          <a:ext cx="8896573" cy="3395831"/>
        </p:xfrm>
        <a:graphic>
          <a:graphicData uri="http://schemas.openxmlformats.org/drawingml/2006/table">
            <a:tbl>
              <a:tblPr/>
              <a:tblGrid>
                <a:gridCol w="83077"/>
                <a:gridCol w="224307"/>
                <a:gridCol w="68133"/>
                <a:gridCol w="68133"/>
                <a:gridCol w="382154"/>
                <a:gridCol w="191079"/>
                <a:gridCol w="91387"/>
                <a:gridCol w="232617"/>
                <a:gridCol w="1271078"/>
                <a:gridCol w="656308"/>
                <a:gridCol w="68133"/>
                <a:gridCol w="290771"/>
                <a:gridCol w="407078"/>
                <a:gridCol w="315694"/>
                <a:gridCol w="265846"/>
                <a:gridCol w="207692"/>
                <a:gridCol w="149537"/>
                <a:gridCol w="83077"/>
                <a:gridCol w="365539"/>
                <a:gridCol w="240923"/>
                <a:gridCol w="265846"/>
                <a:gridCol w="556615"/>
                <a:gridCol w="83077"/>
                <a:gridCol w="136268"/>
                <a:gridCol w="68133"/>
                <a:gridCol w="224307"/>
                <a:gridCol w="228753"/>
                <a:gridCol w="228753"/>
                <a:gridCol w="628252"/>
                <a:gridCol w="814006"/>
              </a:tblGrid>
              <a:tr h="199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 строке 030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755">
                <a:tc gridSpan="3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       Результаты оценки микроклимата 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877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фактора, общая характеристика, параметры оценки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Единицы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Продолжи-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тельность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воздейст-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Нормативное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значение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Фактическое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значение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Средства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пункта 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Методы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измерений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оценки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пункта 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 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условий 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труда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55">
                <a:tc gridSpan="3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 проведения измерений: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Помещение кухни,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Категория работ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IIб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926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Интенсивность теплового облучения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Источник излучения: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жарочный шкаф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Вт/м2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 b="1" i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3.1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97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Относительная влажность воздуха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 15 до 75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Скорость движения воздуха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м/с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 0 до 0,4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Температура воздуха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°C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 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 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7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ТНС-индекс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°C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24,65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9950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Экспозиционная доза теплового облучения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Вт*ч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07.02.2014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489,6</a:t>
                      </a:r>
                      <a:endParaRPr lang="ru-RU" sz="1100" i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107548" y="264466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/>
              <a:t>38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854" y="4557679"/>
            <a:ext cx="88965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Температура, влажность и скорость движения воздуха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должны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отражаться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протоколе, т.к.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учитываются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 расчете ТНС-индекса.</a:t>
            </a:r>
          </a:p>
          <a:p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превышении теплового облучения (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&gt;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140</a:t>
            </a:r>
            <a:r>
              <a:rPr lang="ru-RU" sz="1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Вт/м2)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производится оценка экспозиционной дозы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теплового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облучения.  При этом интенсивность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теплового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облучения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должна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отражаться в протоколе, т.к.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учитывается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расчете ДЭО.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Класс условий труда определяется по наиболее выраженному показателю ТНС-индексу или тепловому облучению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В данном протоколе по ТНС-индексу.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457200" y="3399416"/>
            <a:ext cx="8347975" cy="3657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 flipV="1">
            <a:off x="457200" y="3442447"/>
            <a:ext cx="8347975" cy="2151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/>
          <p:nvPr/>
        </p:nvCxnSpPr>
        <p:spPr bwMode="auto">
          <a:xfrm flipV="1">
            <a:off x="543232" y="2721685"/>
            <a:ext cx="7913129" cy="4303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543232" y="2872290"/>
            <a:ext cx="8175908" cy="2797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1775573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8390"/>
            <a:ext cx="7347098" cy="910892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Оформление протокола измерений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6035848"/>
              </p:ext>
            </p:extLst>
          </p:nvPr>
        </p:nvGraphicFramePr>
        <p:xfrm>
          <a:off x="96822" y="1065006"/>
          <a:ext cx="8928852" cy="2650092"/>
        </p:xfrm>
        <a:graphic>
          <a:graphicData uri="http://schemas.openxmlformats.org/drawingml/2006/table">
            <a:tbl>
              <a:tblPr/>
              <a:tblGrid>
                <a:gridCol w="27176"/>
                <a:gridCol w="226551"/>
                <a:gridCol w="68815"/>
                <a:gridCol w="68815"/>
                <a:gridCol w="385978"/>
                <a:gridCol w="192990"/>
                <a:gridCol w="92302"/>
                <a:gridCol w="234945"/>
                <a:gridCol w="1283795"/>
                <a:gridCol w="662874"/>
                <a:gridCol w="68815"/>
                <a:gridCol w="293680"/>
                <a:gridCol w="411150"/>
                <a:gridCol w="318853"/>
                <a:gridCol w="268506"/>
                <a:gridCol w="209769"/>
                <a:gridCol w="151033"/>
                <a:gridCol w="83908"/>
                <a:gridCol w="369196"/>
                <a:gridCol w="243333"/>
                <a:gridCol w="268506"/>
                <a:gridCol w="562184"/>
                <a:gridCol w="83908"/>
                <a:gridCol w="137632"/>
                <a:gridCol w="68815"/>
                <a:gridCol w="226551"/>
                <a:gridCol w="231042"/>
                <a:gridCol w="231042"/>
                <a:gridCol w="726099"/>
                <a:gridCol w="730589"/>
              </a:tblGrid>
              <a:tr h="185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 строке 030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004">
                <a:tc gridSpan="3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Измерения параметров микроклимата: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004">
                <a:tc rowSpan="2"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таблицы 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Измеряемый параметр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Единицы 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Значение измерений на уровне (м)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007"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Интенсивность теплового облучения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Вт/м2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  <a:endParaRPr lang="ru-RU" sz="1100" i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Относительная влажность воздуха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Скорость движения воздуха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м/с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Температура воздуха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°C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04">
                <a:tc gridSpan="3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Расчетная величина экспозиционной дозы: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01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 таблицы 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Интенсивность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теплового излучения (Вт/м2)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Облучаемая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поверхность тела (м2)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Продолжительность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облучения (ч)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Экспозиционная доза</a:t>
                      </a:r>
                      <a:b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теплового излучения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00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489,6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0023653"/>
              </p:ext>
            </p:extLst>
          </p:nvPr>
        </p:nvGraphicFramePr>
        <p:xfrm>
          <a:off x="131956" y="4185656"/>
          <a:ext cx="9012044" cy="2358385"/>
        </p:xfrm>
        <a:graphic>
          <a:graphicData uri="http://schemas.openxmlformats.org/drawingml/2006/table">
            <a:tbl>
              <a:tblPr/>
              <a:tblGrid>
                <a:gridCol w="85846"/>
                <a:gridCol w="231784"/>
                <a:gridCol w="70405"/>
                <a:gridCol w="70405"/>
                <a:gridCol w="394890"/>
                <a:gridCol w="197449"/>
                <a:gridCol w="94431"/>
                <a:gridCol w="240369"/>
                <a:gridCol w="1313439"/>
                <a:gridCol w="678182"/>
                <a:gridCol w="70405"/>
                <a:gridCol w="300464"/>
                <a:gridCol w="420645"/>
                <a:gridCol w="326215"/>
                <a:gridCol w="274705"/>
                <a:gridCol w="214615"/>
                <a:gridCol w="154521"/>
                <a:gridCol w="85846"/>
                <a:gridCol w="377721"/>
                <a:gridCol w="248952"/>
                <a:gridCol w="274705"/>
                <a:gridCol w="575167"/>
                <a:gridCol w="85846"/>
                <a:gridCol w="70405"/>
                <a:gridCol w="70405"/>
                <a:gridCol w="70405"/>
                <a:gridCol w="231784"/>
                <a:gridCol w="236376"/>
                <a:gridCol w="236376"/>
                <a:gridCol w="236376"/>
                <a:gridCol w="506490"/>
                <a:gridCol w="274705"/>
                <a:gridCol w="236376"/>
                <a:gridCol w="55339"/>
              </a:tblGrid>
              <a:tr h="177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 gridSpan="3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       Заключение: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 gridSpan="3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 условий труда по фактору: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 gridSpan="3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Организация, проводившая специальную оценку условий труда: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ЗАО Клинский институт охраны и условий труда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947">
                <a:tc gridSpan="3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Ответственное лицо организации, проводившей специальную оценку условий труда: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4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Руководитель испытательной</a:t>
                      </a:r>
                      <a:r>
                        <a:rPr lang="ru-RU" sz="1100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лаборатории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Петрова О.Л.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L>
                      <a:noFill/>
                    </a:lnL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29939" marR="29939" marT="14969" marB="14969"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2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(должность)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(Ф.И.О.)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(подпись)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 gridSpan="1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582">
                <a:tc gridSpan="3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Должности, ФИО и подписи работников, проводивших исследования (испытания) и измерения: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82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Эксперт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1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Иванов С.И.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402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(должность)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(Ф.И.О.)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(подпись)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86033" y="25370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/>
              <a:t>39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820" y="3819518"/>
            <a:ext cx="8520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расчетная величина, вычисленная по формуле: ДЭО = </a:t>
            </a:r>
            <a:r>
              <a:rPr lang="ru-RU" sz="1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Iто</a:t>
            </a:r>
            <a:r>
              <a:rPr lang="ru-RU" sz="1200" b="1" dirty="0" err="1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·</a:t>
            </a:r>
            <a:r>
              <a:rPr lang="ru-RU" sz="1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S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ţ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,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где </a:t>
            </a:r>
            <a:r>
              <a:rPr lang="ru-RU" sz="1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Iто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·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 - интенсивность теплового облучения, Вт/м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²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; </a:t>
            </a:r>
          </a:p>
          <a:p>
            <a:pPr marL="0" indent="0">
              <a:spcAft>
                <a:spcPts val="0"/>
              </a:spcAft>
              <a:buFont typeface="Arial" pitchFamily="34" charset="0"/>
              <a:buNone/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       S- облучаемая площадь поверхности тела, м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²; </a:t>
            </a:r>
            <a:r>
              <a:rPr lang="en-US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ţ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  <a:cs typeface="Calibri"/>
              </a:rPr>
              <a:t> -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продолжительность облучения за рабочую смену, ч.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63951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Основные показатели, характеризующие 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230" y="1155764"/>
            <a:ext cx="81823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 smtClean="0"/>
              <a:t>Qтч</a:t>
            </a:r>
            <a:r>
              <a:rPr lang="ru-RU" sz="2000" b="1" u="sng" dirty="0" smtClean="0"/>
              <a:t> </a:t>
            </a:r>
            <a:r>
              <a:rPr lang="ru-RU" sz="2000" b="1" u="sng" dirty="0"/>
              <a:t>= </a:t>
            </a:r>
            <a:r>
              <a:rPr lang="ru-RU" sz="2000" b="1" u="sng" dirty="0" err="1"/>
              <a:t>Qто</a:t>
            </a:r>
            <a:r>
              <a:rPr lang="ru-RU" sz="2000" b="1" u="sng" dirty="0"/>
              <a:t> </a:t>
            </a:r>
            <a:r>
              <a:rPr lang="ru-RU" sz="1600" dirty="0"/>
              <a:t> </a:t>
            </a:r>
            <a:r>
              <a:rPr lang="ru-RU" sz="1600" dirty="0" smtClean="0"/>
              <a:t>-  </a:t>
            </a:r>
            <a:r>
              <a:rPr lang="ru-RU" b="1" dirty="0" smtClean="0"/>
              <a:t>Ощущение комфортности</a:t>
            </a:r>
            <a:endParaRPr lang="ru-RU" sz="1600" b="1" dirty="0"/>
          </a:p>
          <a:p>
            <a:endParaRPr lang="ru-RU" sz="1600" dirty="0" smtClean="0"/>
          </a:p>
          <a:p>
            <a:r>
              <a:rPr lang="ru-RU" sz="1600" dirty="0" smtClean="0"/>
              <a:t>где</a:t>
            </a:r>
            <a:r>
              <a:rPr lang="ru-RU" sz="1600" dirty="0"/>
              <a:t>,  </a:t>
            </a:r>
            <a:r>
              <a:rPr lang="ru-RU" sz="1600" dirty="0" err="1"/>
              <a:t>Qтч</a:t>
            </a:r>
            <a:r>
              <a:rPr lang="ru-RU" sz="1600" dirty="0"/>
              <a:t>  - тепловыде­ление  человека;</a:t>
            </a:r>
          </a:p>
          <a:p>
            <a:r>
              <a:rPr lang="ru-RU" sz="1600" dirty="0" err="1"/>
              <a:t>Qто</a:t>
            </a:r>
            <a:r>
              <a:rPr lang="ru-RU" sz="1600" dirty="0"/>
              <a:t>  - тепловыде­ление окружающей </a:t>
            </a:r>
            <a:r>
              <a:rPr lang="ru-RU" sz="1600" dirty="0" smtClean="0"/>
              <a:t>среды.</a:t>
            </a:r>
          </a:p>
          <a:p>
            <a:endParaRPr lang="ru-RU" sz="1600" dirty="0" smtClean="0"/>
          </a:p>
          <a:p>
            <a:r>
              <a:rPr lang="ru-RU" sz="2800" b="1" i="1" dirty="0" smtClean="0">
                <a:solidFill>
                  <a:srgbClr val="00B0F0"/>
                </a:solidFill>
              </a:rPr>
              <a:t>Охлаждающий </a:t>
            </a:r>
            <a:r>
              <a:rPr lang="ru-RU" sz="2800" b="1" i="1" dirty="0">
                <a:solidFill>
                  <a:srgbClr val="00B0F0"/>
                </a:solidFill>
              </a:rPr>
              <a:t>микроклимат</a:t>
            </a:r>
            <a:r>
              <a:rPr lang="ru-RU" sz="2000" b="1" i="1" dirty="0">
                <a:solidFill>
                  <a:srgbClr val="00B0F0"/>
                </a:solidFill>
              </a:rPr>
              <a:t> </a:t>
            </a:r>
            <a:r>
              <a:rPr lang="ru-RU" sz="2000" dirty="0"/>
              <a:t>– микроклимат, при котором температура воздуха </a:t>
            </a:r>
            <a:r>
              <a:rPr lang="ru-RU" sz="2000" b="1" i="1" u="sng" dirty="0" smtClean="0"/>
              <a:t>ниже </a:t>
            </a:r>
            <a:r>
              <a:rPr lang="ru-RU" sz="2000" b="1" i="1" u="sng" dirty="0"/>
              <a:t>нижней  границы </a:t>
            </a:r>
            <a:r>
              <a:rPr lang="ru-RU" sz="2000" dirty="0" smtClean="0"/>
              <a:t>допустимой,  </a:t>
            </a:r>
            <a:r>
              <a:rPr lang="ru-RU" sz="2000" dirty="0"/>
              <a:t>имеет место изменение теплообмена организма, </a:t>
            </a:r>
            <a:r>
              <a:rPr lang="ru-RU" sz="2000" dirty="0" smtClean="0"/>
              <a:t>т.е</a:t>
            </a:r>
            <a:r>
              <a:rPr lang="ru-RU" sz="2000" dirty="0"/>
              <a:t>. окружающая среда способна принять больше тепловой энергии, чем ее отдает организм </a:t>
            </a:r>
            <a:r>
              <a:rPr lang="ru-RU" sz="2000" dirty="0" smtClean="0"/>
              <a:t> </a:t>
            </a:r>
            <a:r>
              <a:rPr lang="ru-RU" sz="2000" b="1" dirty="0" smtClean="0"/>
              <a:t>(</a:t>
            </a:r>
            <a:r>
              <a:rPr lang="ru-RU" sz="2000" b="1" dirty="0" err="1"/>
              <a:t>Qтч</a:t>
            </a:r>
            <a:r>
              <a:rPr lang="ru-RU" sz="2000" b="1" dirty="0"/>
              <a:t> &lt; </a:t>
            </a:r>
            <a:r>
              <a:rPr lang="ru-RU" sz="2000" b="1" dirty="0" err="1"/>
              <a:t>Qто</a:t>
            </a:r>
            <a:r>
              <a:rPr lang="ru-RU" sz="2000" b="1" dirty="0"/>
              <a:t>), </a:t>
            </a:r>
            <a:r>
              <a:rPr lang="ru-RU" sz="2000" dirty="0"/>
              <a:t>человек ощущает холод.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Нагревающий микроклимат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-  </a:t>
            </a:r>
            <a:r>
              <a:rPr lang="ru-RU" sz="2000" dirty="0"/>
              <a:t>микроклимат, при котором температура воздуха </a:t>
            </a:r>
            <a:r>
              <a:rPr lang="ru-RU" sz="2000" b="1" i="1" u="sng" dirty="0" smtClean="0"/>
              <a:t>выше </a:t>
            </a:r>
            <a:r>
              <a:rPr lang="ru-RU" sz="2000" b="1" i="1" u="sng" dirty="0"/>
              <a:t>верхней  границы </a:t>
            </a:r>
            <a:r>
              <a:rPr lang="ru-RU" sz="2000" dirty="0" smtClean="0"/>
              <a:t>оптимальной, </a:t>
            </a:r>
            <a:r>
              <a:rPr lang="ru-RU" sz="2000" dirty="0"/>
              <a:t>т.е. количество теплоты выделяемое организмом не может быть передано окружающей среде </a:t>
            </a:r>
            <a:r>
              <a:rPr lang="ru-RU" sz="2000" b="1" dirty="0"/>
              <a:t>(</a:t>
            </a:r>
            <a:r>
              <a:rPr lang="ru-RU" sz="2000" b="1" dirty="0" err="1"/>
              <a:t>Qтч</a:t>
            </a:r>
            <a:r>
              <a:rPr lang="ru-RU" sz="2000" b="1" dirty="0"/>
              <a:t> &gt; </a:t>
            </a:r>
            <a:r>
              <a:rPr lang="ru-RU" sz="2000" b="1" dirty="0" err="1"/>
              <a:t>Qто</a:t>
            </a:r>
            <a:r>
              <a:rPr lang="ru-RU" sz="2000" b="1" dirty="0"/>
              <a:t>)</a:t>
            </a:r>
            <a:r>
              <a:rPr lang="ru-RU" sz="2000" dirty="0"/>
              <a:t>, человек ощущает перегрев, ему жарко</a:t>
            </a:r>
            <a:r>
              <a:rPr lang="ru-RU" sz="2000" dirty="0" smtClean="0"/>
              <a:t>.</a:t>
            </a: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75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4296" y="141513"/>
            <a:ext cx="8229600" cy="620487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Требования «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Методики проведения специальной оценки условий труда»</a:t>
            </a: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 оценке параметров микроклимата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880484000"/>
              </p:ext>
            </p:extLst>
          </p:nvPr>
        </p:nvGraphicFramePr>
        <p:xfrm>
          <a:off x="387275" y="1054249"/>
          <a:ext cx="8563087" cy="316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право 3"/>
          <p:cNvSpPr/>
          <p:nvPr/>
        </p:nvSpPr>
        <p:spPr bwMode="auto">
          <a:xfrm>
            <a:off x="3779987" y="1455299"/>
            <a:ext cx="765549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9382" y="4001845"/>
            <a:ext cx="5335503" cy="2194559"/>
          </a:xfrm>
          <a:prstGeom prst="round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</a:rPr>
              <a:t>К</a:t>
            </a:r>
            <a:r>
              <a:rPr lang="ru-RU" sz="2000" dirty="0" smtClean="0">
                <a:solidFill>
                  <a:schemeClr val="tx1"/>
                </a:solidFill>
              </a:rPr>
              <a:t>оличество </a:t>
            </a:r>
            <a:r>
              <a:rPr lang="ru-RU" sz="2000" dirty="0">
                <a:solidFill>
                  <a:schemeClr val="tx1"/>
                </a:solidFill>
              </a:rPr>
              <a:t>измерений </a:t>
            </a:r>
            <a:r>
              <a:rPr lang="ru-RU" sz="2000" dirty="0" smtClean="0">
                <a:solidFill>
                  <a:schemeClr val="tx1"/>
                </a:solidFill>
              </a:rPr>
              <a:t>устанавливается </a:t>
            </a:r>
            <a:r>
              <a:rPr lang="ru-RU" sz="2000" dirty="0">
                <a:solidFill>
                  <a:schemeClr val="tx1"/>
                </a:solidFill>
              </a:rPr>
              <a:t>в зависимости от особенностей технологического процесса. 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случае наличия у работника одного рабочего места достаточным является их </a:t>
            </a:r>
            <a:r>
              <a:rPr lang="ru-RU" sz="2000" b="1" dirty="0">
                <a:solidFill>
                  <a:schemeClr val="tx1"/>
                </a:solidFill>
              </a:rPr>
              <a:t>однократное измерение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90796" y="4114351"/>
            <a:ext cx="3259566" cy="1969546"/>
          </a:xfrm>
          <a:prstGeom prst="round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Если в течение рабочей смены работник находится в нескольких рабочих зонах, измерения проводятся в каждой из них.</a:t>
            </a:r>
          </a:p>
        </p:txBody>
      </p:sp>
    </p:spTree>
    <p:extLst>
      <p:ext uri="{BB962C8B-B14F-4D97-AF65-F5344CB8AC3E}">
        <p14:creationId xmlns:p14="http://schemas.microsoft.com/office/powerpoint/2010/main" xmlns="" val="34687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49213"/>
            <a:ext cx="9010650" cy="815975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Методика оценки микроклимата в рамках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специальной оценки условий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17414" name="Прямоугольник 10"/>
          <p:cNvSpPr>
            <a:spLocks noChangeArrowheads="1"/>
          </p:cNvSpPr>
          <p:nvPr/>
        </p:nvSpPr>
        <p:spPr bwMode="auto">
          <a:xfrm>
            <a:off x="1816100" y="865188"/>
            <a:ext cx="672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endParaRPr kumimoji="0" lang="ru-RU" alt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 bwMode="auto">
          <a:xfrm>
            <a:off x="6705600" y="307521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50852174"/>
              </p:ext>
            </p:extLst>
          </p:nvPr>
        </p:nvGraphicFramePr>
        <p:xfrm>
          <a:off x="185057" y="1065213"/>
          <a:ext cx="8825593" cy="5444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207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49213"/>
            <a:ext cx="9010650" cy="815975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Методика оценки микроклимата в рамках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специальной оценки условий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17414" name="Прямоугольник 10"/>
          <p:cNvSpPr>
            <a:spLocks noChangeArrowheads="1"/>
          </p:cNvSpPr>
          <p:nvPr/>
        </p:nvSpPr>
        <p:spPr bwMode="auto">
          <a:xfrm>
            <a:off x="1816100" y="865188"/>
            <a:ext cx="672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endParaRPr kumimoji="0" lang="ru-RU" alt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 bwMode="auto">
          <a:xfrm>
            <a:off x="6705600" y="307521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Прямоугольник 5"/>
              <p:cNvSpPr/>
              <p:nvPr/>
            </p:nvSpPr>
            <p:spPr>
              <a:xfrm>
                <a:off x="170089" y="1067708"/>
                <a:ext cx="8803821" cy="52308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 smtClean="0"/>
                  <a:t>	</a:t>
                </a:r>
                <a:endParaRPr lang="ru-RU" sz="4000" b="0" i="1" dirty="0" smtClean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/>
                        </a:rPr>
                        <m:t>УТ</m:t>
                      </m:r>
                      <m:r>
                        <a:rPr lang="ru-RU" sz="3200" b="0" i="1" baseline="-25000" smtClean="0">
                          <a:latin typeface="Cambria Math"/>
                        </a:rPr>
                        <m:t>срв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r>
                        <a:rPr lang="ru-RU" sz="32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ru-RU" sz="3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УТ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+УТ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+УТ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ru-RU" sz="32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3200" b="0" i="1" baseline="-25000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ru-RU" sz="3200" i="1" dirty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sz="3200" dirty="0">
                  <a:latin typeface="+mj-lt"/>
                </a:endParaRPr>
              </a:p>
              <a:p>
                <a:endParaRPr lang="ru-RU" dirty="0" smtClean="0"/>
              </a:p>
              <a:p>
                <a:endParaRPr lang="ru-RU" dirty="0"/>
              </a:p>
              <a:p>
                <a:r>
                  <a:rPr lang="ru-RU" dirty="0" smtClean="0"/>
                  <a:t>        где:</a:t>
                </a:r>
              </a:p>
              <a:p>
                <a:endParaRPr lang="ru-RU" dirty="0"/>
              </a:p>
              <a:p>
                <a:r>
                  <a:rPr lang="ru-RU" sz="2400" b="1" dirty="0" smtClean="0"/>
                  <a:t> УТ</a:t>
                </a:r>
                <a:r>
                  <a:rPr lang="ru-RU" sz="2400" b="1" baseline="-25000" dirty="0" smtClean="0"/>
                  <a:t>1</a:t>
                </a:r>
                <a:r>
                  <a:rPr lang="ru-RU" sz="2400" b="1" dirty="0"/>
                  <a:t>, УТ</a:t>
                </a:r>
                <a:r>
                  <a:rPr lang="ru-RU" sz="2400" b="1" baseline="-25000" dirty="0"/>
                  <a:t>2</a:t>
                </a:r>
                <a:r>
                  <a:rPr lang="ru-RU" sz="2400" b="1" dirty="0"/>
                  <a:t>, … </a:t>
                </a:r>
                <a:r>
                  <a:rPr lang="ru-RU" sz="2400" b="1" dirty="0" smtClean="0"/>
                  <a:t>, </a:t>
                </a:r>
                <a:r>
                  <a:rPr lang="ru-RU" sz="2400" b="1" dirty="0" err="1" smtClean="0"/>
                  <a:t>УТn</a:t>
                </a:r>
                <a:r>
                  <a:rPr lang="ru-RU" sz="2400" b="1" dirty="0" smtClean="0"/>
                  <a:t> </a:t>
                </a:r>
                <a:r>
                  <a:rPr lang="ru-RU" dirty="0"/>
                  <a:t>– условия труда в 1-ой, 2-ой, n-ой рабочих </a:t>
                </a:r>
                <a:r>
                  <a:rPr lang="ru-RU" dirty="0" smtClean="0"/>
                  <a:t>зонах, </a:t>
                </a:r>
                <a:r>
                  <a:rPr lang="ru-RU" dirty="0"/>
                  <a:t>выраженные в баллах в соответствии с классом (подклассом) условий </a:t>
                </a:r>
                <a:r>
                  <a:rPr lang="ru-RU" dirty="0" smtClean="0"/>
                  <a:t>труда;</a:t>
                </a:r>
              </a:p>
              <a:p>
                <a:endParaRPr lang="ru-RU" dirty="0"/>
              </a:p>
              <a:p>
                <a:r>
                  <a:rPr lang="ru-RU" sz="2400" b="1" dirty="0" smtClean="0"/>
                  <a:t> t</a:t>
                </a:r>
                <a:r>
                  <a:rPr lang="ru-RU" sz="2400" b="1" baseline="-25000" dirty="0" smtClean="0"/>
                  <a:t>1</a:t>
                </a:r>
                <a:r>
                  <a:rPr lang="ru-RU" sz="2400" b="1" dirty="0"/>
                  <a:t>, t</a:t>
                </a:r>
                <a:r>
                  <a:rPr lang="ru-RU" sz="2400" b="1" baseline="-25000" dirty="0"/>
                  <a:t>2</a:t>
                </a:r>
                <a:r>
                  <a:rPr lang="ru-RU" sz="2400" b="1" dirty="0"/>
                  <a:t>, </a:t>
                </a:r>
                <a:r>
                  <a:rPr lang="ru-RU" sz="2400" b="1" dirty="0" smtClean="0"/>
                  <a:t>…. , </a:t>
                </a:r>
                <a:r>
                  <a:rPr lang="ru-RU" sz="2400" b="1" dirty="0" err="1" smtClean="0"/>
                  <a:t>tn</a:t>
                </a:r>
                <a:r>
                  <a:rPr lang="ru-RU" sz="2400" b="1" dirty="0" smtClean="0"/>
                  <a:t> </a:t>
                </a:r>
                <a:r>
                  <a:rPr lang="ru-RU" dirty="0"/>
                  <a:t>– время пребывание (в часах) в 1-ой, 2-ой, n-ой рабочих зонах соответственно</a:t>
                </a:r>
                <a:r>
                  <a:rPr lang="ru-RU" dirty="0" smtClean="0"/>
                  <a:t>;</a:t>
                </a:r>
              </a:p>
              <a:p>
                <a:endParaRPr lang="ru-RU" dirty="0"/>
              </a:p>
              <a:p>
                <a:r>
                  <a:rPr lang="ru-RU" sz="2400" b="1" dirty="0" smtClean="0"/>
                  <a:t> T</a:t>
                </a:r>
                <a:r>
                  <a:rPr lang="ru-RU" dirty="0" smtClean="0"/>
                  <a:t> </a:t>
                </a:r>
                <a:r>
                  <a:rPr lang="ru-RU" dirty="0"/>
                  <a:t>– продолжительность смены (часы), </a:t>
                </a:r>
                <a:r>
                  <a:rPr lang="ru-RU" b="1" dirty="0"/>
                  <a:t>но не более 8 часов</a:t>
                </a:r>
                <a:r>
                  <a:rPr lang="ru-RU" dirty="0" smtClean="0"/>
                  <a:t>.</a:t>
                </a:r>
              </a:p>
              <a:p>
                <a:endParaRPr lang="ru-RU" dirty="0"/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89" y="1067708"/>
                <a:ext cx="8803821" cy="5230856"/>
              </a:xfrm>
              <a:prstGeom prst="rect">
                <a:avLst/>
              </a:prstGeom>
              <a:blipFill rotWithShape="1">
                <a:blip r:embed="rId2"/>
                <a:stretch>
                  <a:fillRect l="-623" r="-346"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6287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158" y="0"/>
            <a:ext cx="7750884" cy="938606"/>
          </a:xfrm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Отнесение условий труда на рабочем месте к классам (подклассам) условий труда при воздействии параметров микроклимата при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работе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в помещении с нагревающим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микроклиматом</a:t>
            </a:r>
            <a:endParaRPr lang="ru-RU" sz="1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1173983"/>
              </p:ext>
            </p:extLst>
          </p:nvPr>
        </p:nvGraphicFramePr>
        <p:xfrm>
          <a:off x="268090" y="992394"/>
          <a:ext cx="8756726" cy="52542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24404"/>
                <a:gridCol w="903642"/>
                <a:gridCol w="1276022"/>
                <a:gridCol w="1164679"/>
                <a:gridCol w="786593"/>
                <a:gridCol w="656217"/>
                <a:gridCol w="796066"/>
                <a:gridCol w="817581"/>
                <a:gridCol w="731522"/>
              </a:tblGrid>
              <a:tr h="15641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Категория работ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Класс (подкласс) условий труда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оптимальный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допустимый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вредный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опасный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</a:tr>
              <a:tr h="3908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</a:tr>
              <a:tr h="156418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Температура воздуха, </a:t>
                      </a:r>
                      <a:r>
                        <a:rPr lang="ru-RU" sz="1100">
                          <a:effectLst/>
                          <a:sym typeface="Symbol"/>
                        </a:rPr>
                        <a:t></a:t>
                      </a:r>
                      <a:r>
                        <a:rPr lang="ru-RU" sz="1100">
                          <a:effectLst/>
                        </a:rPr>
                        <a:t>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ru-RU" sz="1100" dirty="0">
                          <a:effectLst/>
                        </a:rPr>
                        <a:t>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22,0 – 24,0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24,1 – 25,0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rowSpan="5"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Определяется величиной </a:t>
                      </a:r>
                      <a:r>
                        <a:rPr lang="ru-RU" sz="1100" dirty="0" err="1">
                          <a:effectLst/>
                        </a:rPr>
                        <a:t>ТНС-индекса</a:t>
                      </a:r>
                      <a:r>
                        <a:rPr lang="ru-RU" sz="1100" dirty="0">
                          <a:effectLst/>
                        </a:rPr>
                        <a:t> (в соответствии с приложением № 13 к настоящей методике.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21,0 – 23,0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23,1 – 24,0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r>
                        <a:rPr lang="en-US" sz="1100">
                          <a:effectLst/>
                        </a:rPr>
                        <a:t> – 21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21,1 – 23,0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r>
                        <a:rPr lang="en-US" sz="1100">
                          <a:effectLst/>
                        </a:rPr>
                        <a:t> – 19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19,1 – 22,0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r>
                        <a:rPr lang="en-US" sz="1100">
                          <a:effectLst/>
                        </a:rPr>
                        <a:t> – 18</a:t>
                      </a:r>
                      <a:r>
                        <a:rPr lang="ru-RU" sz="1100">
                          <a:effectLst/>
                        </a:rPr>
                        <a:t>,0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18,1 – 21,0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Скорость движения воздуха, м/с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rowSpan="5"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Учитывается при определении ТНС-индекса. При скорости движения воздуха, большей или равной 0,6 м/с, условия труда признаются вредными условиями труда (подкласс 3.1).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≤0,2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б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≤0,3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≤0,4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22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Влажность воздуха, </a:t>
                      </a:r>
                      <a:r>
                        <a:rPr lang="en-US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- </a:t>
                      </a: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60-40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 –</a:t>
                      </a:r>
                      <a:r>
                        <a:rPr lang="en-US" sz="1100" dirty="0">
                          <a:effectLst/>
                        </a:rPr>
                        <a:t> &lt;40</a:t>
                      </a:r>
                      <a:r>
                        <a:rPr lang="ru-RU" sz="1100" dirty="0">
                          <a:effectLst/>
                        </a:rPr>
                        <a:t>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&gt;6</a:t>
                      </a:r>
                      <a:r>
                        <a:rPr lang="en-US" sz="1100" dirty="0">
                          <a:effectLst/>
                        </a:rPr>
                        <a:t>0 - 75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Учитывается при определении ТНС-индекса. При влажности воздуха &lt;15-10% условия труда признаются вредными условиями труда (подкласс 3.1);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влажности воздуха &lt; 10% условия труда признаются вредными условиями труда (подкласс 3.2).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8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Интенсив-ность теплового излучения (</a:t>
                      </a: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 baseline="-25000">
                          <a:effectLst/>
                        </a:rPr>
                        <a:t>то</a:t>
                      </a:r>
                      <a:r>
                        <a:rPr lang="ru-RU" sz="1100">
                          <a:effectLst/>
                        </a:rPr>
                        <a:t>), Вт/м</a:t>
                      </a:r>
                      <a:r>
                        <a:rPr lang="ru-RU" sz="11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- </a:t>
                      </a: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≤140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141 – 1500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1501 – 2000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2001 – 2500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2501 – 2800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&gt;2800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</a:tr>
              <a:tr h="782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Экспозицион-ная доза теплового облучения Вт</a:t>
                      </a:r>
                      <a:r>
                        <a:rPr lang="ru-RU" sz="1100">
                          <a:effectLst/>
                          <a:sym typeface="Symbol"/>
                        </a:rPr>
                        <a:t></a:t>
                      </a:r>
                      <a:r>
                        <a:rPr lang="ru-RU" sz="1100">
                          <a:effectLst/>
                        </a:rPr>
                        <a:t>ч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r>
                        <a:rPr lang="ru-RU" sz="1100">
                          <a:effectLst/>
                        </a:rPr>
                        <a:t>- </a:t>
                      </a: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2 600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3 800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4 800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&gt; 4800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048" marR="46048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82363" y="285981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/>
              <a:t>43</a:t>
            </a:fld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71268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158" y="0"/>
            <a:ext cx="7750884" cy="938606"/>
          </a:xfrm>
        </p:spPr>
        <p:txBody>
          <a:bodyPr/>
          <a:lstStyle/>
          <a:p>
            <a:r>
              <a:rPr lang="ru-RU" sz="1800" smtClean="0">
                <a:solidFill>
                  <a:schemeClr val="bg1"/>
                </a:solidFill>
              </a:rPr>
              <a:t>Отнесение условий труда на рабочем месте к классам (подклассам) условий труда в зависимости от величины ТНС-индекса (</a:t>
            </a:r>
            <a:r>
              <a:rPr lang="ru-RU" sz="1800" smtClean="0">
                <a:solidFill>
                  <a:schemeClr val="bg1"/>
                </a:solidFill>
                <a:sym typeface="Symbol"/>
              </a:rPr>
              <a:t></a:t>
            </a:r>
            <a:r>
              <a:rPr lang="ru-RU" sz="1800" smtClean="0">
                <a:solidFill>
                  <a:schemeClr val="bg1"/>
                </a:solidFill>
              </a:rPr>
              <a:t>С) для рабочих помещений с нагревающим микроклиматом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82363" y="285981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/>
              <a:t>44</a:t>
            </a:fld>
            <a:endParaRPr lang="ru-RU" sz="3600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4863" y="154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68316596"/>
              </p:ext>
            </p:extLst>
          </p:nvPr>
        </p:nvGraphicFramePr>
        <p:xfrm>
          <a:off x="311120" y="1312433"/>
          <a:ext cx="8520056" cy="41094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93464"/>
                <a:gridCol w="1268036"/>
                <a:gridCol w="1293464"/>
                <a:gridCol w="1176493"/>
                <a:gridCol w="1291769"/>
                <a:gridCol w="1185611"/>
                <a:gridCol w="1011219"/>
              </a:tblGrid>
              <a:tr h="45343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Категория работ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Класс (подкласс) условий труда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допустимый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вредный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опасный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1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3.1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3.2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3.3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3.4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Iа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&lt;</a:t>
                      </a:r>
                      <a:r>
                        <a:rPr lang="ru-RU" sz="1400" b="1">
                          <a:effectLst/>
                        </a:rPr>
                        <a:t>26,5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26,5 - 26,6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26,7 - 27,4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27,5 - 28,6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28,7 - 31,0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&gt;31,0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Iб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&lt;</a:t>
                      </a:r>
                      <a:r>
                        <a:rPr lang="ru-RU" sz="1400" b="1">
                          <a:effectLst/>
                        </a:rPr>
                        <a:t>25,9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25,9 - 26,1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26,2 - 26,9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27,0 - 27,9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28,0 - 30,3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&gt;30,3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IIа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&lt;</a:t>
                      </a:r>
                      <a:r>
                        <a:rPr lang="ru-RU" sz="1400" b="1">
                          <a:effectLst/>
                        </a:rPr>
                        <a:t>25,2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25,2 - 25,5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25,6 - 26,2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26,3 - 27,3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27,4 - 29,9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&gt;29,9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3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IIб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&lt;</a:t>
                      </a:r>
                      <a:r>
                        <a:rPr lang="ru-RU" sz="1400" b="1">
                          <a:effectLst/>
                        </a:rPr>
                        <a:t>24,0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24,0 - 24,2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24,3 - 25,0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25,1 - 26,4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26,5 - 29,1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&gt;29,1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4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III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&lt;</a:t>
                      </a:r>
                      <a:r>
                        <a:rPr lang="ru-RU" sz="1400" b="1">
                          <a:effectLst/>
                        </a:rPr>
                        <a:t>21,9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21,9 - 22,0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22,1 - 23,4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23,5 - 25,7</a:t>
                      </a:r>
                      <a:endParaRPr lang="ru-RU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29,2 - 27,9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&gt;27,9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32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158" y="0"/>
            <a:ext cx="7750884" cy="938606"/>
          </a:xfrm>
        </p:spPr>
        <p:txBody>
          <a:bodyPr/>
          <a:lstStyle/>
          <a:p>
            <a:r>
              <a:rPr lang="ru-RU" sz="1800" dirty="0">
                <a:solidFill>
                  <a:schemeClr val="bg1"/>
                </a:solidFill>
              </a:rPr>
              <a:t>Отнесение условий труда на рабочем месте к классам (подклассам) условий труда при воздействии параметров микроклимата при работе в помещении с охлаждающим микроклиматом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82363" y="285981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/>
              <a:t>45</a:t>
            </a:fld>
            <a:endParaRPr lang="ru-RU" sz="3600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344863" y="154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2873232"/>
              </p:ext>
            </p:extLst>
          </p:nvPr>
        </p:nvGraphicFramePr>
        <p:xfrm>
          <a:off x="258186" y="1056940"/>
          <a:ext cx="8681419" cy="55939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50128"/>
                <a:gridCol w="1035584"/>
                <a:gridCol w="1035584"/>
                <a:gridCol w="1035584"/>
                <a:gridCol w="827534"/>
                <a:gridCol w="621040"/>
                <a:gridCol w="116078"/>
                <a:gridCol w="752248"/>
                <a:gridCol w="898205"/>
                <a:gridCol w="909434"/>
              </a:tblGrid>
              <a:tr h="32783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Показатель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Категория работ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Класс условий труда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оптималь</a:t>
                      </a:r>
                      <a:r>
                        <a:rPr lang="ru-RU" sz="1100" b="1" dirty="0">
                          <a:effectLst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ный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допус</a:t>
                      </a:r>
                      <a:r>
                        <a:rPr lang="ru-RU" sz="1100" b="1" dirty="0">
                          <a:effectLst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тимый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вредный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опасный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15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4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185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3.1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3.2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3.3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3.4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4869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Температура воздуха, </a:t>
                      </a:r>
                      <a:r>
                        <a:rPr lang="ru-RU" sz="1100" b="1">
                          <a:effectLst/>
                          <a:sym typeface="Symbol"/>
                        </a:rPr>
                        <a:t></a:t>
                      </a:r>
                      <a:r>
                        <a:rPr lang="ru-RU" sz="1100" b="1">
                          <a:effectLst/>
                        </a:rPr>
                        <a:t>С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а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22,0 – 24,0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21,9 – 20,0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19,9– 18,0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17,9– 16,0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15,9– 14,0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13,9 – 12,0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&lt;12,0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4348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б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21,0 – 23,0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20,9 – 19,0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18,9– 7,0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16,9– 15,0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14,9– 13,0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12,9 – 11,0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&lt;</a:t>
                      </a:r>
                      <a:r>
                        <a:rPr lang="ru-RU" sz="1100" b="1">
                          <a:effectLst/>
                        </a:rPr>
                        <a:t>11,0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28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</a:t>
                      </a:r>
                      <a:r>
                        <a:rPr lang="ru-RU" sz="1100" b="1">
                          <a:effectLst/>
                        </a:rPr>
                        <a:t>а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19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r>
                        <a:rPr lang="en-US" sz="1100" b="1">
                          <a:effectLst/>
                        </a:rPr>
                        <a:t> – 21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18,9– 17,0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16,9– 14,0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13,9– 12,0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11,9– 10,0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9,9 – 8,0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&lt;</a:t>
                      </a:r>
                      <a:r>
                        <a:rPr lang="ru-RU" sz="1100" b="1">
                          <a:effectLst/>
                        </a:rPr>
                        <a:t>8,0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28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</a:t>
                      </a:r>
                      <a:r>
                        <a:rPr lang="ru-RU" sz="1100" b="1">
                          <a:effectLst/>
                        </a:rPr>
                        <a:t>б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17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r>
                        <a:rPr lang="en-US" sz="1100" b="1">
                          <a:effectLst/>
                        </a:rPr>
                        <a:t> – 19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16,9 – 15,0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14,9– 13,0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12,9– 11,0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10,9– 9,0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8,9 – 7,0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&lt;</a:t>
                      </a:r>
                      <a:r>
                        <a:rPr lang="ru-RU" sz="1100" b="1">
                          <a:effectLst/>
                        </a:rPr>
                        <a:t>7,0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28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III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16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r>
                        <a:rPr lang="en-US" sz="1100" b="1">
                          <a:effectLst/>
                        </a:rPr>
                        <a:t> – 18</a:t>
                      </a:r>
                      <a:r>
                        <a:rPr lang="ru-RU" sz="1100" b="1">
                          <a:effectLst/>
                        </a:rPr>
                        <a:t>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15,9 – 13,0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12,9– 12,0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11,9– 10,0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9,9 – 8,0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7,9 – 6,0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&lt;</a:t>
                      </a:r>
                      <a:r>
                        <a:rPr lang="ru-RU" sz="1100" b="1">
                          <a:effectLst/>
                        </a:rPr>
                        <a:t>6,0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14495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Скорость движения воздуха, м/с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а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rowSpan="5"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Учитывается в температурной поправке на охлаждающее действие ветра. При скорости движения воздуха, большей или равной 0,6 м/</a:t>
                      </a:r>
                      <a:r>
                        <a:rPr lang="ru-RU" sz="1100" b="1" dirty="0" err="1">
                          <a:effectLst/>
                        </a:rPr>
                        <a:t>с,с</a:t>
                      </a:r>
                      <a:r>
                        <a:rPr lang="ru-RU" sz="1100" b="1" dirty="0">
                          <a:effectLst/>
                        </a:rPr>
                        <a:t> условия труда признаются вредными для всех категорий работ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б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≤0,1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</a:t>
                      </a:r>
                      <a:r>
                        <a:rPr lang="ru-RU" sz="1100" b="1">
                          <a:effectLst/>
                        </a:rPr>
                        <a:t>а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≤0,2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≤0,1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</a:t>
                      </a:r>
                      <a:r>
                        <a:rPr lang="ru-RU" sz="1100" b="1">
                          <a:effectLst/>
                        </a:rPr>
                        <a:t>б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≤0,2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≤0,2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III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≤0,3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≤0,2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Влажность воздуха, </a:t>
                      </a:r>
                      <a:r>
                        <a:rPr lang="en-US" sz="1100" b="1">
                          <a:effectLst/>
                        </a:rPr>
                        <a:t>%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- </a:t>
                      </a:r>
                      <a:r>
                        <a:rPr lang="en-US" sz="1100" b="1">
                          <a:effectLst/>
                        </a:rPr>
                        <a:t>III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60-40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 –</a:t>
                      </a:r>
                      <a:r>
                        <a:rPr lang="en-US" sz="1100" b="1">
                          <a:effectLst/>
                        </a:rPr>
                        <a:t> &lt;40</a:t>
                      </a:r>
                      <a:r>
                        <a:rPr lang="ru-RU" sz="1100" b="1">
                          <a:effectLst/>
                        </a:rPr>
                        <a:t>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&gt;6</a:t>
                      </a:r>
                      <a:r>
                        <a:rPr lang="en-US" sz="1100" b="1">
                          <a:effectLst/>
                        </a:rPr>
                        <a:t>0 - 75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&lt;</a:t>
                      </a:r>
                      <a:r>
                        <a:rPr lang="ru-RU" sz="1100" b="1">
                          <a:effectLst/>
                        </a:rPr>
                        <a:t>1</a:t>
                      </a:r>
                      <a:r>
                        <a:rPr lang="en-US" sz="1100" b="1">
                          <a:effectLst/>
                        </a:rPr>
                        <a:t>5</a:t>
                      </a:r>
                      <a:r>
                        <a:rPr lang="ru-RU" sz="1100" b="1">
                          <a:effectLst/>
                        </a:rPr>
                        <a:t>-10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&lt; 10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568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Интенсивность теплового излучения (</a:t>
                      </a: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 baseline="-25000">
                          <a:effectLst/>
                        </a:rPr>
                        <a:t>то</a:t>
                      </a:r>
                      <a:r>
                        <a:rPr lang="ru-RU" sz="1100" b="1">
                          <a:effectLst/>
                        </a:rPr>
                        <a:t>), Вт/м</a:t>
                      </a:r>
                      <a:r>
                        <a:rPr lang="ru-RU" sz="1100" b="1" baseline="30000">
                          <a:effectLst/>
                        </a:rPr>
                        <a:t>2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- </a:t>
                      </a:r>
                      <a:r>
                        <a:rPr lang="en-US" sz="1100" b="1">
                          <a:effectLst/>
                        </a:rPr>
                        <a:t>III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≤140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141- 1500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1501- 2000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2001- 2500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2501- 2800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&gt;2800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  <a:tr h="768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Экспозиционная доза теплового облучения, Вт</a:t>
                      </a:r>
                      <a:r>
                        <a:rPr lang="ru-RU" sz="1100" b="1">
                          <a:effectLst/>
                          <a:sym typeface="Symbol"/>
                        </a:rPr>
                        <a:t></a:t>
                      </a:r>
                      <a:r>
                        <a:rPr lang="ru-RU" sz="1100" b="1">
                          <a:effectLst/>
                        </a:rPr>
                        <a:t>ч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</a:t>
                      </a:r>
                      <a:r>
                        <a:rPr lang="ru-RU" sz="1100" b="1">
                          <a:effectLst/>
                        </a:rPr>
                        <a:t>- </a:t>
                      </a:r>
                      <a:r>
                        <a:rPr lang="en-US" sz="1100" b="1">
                          <a:effectLst/>
                        </a:rPr>
                        <a:t>III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-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500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1500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2 600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3 800</a:t>
                      </a:r>
                      <a:endParaRPr lang="ru-RU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4 800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&gt;4800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271" marR="5727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609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49213"/>
            <a:ext cx="9010650" cy="815975"/>
          </a:xfrm>
        </p:spPr>
        <p:txBody>
          <a:bodyPr/>
          <a:lstStyle/>
          <a:p>
            <a:pPr lvl="0" defTabSz="914400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Балльная оценка условий труда на рабочем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фактору микроклимата</a:t>
            </a: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17414" name="Прямоугольник 10"/>
          <p:cNvSpPr>
            <a:spLocks noChangeArrowheads="1"/>
          </p:cNvSpPr>
          <p:nvPr/>
        </p:nvSpPr>
        <p:spPr bwMode="auto">
          <a:xfrm>
            <a:off x="1816100" y="865188"/>
            <a:ext cx="672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/>
            <a:endParaRPr kumimoji="0" lang="ru-RU" alt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 bwMode="auto">
          <a:xfrm>
            <a:off x="6705600" y="307521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1235351"/>
              </p:ext>
            </p:extLst>
          </p:nvPr>
        </p:nvGraphicFramePr>
        <p:xfrm>
          <a:off x="1055914" y="1297900"/>
          <a:ext cx="7032171" cy="51874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{3C2FFA5D-87B4-456A-9821-1D502468CF0F}</a:tableStyleId>
              </a:tblPr>
              <a:tblGrid>
                <a:gridCol w="3536587"/>
                <a:gridCol w="3495584"/>
              </a:tblGrid>
              <a:tr h="1346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Класс (подкласс) условий труда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Количество </a:t>
                      </a:r>
                      <a:r>
                        <a:rPr lang="ru-RU" sz="2800" dirty="0" smtClean="0">
                          <a:effectLst/>
                        </a:rPr>
                        <a:t>баллов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</a:t>
                      </a:r>
                      <a:r>
                        <a:rPr lang="ru-RU" sz="2800" dirty="0">
                          <a:effectLst/>
                        </a:rPr>
                        <a:t>(величина УТ)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1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2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2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3.1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3.2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4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3.3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5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3.4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6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4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7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114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3994"/>
            <a:ext cx="8229600" cy="639762"/>
          </a:xfrm>
        </p:spPr>
        <p:txBody>
          <a:bodyPr/>
          <a:lstStyle/>
          <a:p>
            <a:r>
              <a:rPr lang="ru-RU" altLang="ru-RU" sz="2000" dirty="0" smtClean="0">
                <a:solidFill>
                  <a:schemeClr val="bg1"/>
                </a:solidFill>
                <a:cs typeface="Arial" charset="0"/>
              </a:rPr>
              <a:t>Учет времени воздействия в расчете </a:t>
            </a:r>
            <a:r>
              <a:rPr lang="ru-RU" altLang="ru-RU" sz="2000" b="1" dirty="0" err="1" smtClean="0">
                <a:solidFill>
                  <a:schemeClr val="bg1"/>
                </a:solidFill>
                <a:cs typeface="Arial" charset="0"/>
              </a:rPr>
              <a:t>УТ</a:t>
            </a:r>
            <a:r>
              <a:rPr lang="ru-RU" altLang="ru-RU" sz="2000" b="1" baseline="-25000" dirty="0" err="1" smtClean="0">
                <a:solidFill>
                  <a:schemeClr val="bg1"/>
                </a:solidFill>
                <a:cs typeface="Arial" charset="0"/>
              </a:rPr>
              <a:t>срв</a:t>
            </a:r>
            <a:r>
              <a:rPr lang="ru-RU" altLang="ru-RU" sz="2000" dirty="0" smtClean="0">
                <a:solidFill>
                  <a:schemeClr val="bg1"/>
                </a:solidFill>
                <a:cs typeface="Arial" charset="0"/>
              </a:rPr>
              <a:t> при наличии</a:t>
            </a:r>
            <a:br>
              <a:rPr lang="ru-RU" altLang="ru-RU" sz="2000" dirty="0" smtClean="0">
                <a:solidFill>
                  <a:schemeClr val="bg1"/>
                </a:solidFill>
                <a:cs typeface="Arial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cs typeface="Arial" charset="0"/>
              </a:rPr>
              <a:t> открытой территории или неотапливаемого помещения</a:t>
            </a:r>
            <a:endParaRPr lang="ru-RU" sz="20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42875" y="1079500"/>
            <a:ext cx="8785225" cy="73866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just">
              <a:defRPr/>
            </a:pPr>
            <a:endParaRPr kumimoji="0"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2876" y="1079501"/>
            <a:ext cx="4267760" cy="5525694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Рабочее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мастера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имеет две рабочие зоны: </a:t>
            </a: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 ( время пребывания  5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часов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кабинет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(время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пребывания 1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 час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 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открытая территория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(время пребывания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2часа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)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– </a:t>
            </a:r>
            <a:r>
              <a:rPr lang="ru-RU" sz="1600" u="sng" dirty="0" smtClean="0">
                <a:solidFill>
                  <a:srgbClr val="C00000"/>
                </a:solidFill>
                <a:cs typeface="Times New Roman" pitchFamily="18" charset="0"/>
              </a:rPr>
              <a:t>не учитываем</a:t>
            </a:r>
          </a:p>
          <a:p>
            <a:pPr defTabSz="914400">
              <a:defRPr/>
            </a:pP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Установленный класс условий: 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в цеху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1600" b="1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УТ</a:t>
            </a:r>
            <a:r>
              <a:rPr lang="ru-RU" sz="1600" b="1" baseline="-25000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= 3.1 (3 балла)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в кабинете  - 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УТ </a:t>
            </a:r>
            <a:r>
              <a:rPr lang="ru-RU" sz="1600" b="1" baseline="-25000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= 2 (2 балла)</a:t>
            </a:r>
            <a:endParaRPr lang="ru-RU" sz="16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kumimoji="0" lang="ru-RU" sz="1400" dirty="0" smtClean="0">
                <a:solidFill>
                  <a:srgbClr val="020202"/>
                </a:solidFill>
                <a:latin typeface="+mn-lt"/>
              </a:rPr>
              <a:t>                               </a:t>
            </a:r>
            <a:endParaRPr kumimoji="0" lang="ru-RU" sz="1400" dirty="0">
              <a:solidFill>
                <a:srgbClr val="020202"/>
              </a:solidFill>
              <a:latin typeface="+mn-lt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b="1" dirty="0" err="1" smtClean="0">
                <a:latin typeface="+mn-lt"/>
                <a:cs typeface="Times New Roman" pitchFamily="18" charset="0"/>
              </a:rPr>
              <a:t>УТ</a:t>
            </a:r>
            <a:r>
              <a:rPr lang="ru-RU" sz="1600" b="1" baseline="-25000" dirty="0" err="1" smtClean="0">
                <a:latin typeface="+mn-lt"/>
                <a:cs typeface="Times New Roman" pitchFamily="18" charset="0"/>
              </a:rPr>
              <a:t>срв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=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(3*5ч+2*1ч)/8ч = 2,1 </a:t>
            </a:r>
          </a:p>
          <a:p>
            <a:pPr defTabSz="914400">
              <a:defRPr/>
            </a:pPr>
            <a:endParaRPr lang="ru-RU" sz="2000" b="1" dirty="0" smtClean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(при округлении до целого числа = 2)</a:t>
            </a:r>
            <a:endParaRPr lang="ru-RU" sz="1600" dirty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Итоговый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класс по  фактору </a:t>
            </a: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микроклимат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20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2</a:t>
            </a:r>
            <a:endParaRPr kumimoji="0" lang="ru-RU" sz="20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1637614" y="3873796"/>
            <a:ext cx="591983" cy="50972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535487" y="1079501"/>
            <a:ext cx="4479421" cy="5525694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Рабочее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мастера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имеет две рабочие зоны: </a:t>
            </a: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 (время пребывания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часов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кабинет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(время пребывания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1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 час)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открытая территория (время пребывания 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2часа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)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- </a:t>
            </a:r>
            <a:r>
              <a:rPr lang="ru-RU" sz="1600" u="sng" dirty="0" smtClean="0">
                <a:solidFill>
                  <a:srgbClr val="C00000"/>
                </a:solidFill>
                <a:cs typeface="Times New Roman" pitchFamily="18" charset="0"/>
              </a:rPr>
              <a:t>учитываем</a:t>
            </a:r>
            <a:endParaRPr lang="ru-RU" sz="1600" u="sng" dirty="0">
              <a:solidFill>
                <a:srgbClr val="C00000"/>
              </a:solidFill>
              <a:cs typeface="Times New Roman" pitchFamily="18" charset="0"/>
            </a:endParaRPr>
          </a:p>
          <a:p>
            <a:pPr defTabSz="914400">
              <a:defRPr/>
            </a:pPr>
            <a:endParaRPr lang="ru-RU" sz="1600" dirty="0">
              <a:solidFill>
                <a:srgbClr val="020202"/>
              </a:solidFill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Установленный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класс условий: 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в цеху - </a:t>
            </a:r>
            <a:r>
              <a:rPr lang="ru-RU" sz="1600" b="1" dirty="0" err="1">
                <a:solidFill>
                  <a:srgbClr val="020202"/>
                </a:solidFill>
                <a:cs typeface="Times New Roman" pitchFamily="18" charset="0"/>
              </a:rPr>
              <a:t>УТ</a:t>
            </a:r>
            <a:r>
              <a:rPr lang="ru-RU" sz="1600" b="1" baseline="-25000" dirty="0" err="1">
                <a:solidFill>
                  <a:srgbClr val="020202"/>
                </a:solidFill>
                <a:cs typeface="Times New Roman" pitchFamily="18" charset="0"/>
              </a:rPr>
              <a:t>цех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 = 3.1 (3 балла)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 в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кабинете  -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УТ </a:t>
            </a:r>
            <a:r>
              <a:rPr lang="ru-RU" sz="1600" b="1" baseline="-25000" dirty="0" err="1">
                <a:solidFill>
                  <a:srgbClr val="020202"/>
                </a:solidFill>
                <a:cs typeface="Times New Roman" pitchFamily="18" charset="0"/>
              </a:rPr>
              <a:t>каб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= 2 (2 балла)</a:t>
            </a:r>
            <a:r>
              <a:rPr kumimoji="0" lang="ru-RU" sz="1400" dirty="0" smtClean="0">
                <a:solidFill>
                  <a:srgbClr val="020202"/>
                </a:solidFill>
                <a:latin typeface="+mn-lt"/>
              </a:rPr>
              <a:t>   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 открытая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территория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УТ </a:t>
            </a:r>
            <a:r>
              <a:rPr lang="ru-RU" sz="1600" baseline="-25000" dirty="0" smtClean="0">
                <a:solidFill>
                  <a:srgbClr val="020202"/>
                </a:solidFill>
                <a:cs typeface="Times New Roman" pitchFamily="18" charset="0"/>
              </a:rPr>
              <a:t>от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=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2 (2 балла)                           </a:t>
            </a: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b="1" dirty="0" err="1">
                <a:cs typeface="Times New Roman" pitchFamily="18" charset="0"/>
              </a:rPr>
              <a:t>УТ</a:t>
            </a:r>
            <a:r>
              <a:rPr lang="ru-RU" sz="1600" b="1" baseline="-25000" dirty="0" err="1">
                <a:cs typeface="Times New Roman" pitchFamily="18" charset="0"/>
              </a:rPr>
              <a:t>срв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= </a:t>
            </a:r>
            <a:r>
              <a:rPr lang="ru-RU" sz="2000" b="1" dirty="0">
                <a:cs typeface="Times New Roman" pitchFamily="18" charset="0"/>
              </a:rPr>
              <a:t>(3*5ч+2*1ч+</a:t>
            </a:r>
            <a:r>
              <a:rPr lang="ru-RU" sz="2000" b="1" u="sng" dirty="0">
                <a:cs typeface="Times New Roman" pitchFamily="18" charset="0"/>
              </a:rPr>
              <a:t>2*2ч</a:t>
            </a:r>
            <a:r>
              <a:rPr lang="ru-RU" sz="2000" b="1" dirty="0">
                <a:cs typeface="Times New Roman" pitchFamily="18" charset="0"/>
              </a:rPr>
              <a:t>)/8ч = </a:t>
            </a:r>
            <a:r>
              <a:rPr lang="ru-RU" sz="2000" b="1" dirty="0" smtClean="0">
                <a:cs typeface="Times New Roman" pitchFamily="18" charset="0"/>
              </a:rPr>
              <a:t>2,62 </a:t>
            </a:r>
            <a:endParaRPr lang="ru-RU" sz="2000" b="1" dirty="0">
              <a:cs typeface="Times New Roman" pitchFamily="18" charset="0"/>
            </a:endParaRPr>
          </a:p>
          <a:p>
            <a:pPr defTabSz="914400">
              <a:defRPr/>
            </a:pPr>
            <a:endParaRPr lang="ru-RU" sz="1600" dirty="0" smtClean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(при округлении до целого числа = 3)</a:t>
            </a:r>
            <a:endParaRPr lang="ru-RU" sz="1600" dirty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Итоговый </a:t>
            </a:r>
            <a:r>
              <a:rPr lang="ru-RU" sz="16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класс по  фактору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микроклимат – </a:t>
            </a:r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3.1</a:t>
            </a:r>
            <a:endParaRPr kumimoji="0" lang="ru-RU" sz="2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6409608" y="3952419"/>
            <a:ext cx="591983" cy="50972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8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3994"/>
            <a:ext cx="8229600" cy="639762"/>
          </a:xfrm>
        </p:spPr>
        <p:txBody>
          <a:bodyPr/>
          <a:lstStyle/>
          <a:p>
            <a:r>
              <a:rPr lang="ru-RU" altLang="ru-RU" sz="2000" dirty="0">
                <a:solidFill>
                  <a:schemeClr val="bg1"/>
                </a:solidFill>
                <a:cs typeface="Arial" charset="0"/>
              </a:rPr>
              <a:t>Зависимость класса условий труда </a:t>
            </a:r>
            <a:r>
              <a:rPr lang="ru-RU" altLang="ru-RU" sz="2000" dirty="0" smtClean="0">
                <a:solidFill>
                  <a:schemeClr val="bg1"/>
                </a:solidFill>
                <a:cs typeface="Arial" charset="0"/>
              </a:rPr>
              <a:t>от </a:t>
            </a:r>
            <a:r>
              <a:rPr lang="ru-RU" altLang="ru-RU" sz="2000" dirty="0">
                <a:solidFill>
                  <a:schemeClr val="bg1"/>
                </a:solidFill>
                <a:cs typeface="Arial" charset="0"/>
              </a:rPr>
              <a:t>времени воздействия</a:t>
            </a:r>
            <a:endParaRPr lang="ru-RU" sz="20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42875" y="1079500"/>
            <a:ext cx="8785225" cy="73866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just">
              <a:defRPr/>
            </a:pP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При сокращении времени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пребывания в рабочей </a:t>
            </a: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зоне с вредными УТ, снижается класс 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по фактору </a:t>
            </a: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«Микроклимат».</a:t>
            </a:r>
            <a:endParaRPr kumimoji="0"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65814" y="1698171"/>
            <a:ext cx="3923413" cy="4626429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Рабочее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мастера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имеет две рабочие зоны: </a:t>
            </a: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 ( время пребывания  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4 часа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кабинет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(время пребывания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4 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часа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 </a:t>
            </a:r>
          </a:p>
          <a:p>
            <a:pPr defTabSz="914400">
              <a:defRPr/>
            </a:pP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Установленный класс условий: 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в цеху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1600" b="1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УТ</a:t>
            </a:r>
            <a:r>
              <a:rPr lang="ru-RU" sz="1600" b="1" baseline="-25000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= 3.1 (3 балла)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в кабинете  - 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УТ </a:t>
            </a:r>
            <a:r>
              <a:rPr lang="ru-RU" sz="1600" b="1" baseline="-25000" dirty="0" err="1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= 2 (2 балла)</a:t>
            </a:r>
            <a:endParaRPr lang="ru-RU" sz="16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kumimoji="0" lang="ru-RU" sz="1400" dirty="0" smtClean="0">
                <a:solidFill>
                  <a:srgbClr val="020202"/>
                </a:solidFill>
                <a:latin typeface="+mn-lt"/>
              </a:rPr>
              <a:t>                               </a:t>
            </a:r>
            <a:endParaRPr kumimoji="0" lang="ru-RU" sz="1400" dirty="0">
              <a:solidFill>
                <a:srgbClr val="020202"/>
              </a:solidFill>
              <a:latin typeface="+mn-lt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b="1" dirty="0" err="1" smtClean="0">
                <a:latin typeface="+mn-lt"/>
                <a:cs typeface="Times New Roman" pitchFamily="18" charset="0"/>
              </a:rPr>
              <a:t>УТ</a:t>
            </a:r>
            <a:r>
              <a:rPr lang="ru-RU" sz="1600" b="1" baseline="-25000" dirty="0" err="1" smtClean="0">
                <a:latin typeface="+mn-lt"/>
                <a:cs typeface="Times New Roman" pitchFamily="18" charset="0"/>
              </a:rPr>
              <a:t>срв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= (3*4ч+2*4ч)/8ч = 2,5 </a:t>
            </a:r>
          </a:p>
          <a:p>
            <a:pPr defTabSz="91440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(при округлении до целого числа = 3)</a:t>
            </a:r>
            <a:endParaRPr lang="ru-RU" sz="1600" dirty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Итоговый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класс по  фактору </a:t>
            </a: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микроклимат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3.1</a:t>
            </a:r>
            <a:endParaRPr kumimoji="0" lang="ru-RU" sz="20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1637614" y="3873796"/>
            <a:ext cx="591983" cy="50972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660604" y="1698171"/>
            <a:ext cx="3923413" cy="4626429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Рабочее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мастера </a:t>
            </a:r>
            <a:r>
              <a:rPr lang="ru-RU" sz="16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имеет две рабочие зоны: </a:t>
            </a:r>
            <a:endParaRPr lang="ru-RU" sz="16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цех (время пребывания </a:t>
            </a:r>
            <a:r>
              <a:rPr lang="ru-RU" sz="1600" b="1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2 часа </a:t>
            </a: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285750" indent="-285750" defTabSz="914400">
              <a:buFont typeface="Wingdings" pitchFamily="2" charset="2"/>
              <a:buChar char="§"/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кабинет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(время пребывания </a:t>
            </a:r>
            <a:r>
              <a:rPr lang="ru-RU" sz="1600" b="1" dirty="0" smtClean="0">
                <a:solidFill>
                  <a:srgbClr val="020202"/>
                </a:solidFill>
                <a:cs typeface="Times New Roman" pitchFamily="18" charset="0"/>
              </a:rPr>
              <a:t>6 часов)</a:t>
            </a:r>
            <a:endParaRPr lang="ru-RU" sz="1600" dirty="0">
              <a:solidFill>
                <a:srgbClr val="020202"/>
              </a:solidFill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cs typeface="Times New Roman" pitchFamily="18" charset="0"/>
              </a:rPr>
              <a:t>Установленный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класс условий: </a:t>
            </a:r>
          </a:p>
          <a:p>
            <a:pPr defTabSz="914400">
              <a:defRPr/>
            </a:pPr>
            <a:r>
              <a:rPr lang="ru-RU" sz="16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в цеху - </a:t>
            </a:r>
            <a:r>
              <a:rPr lang="ru-RU" sz="1600" b="1" dirty="0" err="1">
                <a:solidFill>
                  <a:srgbClr val="020202"/>
                </a:solidFill>
                <a:cs typeface="Times New Roman" pitchFamily="18" charset="0"/>
              </a:rPr>
              <a:t>УТ</a:t>
            </a:r>
            <a:r>
              <a:rPr lang="ru-RU" sz="1600" b="1" baseline="-25000" dirty="0" err="1">
                <a:solidFill>
                  <a:srgbClr val="020202"/>
                </a:solidFill>
                <a:cs typeface="Times New Roman" pitchFamily="18" charset="0"/>
              </a:rPr>
              <a:t>цех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 = 3.1 (3 балла)</a:t>
            </a:r>
          </a:p>
          <a:p>
            <a:pPr defTabSz="914400">
              <a:defRPr/>
            </a:pP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в кабинете  - 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УТ </a:t>
            </a:r>
            <a:r>
              <a:rPr lang="ru-RU" sz="1600" b="1" baseline="-25000" dirty="0" err="1">
                <a:solidFill>
                  <a:srgbClr val="020202"/>
                </a:solidFill>
                <a:cs typeface="Times New Roman" pitchFamily="18" charset="0"/>
              </a:rPr>
              <a:t>каб</a:t>
            </a:r>
            <a:r>
              <a:rPr lang="ru-RU" sz="1600" b="1" dirty="0">
                <a:solidFill>
                  <a:srgbClr val="020202"/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20202"/>
                </a:solidFill>
                <a:cs typeface="Times New Roman" pitchFamily="18" charset="0"/>
              </a:rPr>
              <a:t>= 2 (2 балла)</a:t>
            </a:r>
            <a:r>
              <a:rPr kumimoji="0" lang="ru-RU" sz="1400" dirty="0" smtClean="0">
                <a:solidFill>
                  <a:srgbClr val="020202"/>
                </a:solidFill>
                <a:latin typeface="+mn-lt"/>
              </a:rPr>
              <a:t>                               </a:t>
            </a:r>
            <a:endParaRPr kumimoji="0" lang="ru-RU" sz="1400" dirty="0">
              <a:solidFill>
                <a:srgbClr val="020202"/>
              </a:solidFill>
              <a:latin typeface="+mn-lt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r>
              <a:rPr lang="ru-RU" sz="1600" b="1" dirty="0" err="1">
                <a:cs typeface="Times New Roman" pitchFamily="18" charset="0"/>
              </a:rPr>
              <a:t>УТ</a:t>
            </a:r>
            <a:r>
              <a:rPr lang="ru-RU" sz="1600" b="1" baseline="-25000" dirty="0" err="1">
                <a:cs typeface="Times New Roman" pitchFamily="18" charset="0"/>
              </a:rPr>
              <a:t>срв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= (3*2ч+2*6ч)/8ч = 2,25 </a:t>
            </a:r>
          </a:p>
          <a:p>
            <a:pPr defTabSz="91440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(при округлении до целого числа = 2)</a:t>
            </a:r>
            <a:endParaRPr lang="ru-RU" sz="1600" dirty="0"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defTabSz="914400">
              <a:defRPr/>
            </a:pPr>
            <a:endParaRPr lang="ru-RU" sz="1600" b="1" dirty="0" smtClean="0">
              <a:solidFill>
                <a:srgbClr val="37619F"/>
              </a:solidFill>
              <a:latin typeface="+mn-lt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Итоговый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класс по  фактору </a:t>
            </a:r>
            <a:r>
              <a:rPr lang="ru-RU" sz="1600" b="1" dirty="0" smtClean="0">
                <a:solidFill>
                  <a:srgbClr val="37619F"/>
                </a:solidFill>
                <a:latin typeface="+mn-lt"/>
                <a:cs typeface="Times New Roman" pitchFamily="18" charset="0"/>
              </a:rPr>
              <a:t>микроклимат </a:t>
            </a:r>
            <a:r>
              <a:rPr lang="ru-RU" sz="1600" b="1" dirty="0">
                <a:solidFill>
                  <a:srgbClr val="37619F"/>
                </a:solidFill>
                <a:latin typeface="+mn-lt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37619F"/>
                </a:solidFill>
                <a:cs typeface="Times New Roman" pitchFamily="18" charset="0"/>
              </a:rPr>
              <a:t>2</a:t>
            </a:r>
            <a:endParaRPr kumimoji="0" lang="ru-RU" sz="2000" b="1" dirty="0">
              <a:solidFill>
                <a:srgbClr val="37619F"/>
              </a:solidFill>
              <a:cs typeface="Times New Roman" pitchFamily="18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6265732" y="3873796"/>
            <a:ext cx="591983" cy="50972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252"/>
            <a:ext cx="8229600" cy="799250"/>
          </a:xfrm>
        </p:spPr>
        <p:txBody>
          <a:bodyPr/>
          <a:lstStyle/>
          <a:p>
            <a:r>
              <a:rPr lang="ru-RU" sz="2400" dirty="0">
                <a:solidFill>
                  <a:srgbClr val="FFFFFF"/>
                </a:solidFill>
                <a:cs typeface="Arial" charset="0"/>
              </a:rPr>
              <a:t>Сравнительный анализ оценки микроклимата</a:t>
            </a:r>
            <a:br>
              <a:rPr lang="ru-RU" sz="2400" dirty="0">
                <a:solidFill>
                  <a:srgbClr val="FFFFFF"/>
                </a:solidFill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cs typeface="Arial" charset="0"/>
              </a:rPr>
              <a:t> в рамках аттестации и СОУТ</a:t>
            </a:r>
            <a:endParaRPr kumimoji="1" lang="ru-RU" sz="24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2126" y="1014643"/>
            <a:ext cx="2883049" cy="89255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Аттестация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819" y="2468170"/>
            <a:ext cx="3455987" cy="3265656"/>
          </a:xfrm>
          <a:prstGeom prst="rect">
            <a:avLst/>
          </a:prstGeom>
          <a:solidFill>
            <a:srgbClr val="99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Оценка </a:t>
            </a:r>
            <a:r>
              <a:rPr lang="ru-RU" sz="2000" b="1" dirty="0" smtClean="0">
                <a:solidFill>
                  <a:schemeClr val="tx1"/>
                </a:solidFill>
              </a:rPr>
              <a:t>микроклимат производится: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на </a:t>
            </a:r>
            <a:r>
              <a:rPr lang="ru-RU" sz="2000" b="1" dirty="0">
                <a:solidFill>
                  <a:schemeClr val="tx1"/>
                </a:solidFill>
              </a:rPr>
              <a:t>открытой территории,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в </a:t>
            </a:r>
            <a:r>
              <a:rPr lang="ru-RU" sz="2000" b="1" dirty="0">
                <a:solidFill>
                  <a:schemeClr val="tx1"/>
                </a:solidFill>
              </a:rPr>
              <a:t>неотапливаемых </a:t>
            </a:r>
            <a:r>
              <a:rPr lang="ru-RU" sz="2000" b="1" dirty="0" smtClean="0">
                <a:solidFill>
                  <a:schemeClr val="tx1"/>
                </a:solidFill>
              </a:rPr>
              <a:t>помещениях.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в теплый и холодный периоды года.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16176" y="2468171"/>
            <a:ext cx="3455987" cy="3265655"/>
          </a:xfrm>
          <a:prstGeom prst="rect">
            <a:avLst/>
          </a:prstGeom>
          <a:solidFill>
            <a:srgbClr val="99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Исключена оценка микроклимата: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на открытой территории,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в неотапливаемых помещениях.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измерения проводятся </a:t>
            </a:r>
            <a:r>
              <a:rPr lang="ru-RU" sz="2000" b="1" dirty="0">
                <a:solidFill>
                  <a:schemeClr val="tx1"/>
                </a:solidFill>
              </a:rPr>
              <a:t>в </a:t>
            </a:r>
            <a:r>
              <a:rPr lang="ru-RU" sz="2000" b="1" dirty="0" smtClean="0">
                <a:solidFill>
                  <a:schemeClr val="tx1"/>
                </a:solidFill>
              </a:rPr>
              <a:t>один период года.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00337" y="1014643"/>
            <a:ext cx="2743201" cy="89255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СОУТ</a:t>
            </a:r>
          </a:p>
          <a:p>
            <a:pPr algn="ctr">
              <a:defRPr/>
            </a:pPr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 smtClean="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1981959" y="1907194"/>
            <a:ext cx="683381" cy="5609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6430246" y="1907195"/>
            <a:ext cx="683381" cy="5609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3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Начальные границы охлаждающего и </a:t>
            </a:r>
            <a:r>
              <a:rPr lang="ru-RU" sz="2000" dirty="0" smtClean="0">
                <a:solidFill>
                  <a:schemeClr val="bg1"/>
                </a:solidFill>
              </a:rPr>
              <a:t>нагревающего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микроклимата 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150048"/>
            <a:ext cx="7260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</a:t>
            </a:r>
            <a:r>
              <a:rPr lang="ru-RU" sz="2000" dirty="0" smtClean="0"/>
              <a:t> </a:t>
            </a:r>
            <a:endParaRPr lang="ru-RU" sz="2000" dirty="0"/>
          </a:p>
          <a:p>
            <a:endParaRPr lang="ru-RU" sz="2000" dirty="0"/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668486" y="2165712"/>
            <a:ext cx="2133600" cy="257907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оптимальная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температура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22-24°С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35485" y="3097520"/>
            <a:ext cx="1959429" cy="16472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допустимая температура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диапазон</a:t>
            </a:r>
          </a:p>
          <a:p>
            <a:pPr lvl="0" algn="ctr"/>
            <a:r>
              <a:rPr lang="ru-RU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24,1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-25,0°С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93371" y="3097520"/>
            <a:ext cx="1774373" cy="16472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допустимая температура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нижний диапазон</a:t>
            </a:r>
          </a:p>
          <a:p>
            <a:pPr lvl="0" algn="ctr"/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20,0-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21,9°С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5802086" y="1957955"/>
            <a:ext cx="2830283" cy="75905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Стрелка влево 9"/>
          <p:cNvSpPr/>
          <p:nvPr/>
        </p:nvSpPr>
        <p:spPr bwMode="auto">
          <a:xfrm>
            <a:off x="-34398" y="3592286"/>
            <a:ext cx="1427769" cy="83244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5802086" y="3616888"/>
            <a:ext cx="544285" cy="4846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Стрелка влево 11"/>
          <p:cNvSpPr/>
          <p:nvPr/>
        </p:nvSpPr>
        <p:spPr bwMode="auto">
          <a:xfrm>
            <a:off x="3167744" y="3616888"/>
            <a:ext cx="489204" cy="484632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3601" y="1150047"/>
            <a:ext cx="4702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Нагревающий</a:t>
            </a:r>
          </a:p>
          <a:p>
            <a:r>
              <a:rPr lang="ru-RU" sz="2800" b="1" dirty="0" smtClean="0"/>
              <a:t>микроклимат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3286" y="209240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Охлаждающий</a:t>
            </a:r>
          </a:p>
          <a:p>
            <a:r>
              <a:rPr lang="ru-RU" sz="2800" b="1" dirty="0"/>
              <a:t>микроклимат</a:t>
            </a:r>
          </a:p>
        </p:txBody>
      </p:sp>
    </p:spTree>
    <p:extLst>
      <p:ext uri="{BB962C8B-B14F-4D97-AF65-F5344CB8AC3E}">
        <p14:creationId xmlns:p14="http://schemas.microsoft.com/office/powerpoint/2010/main" xmlns="" val="2677025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8C2596-E6D0-4C39-819C-A89EE4B61CBC}" type="slidenum">
              <a:rPr kumimoji="0" lang="en-US" sz="3600" smtClean="0">
                <a:solidFill>
                  <a:srgbClr val="6F91C2"/>
                </a:solidFill>
              </a:rPr>
              <a:pPr eaLnBrk="1" hangingPunct="1"/>
              <a:t>50</a:t>
            </a:fld>
            <a:endParaRPr kumimoji="0" lang="en-US" sz="3600" dirty="0" smtClean="0">
              <a:solidFill>
                <a:srgbClr val="6F91C2"/>
              </a:solidFill>
            </a:endParaRPr>
          </a:p>
        </p:txBody>
      </p:sp>
      <p:sp>
        <p:nvSpPr>
          <p:cNvPr id="66563" name="Название 1"/>
          <p:cNvSpPr txBox="1">
            <a:spLocks/>
          </p:cNvSpPr>
          <p:nvPr/>
        </p:nvSpPr>
        <p:spPr bwMode="auto">
          <a:xfrm>
            <a:off x="866775" y="273050"/>
            <a:ext cx="7118276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2400" dirty="0" smtClean="0">
                <a:solidFill>
                  <a:schemeClr val="bg1"/>
                </a:solidFill>
              </a:rPr>
              <a:t>Оформление записей в отчете СОУТ. </a:t>
            </a:r>
            <a:endParaRPr kumimoji="0"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629" y="1451342"/>
            <a:ext cx="2155371" cy="34236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Протокол оценки</a:t>
            </a:r>
          </a:p>
          <a:p>
            <a:pPr algn="ctr"/>
            <a:r>
              <a:rPr lang="ru-RU" b="1" dirty="0" smtClean="0"/>
              <a:t>фактора «Микроклимат»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9284" y="1451342"/>
            <a:ext cx="1735876" cy="332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Карта специальной оценки условий труда</a:t>
            </a:r>
          </a:p>
          <a:p>
            <a:pPr algn="ctr"/>
            <a:r>
              <a:rPr lang="ru-RU" b="1" dirty="0" smtClean="0"/>
              <a:t>Строка 030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1236" y="1451341"/>
            <a:ext cx="1735876" cy="332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Сводная ведомость результатов специальной оценки условий труда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15470" y="1451342"/>
            <a:ext cx="2023730" cy="332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Перечень рекомендуемых мероприятий по улучшению условий труда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286001" y="3982744"/>
            <a:ext cx="5334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245160" y="3982744"/>
            <a:ext cx="68718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362007" y="3982744"/>
            <a:ext cx="687185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87851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 bwMode="auto">
          <a:xfrm>
            <a:off x="4576239" y="4849382"/>
            <a:ext cx="431321" cy="23329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5241"/>
            <a:ext cx="8229600" cy="657015"/>
          </a:xfrm>
        </p:spPr>
        <p:txBody>
          <a:bodyPr/>
          <a:lstStyle/>
          <a:p>
            <a:r>
              <a:rPr lang="ru-RU" sz="2700" dirty="0">
                <a:solidFill>
                  <a:schemeClr val="bg1"/>
                </a:solidFill>
              </a:rPr>
              <a:t>Примеры внесения записей в отчет по СОУТ</a:t>
            </a:r>
            <a:endParaRPr lang="ru-RU" sz="27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1178" y="1289173"/>
            <a:ext cx="768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Карта специальной оценки условий труда строка 30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6277041"/>
              </p:ext>
            </p:extLst>
          </p:nvPr>
        </p:nvGraphicFramePr>
        <p:xfrm>
          <a:off x="243458" y="1887971"/>
          <a:ext cx="8523515" cy="4307985"/>
        </p:xfrm>
        <a:graphic>
          <a:graphicData uri="http://schemas.openxmlformats.org/drawingml/2006/table">
            <a:tbl>
              <a:tblPr/>
              <a:tblGrid>
                <a:gridCol w="917852"/>
                <a:gridCol w="2569988"/>
                <a:gridCol w="2102718"/>
                <a:gridCol w="1214069"/>
                <a:gridCol w="1718888"/>
              </a:tblGrid>
              <a:tr h="1126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 опасности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факторов производственной среды и трудового процесса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 (подкласс) условий труда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Эффективность СИЗ,</a:t>
                      </a:r>
                      <a:b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+/-/не оценивалась</a:t>
                      </a:r>
                      <a:b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 (подкласс) условий труда при эффективном использовании СИЗ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Химический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Аэрозоли преимущественно фиброгенного действия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Шум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Инфразвук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Вибрация общая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Вибрация локальная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Параметры микроклимата                             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Световая среда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Напряженность трудового процесса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 оценивалась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2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Итоговый класс (подкласс) условий труда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3.2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312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 bwMode="auto">
          <a:xfrm>
            <a:off x="4106173" y="5572869"/>
            <a:ext cx="439947" cy="22428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64" y="14164"/>
            <a:ext cx="8229600" cy="934742"/>
          </a:xfrm>
        </p:spPr>
        <p:txBody>
          <a:bodyPr/>
          <a:lstStyle/>
          <a:p>
            <a:r>
              <a:rPr lang="ru-RU" sz="2700" dirty="0">
                <a:solidFill>
                  <a:schemeClr val="bg1"/>
                </a:solidFill>
              </a:rPr>
              <a:t>Примеры внесения записей в отчет по СОУТ</a:t>
            </a:r>
            <a:endParaRPr lang="ru-RU" sz="27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6209195"/>
              </p:ext>
            </p:extLst>
          </p:nvPr>
        </p:nvGraphicFramePr>
        <p:xfrm>
          <a:off x="199843" y="1978250"/>
          <a:ext cx="8573221" cy="39852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9205"/>
                <a:gridCol w="892628"/>
                <a:gridCol w="237637"/>
                <a:gridCol w="247804"/>
                <a:gridCol w="407106"/>
                <a:gridCol w="230104"/>
                <a:gridCol w="274354"/>
                <a:gridCol w="265503"/>
                <a:gridCol w="283204"/>
                <a:gridCol w="309755"/>
                <a:gridCol w="300904"/>
                <a:gridCol w="292055"/>
                <a:gridCol w="447202"/>
                <a:gridCol w="268941"/>
                <a:gridCol w="258183"/>
                <a:gridCol w="333487"/>
                <a:gridCol w="356012"/>
                <a:gridCol w="557558"/>
                <a:gridCol w="415956"/>
                <a:gridCol w="371706"/>
                <a:gridCol w="410031"/>
                <a:gridCol w="391886"/>
                <a:gridCol w="401700"/>
                <a:gridCol w="360300"/>
              </a:tblGrid>
              <a:tr h="1804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рабочего места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Профессия / должность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Классы (подклассы) условий труда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Итоговый класс (подкласс) условий труда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Итоговый класс (подкласс) условий труда с учетом эффективного применения СИЗ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Повышенный размер оплаты труда (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да,нет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Ежегодный дополнительный оплачиваемый отпуск (да/нет)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Сокращенная продолжительность рабочего времени (да/нет)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Молоко или другие равноценные пищевые продукт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ы (да/нет)</a:t>
                      </a: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Лечебно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-профилактическое питание  (да/нет)</a:t>
                      </a: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Льготно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е пенсионное обеспечение (да/нет)</a:t>
                      </a: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химический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биологический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аэрозоли преимущественно фиброгенного действия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шум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инфразвук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ультразвук воздушный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вибрация общая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вибрация локальная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неионизирующие излучения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ионизирующие излучения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параметры микроклимат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световая среда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тяжесть трудового процесса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напряженность трудового процесса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1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Повар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608" marR="58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380515" y="1455030"/>
            <a:ext cx="10885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Таблица 2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7751" y="1131865"/>
            <a:ext cx="7116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/>
              <a:t>Сводная ведомость результатов проведения специальной оценки условий труда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108765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 bwMode="auto">
          <a:xfrm>
            <a:off x="7092866" y="4955317"/>
            <a:ext cx="470140" cy="2674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4856"/>
            <a:ext cx="8229600" cy="726026"/>
          </a:xfrm>
        </p:spPr>
        <p:txBody>
          <a:bodyPr/>
          <a:lstStyle/>
          <a:p>
            <a:r>
              <a:rPr lang="ru-RU" sz="2700" dirty="0" smtClean="0">
                <a:solidFill>
                  <a:schemeClr val="bg1"/>
                </a:solidFill>
              </a:rPr>
              <a:t>Примеры внесения записей в отчет по СОУТ</a:t>
            </a:r>
            <a:endParaRPr lang="ru-RU" sz="27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2683300"/>
              </p:ext>
            </p:extLst>
          </p:nvPr>
        </p:nvGraphicFramePr>
        <p:xfrm>
          <a:off x="405441" y="1941024"/>
          <a:ext cx="8281359" cy="3461202"/>
        </p:xfrm>
        <a:graphic>
          <a:graphicData uri="http://schemas.openxmlformats.org/drawingml/2006/table">
            <a:tbl>
              <a:tblPr firstRow="1" firstCol="1" bandRow="1"/>
              <a:tblGrid>
                <a:gridCol w="484426"/>
                <a:gridCol w="903389"/>
                <a:gridCol w="713744"/>
                <a:gridCol w="372942"/>
                <a:gridCol w="288037"/>
                <a:gridCol w="480729"/>
                <a:gridCol w="409568"/>
                <a:gridCol w="246336"/>
                <a:gridCol w="251183"/>
                <a:gridCol w="340407"/>
                <a:gridCol w="353501"/>
                <a:gridCol w="405871"/>
                <a:gridCol w="602260"/>
                <a:gridCol w="494334"/>
                <a:gridCol w="382869"/>
                <a:gridCol w="418965"/>
                <a:gridCol w="460899"/>
                <a:gridCol w="328960"/>
                <a:gridCol w="342939"/>
              </a:tblGrid>
              <a:tr h="50216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рабочего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рабочего места и источников вредных и (или) опасных факторов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 работников, занятых на данном рабочем месте (чел.)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вредных и (или) опасных факторов производственной среды и трудового процесса и продолжительность их воздействия на работника в течение рабочего дня (смены) (час.)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химический фактор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биологический фактор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Физические факторы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3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аэрозоли преимущественно </a:t>
                      </a:r>
                      <a:r>
                        <a:rPr lang="ru-RU" sz="9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фиброгенного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действия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шум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инфразвук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ультразвук воздушный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вибрация общая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вибрация локальная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электромагнитные поля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ультрафиолетовое излучение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лазерное излучение фактора Неионизирующие поля и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ионизирующие излучения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микроклимат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световая среда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тяжесть трудового процесса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напряженность трудового процесса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Повар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Жарочный шкаф, системы регулирования температуры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8ч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77" marR="668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3297" y="1238988"/>
            <a:ext cx="8074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Перечень рабочих мест, на которых проводилась специальная оценка условий труда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 указанием источников вредных и (или) опасных факторов производственной среды и трудового процесса)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51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 bwMode="auto">
          <a:xfrm>
            <a:off x="1570616" y="2592593"/>
            <a:ext cx="3517751" cy="7315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4856"/>
            <a:ext cx="8229600" cy="726026"/>
          </a:xfrm>
        </p:spPr>
        <p:txBody>
          <a:bodyPr/>
          <a:lstStyle/>
          <a:p>
            <a:r>
              <a:rPr lang="ru-RU" sz="2700" dirty="0" smtClean="0">
                <a:solidFill>
                  <a:schemeClr val="bg1"/>
                </a:solidFill>
              </a:rPr>
              <a:t>Примеры внесения записей в отчет по СОУТ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3297" y="1331321"/>
            <a:ext cx="80743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/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/>
              <a:t>Перечень рекомендуемых мероприятий по улучшению условий труда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5942914"/>
              </p:ext>
            </p:extLst>
          </p:nvPr>
        </p:nvGraphicFramePr>
        <p:xfrm>
          <a:off x="457199" y="1792136"/>
          <a:ext cx="8229599" cy="1840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7403"/>
                <a:gridCol w="1976012"/>
                <a:gridCol w="1227403"/>
                <a:gridCol w="1007174"/>
                <a:gridCol w="1873945"/>
                <a:gridCol w="917662"/>
              </a:tblGrid>
              <a:tr h="647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структурного подразделения, рабочего места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мероприятия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Цель мероприятия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Срок выполнения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Структурные подразделения, привлекаемые для выполнения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Отметка о выполнении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Повар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Установить системы кондиционирования воздуха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Нормализация условий микроклимата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Дата составления:                07.02.2014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5621604"/>
              </p:ext>
            </p:extLst>
          </p:nvPr>
        </p:nvGraphicFramePr>
        <p:xfrm>
          <a:off x="457200" y="3969571"/>
          <a:ext cx="8229601" cy="371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01439"/>
                <a:gridCol w="2001439"/>
                <a:gridCol w="2223638"/>
                <a:gridCol w="2003085"/>
              </a:tblGrid>
              <a:tr h="107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__________________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3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(должность)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(подпись)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(ФИО)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(дата)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7199" y="361960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Председатель комиссии по проведению специальной оценки условий труда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199" y="4404384"/>
            <a:ext cx="63523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Члены комиссии по проведению специальной оценки условий труда: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4996513"/>
              </p:ext>
            </p:extLst>
          </p:nvPr>
        </p:nvGraphicFramePr>
        <p:xfrm>
          <a:off x="457200" y="4650605"/>
          <a:ext cx="8229601" cy="371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01439"/>
                <a:gridCol w="2001439"/>
                <a:gridCol w="2223638"/>
                <a:gridCol w="2003085"/>
              </a:tblGrid>
              <a:tr h="107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__________________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3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(должность)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(подпись)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(ФИО)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(дата)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8584292"/>
              </p:ext>
            </p:extLst>
          </p:nvPr>
        </p:nvGraphicFramePr>
        <p:xfrm>
          <a:off x="457200" y="5200964"/>
          <a:ext cx="8229601" cy="371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01439"/>
                <a:gridCol w="2001439"/>
                <a:gridCol w="2223638"/>
                <a:gridCol w="2003085"/>
              </a:tblGrid>
              <a:tr h="107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__________________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3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(должность)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(подпись)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(ФИО)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(дата)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57199" y="5572313"/>
            <a:ext cx="56154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1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Эксперт (-ы) организации, проводившей специальную оценку условий труда: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9643798"/>
              </p:ext>
            </p:extLst>
          </p:nvPr>
        </p:nvGraphicFramePr>
        <p:xfrm>
          <a:off x="463085" y="5896983"/>
          <a:ext cx="8229601" cy="371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01439"/>
                <a:gridCol w="2001439"/>
                <a:gridCol w="2223638"/>
                <a:gridCol w="2003085"/>
              </a:tblGrid>
              <a:tr h="107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__________________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____________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3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(№ в реестре экспертов)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(подпись)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(ФИО)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(дата)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49364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55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988106" y="187553"/>
            <a:ext cx="833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</a:rPr>
              <a:t>Мероприятия по обеспечению оптимального и допустимого микроклимата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14960" y="1198880"/>
          <a:ext cx="8656320" cy="552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3157109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56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639763" y="276870"/>
            <a:ext cx="833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Влияние микроклимата на здоровье человека.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571" y="1084958"/>
            <a:ext cx="81098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Необходимым и обязательным условием эффективной производственной деятельности человека является </a:t>
            </a:r>
            <a:r>
              <a:rPr lang="ru-RU" b="1" dirty="0">
                <a:solidFill>
                  <a:srgbClr val="0070C0"/>
                </a:solidFill>
              </a:rPr>
              <a:t>обеспечение нормальных условий микроклимата. </a:t>
            </a:r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 smtClean="0"/>
          </a:p>
          <a:p>
            <a:r>
              <a:rPr lang="ru-RU" dirty="0" smtClean="0"/>
              <a:t>Большинство </a:t>
            </a:r>
            <a:r>
              <a:rPr lang="ru-RU" dirty="0"/>
              <a:t>работников выполняют свою работу при различных комбинациях метеорологических </a:t>
            </a:r>
            <a:r>
              <a:rPr lang="ru-RU" dirty="0" smtClean="0"/>
              <a:t>элементов: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высоких </a:t>
            </a:r>
            <a:r>
              <a:rPr lang="ru-RU" dirty="0"/>
              <a:t>или низких температурах воздуха, чередующихся с нормальной; высокой или низкой влажностью;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со </a:t>
            </a:r>
            <a:r>
              <a:rPr lang="ru-RU" dirty="0"/>
              <a:t>значительной интенсивностью инфракрасного излучения;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с </a:t>
            </a:r>
            <a:r>
              <a:rPr lang="ru-RU" dirty="0"/>
              <a:t>большой или малой подвижностью </a:t>
            </a:r>
            <a:r>
              <a:rPr lang="ru-RU" dirty="0" smtClean="0"/>
              <a:t>воздуха. </a:t>
            </a:r>
          </a:p>
          <a:p>
            <a:r>
              <a:rPr lang="ru-RU" dirty="0" smtClean="0"/>
              <a:t>(строительство</a:t>
            </a:r>
            <a:r>
              <a:rPr lang="ru-RU" dirty="0"/>
              <a:t>, геология, сельское </a:t>
            </a:r>
            <a:r>
              <a:rPr lang="ru-RU" dirty="0" smtClean="0"/>
              <a:t>хозяйство, </a:t>
            </a:r>
            <a:r>
              <a:rPr lang="ru-RU" dirty="0"/>
              <a:t>складское хозяйство, </a:t>
            </a:r>
            <a:r>
              <a:rPr lang="ru-RU" dirty="0" smtClean="0"/>
              <a:t>элеваторы, морозильные камеры и </a:t>
            </a:r>
            <a:r>
              <a:rPr lang="ru-RU" dirty="0"/>
              <a:t>т.д</a:t>
            </a:r>
            <a:r>
              <a:rPr lang="ru-RU" dirty="0" smtClean="0"/>
              <a:t>.).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28" y="4501278"/>
            <a:ext cx="1737677" cy="142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33364"/>
            <a:ext cx="1905000" cy="119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444" y="4733364"/>
            <a:ext cx="1800114" cy="119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733363"/>
            <a:ext cx="1914525" cy="119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426464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57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639763" y="276870"/>
            <a:ext cx="833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Влияние микроклимата на здоровье человека.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572" y="1084958"/>
            <a:ext cx="55040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Все </a:t>
            </a:r>
            <a:r>
              <a:rPr lang="ru-RU" sz="2000" dirty="0"/>
              <a:t>эти возможные сочетания параметров микроклимата по-разному влияют на тепловой обмен и тепловое состояние человека, его самочувствие, работоспособность и состояние здоровья.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Нарушение </a:t>
            </a:r>
            <a:r>
              <a:rPr lang="ru-RU" sz="2000" b="1" dirty="0">
                <a:solidFill>
                  <a:srgbClr val="C00000"/>
                </a:solidFill>
              </a:rPr>
              <a:t>теплового баланса приводит к перегреву либо к переохлаждению </a:t>
            </a:r>
            <a:r>
              <a:rPr lang="ru-RU" sz="2000" b="1" dirty="0" smtClean="0">
                <a:solidFill>
                  <a:srgbClr val="C00000"/>
                </a:solidFill>
              </a:rPr>
              <a:t>организма </a:t>
            </a:r>
            <a:r>
              <a:rPr lang="ru-RU" sz="2000" b="1" dirty="0">
                <a:solidFill>
                  <a:srgbClr val="C00000"/>
                </a:solidFill>
              </a:rPr>
              <a:t>и, как следствие, к потере трудоспособности, быстрой </a:t>
            </a:r>
            <a:r>
              <a:rPr lang="ru-RU" sz="2000" b="1" dirty="0" smtClean="0">
                <a:solidFill>
                  <a:srgbClr val="C00000"/>
                </a:solidFill>
              </a:rPr>
              <a:t>утомляемости</a:t>
            </a:r>
            <a:r>
              <a:rPr lang="ru-RU" sz="2000" b="1" dirty="0">
                <a:solidFill>
                  <a:srgbClr val="C00000"/>
                </a:solidFill>
              </a:rPr>
              <a:t>, потере сознания и тепловой смерти.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13370"/>
            <a:ext cx="2096827" cy="14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8882" y="4345533"/>
            <a:ext cx="3140318" cy="214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338133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5" y="104775"/>
            <a:ext cx="7885113" cy="719138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Механизм воздействия микроклимата на организм человека</a:t>
            </a:r>
          </a:p>
        </p:txBody>
      </p:sp>
      <p:sp>
        <p:nvSpPr>
          <p:cNvPr id="36867" name="AutoShape 7"/>
          <p:cNvSpPr>
            <a:spLocks noChangeArrowheads="1"/>
          </p:cNvSpPr>
          <p:nvPr/>
        </p:nvSpPr>
        <p:spPr bwMode="auto">
          <a:xfrm>
            <a:off x="336550" y="1128713"/>
            <a:ext cx="8656638" cy="48990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407988" y="1743075"/>
            <a:ext cx="8401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31800" indent="431800"/>
            <a:endParaRPr kumimoji="1" lang="ru-RU" sz="2800">
              <a:solidFill>
                <a:schemeClr val="bg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4227755"/>
            <a:ext cx="3808207" cy="263024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Существует узкий  диапазон внешних температур, в котором система терморегуляции человека способна обеспечивать необходимое для жизни внутреннее постоянство (гомеостаз). При действии термического фактора в физиологически переносимых пределах наибольшему воздействию подвергаются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сердечно-сосудистая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система, нейроэндокринная, механизм потоотделения и обменные процессы.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870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r"/>
            <a:fld id="{6982E594-007E-479A-A440-42AC871B6E99}" type="slidenum">
              <a:rPr kumimoji="1" lang="en-US" sz="3600">
                <a:solidFill>
                  <a:srgbClr val="6F91C2"/>
                </a:solidFill>
                <a:cs typeface="Arial" pitchFamily="34" charset="0"/>
              </a:rPr>
              <a:pPr algn="r"/>
              <a:t>58</a:t>
            </a:fld>
            <a:endParaRPr kumimoji="1" lang="en-US" sz="3600">
              <a:solidFill>
                <a:srgbClr val="6F91C2"/>
              </a:solidFill>
              <a:cs typeface="Arial" pitchFamily="34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0" y="2813773"/>
            <a:ext cx="3808207" cy="14079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При работе в неблагоприятном микроклимате усугубляется отрицательное влияние других вредных производственных факторов: физических нагрузок, вибрации, шума, химических вещества и пр.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929445"/>
            <a:ext cx="3808207" cy="18843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Состояние теплового баланса человека определяется количественным соотношением теплопродукции и теплоотдачи, обеспечивающим организму почти постоянный уровень температуры тела, необходимый для правильного течения жизненных процессов 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08207" y="4227755"/>
            <a:ext cx="5335793" cy="263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Охлаждение человека приводит к выделению гормонов гипофиза и коры надпочечников, которые вызывают процессы, направленные на теплопродукцию и сохранение тепла. Наиболее очевидным действием холода является охлаждение тканей тела и связанные с ним эффекты в диапазоне от дискомфортных </a:t>
            </a:r>
            <a:r>
              <a:rPr lang="ru-RU" sz="1400" dirty="0" err="1" smtClean="0">
                <a:solidFill>
                  <a:srgbClr val="000000"/>
                </a:solidFill>
              </a:rPr>
              <a:t>теплоощущений</a:t>
            </a:r>
            <a:r>
              <a:rPr lang="ru-RU" sz="1400" dirty="0" smtClean="0">
                <a:solidFill>
                  <a:srgbClr val="000000"/>
                </a:solidFill>
              </a:rPr>
              <a:t>  до поражений различной степени. Падение температуры мышц и кожи ведет к снижению возможности выполнять физическую работу, что может стать причиной несчастных случаев особенно при работе с ручным инструментом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08207" y="2813772"/>
            <a:ext cx="5335793" cy="14079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Перегревание организма приводит к напряжению различных функциональных систем, усиливается кровоток через кожу путем расширения кожных сосудов, активируется потоотделение и пр. К острым тепловым заболеваниям относят:  тепловой удар, тепловой обморок, тепловые судороги, тепловой отек и пр.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 descr="C:\Documents and Settings\Admin\Рабочий стол\презентации по факторам\pah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8207" y="983727"/>
            <a:ext cx="2751443" cy="1830046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и по факторам\holoda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9650" y="983727"/>
            <a:ext cx="2584350" cy="1830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97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59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0" y="37384"/>
            <a:ext cx="833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Условия проведения периодических </a:t>
            </a:r>
          </a:p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медицинских осмотров.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17714" y="1197428"/>
            <a:ext cx="1075192" cy="526868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000" b="1" dirty="0"/>
              <a:t>Приказ Министерства здравоохранения и социального развития РФ от 12 апреля 2011 г. N </a:t>
            </a:r>
            <a:r>
              <a:rPr lang="ru-RU" sz="2000" b="1" dirty="0" smtClean="0"/>
              <a:t>302н Приложение 1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937656" y="1197428"/>
            <a:ext cx="4767944" cy="183968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/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3.8 </a:t>
            </a:r>
            <a:r>
              <a:rPr lang="ru-RU" sz="1600" b="1" dirty="0" smtClean="0"/>
              <a:t>Пониженная </a:t>
            </a:r>
            <a:r>
              <a:rPr lang="ru-RU" sz="1600" b="1" dirty="0"/>
              <a:t>температура воздуха в производственных помещениях и на открытой территории (при отнесении условий труда по данному фактору по результатам аттестации рабочих мест по условиям труда к вредным условиям)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</a:endParaRPr>
          </a:p>
        </p:txBody>
      </p:sp>
      <p:sp>
        <p:nvSpPr>
          <p:cNvPr id="5" name="Табличка 4"/>
          <p:cNvSpPr/>
          <p:nvPr/>
        </p:nvSpPr>
        <p:spPr bwMode="auto">
          <a:xfrm>
            <a:off x="7369624" y="1660071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37656" y="3374571"/>
            <a:ext cx="4767945" cy="195126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3.9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ru-RU" sz="1600" b="1" dirty="0"/>
              <a:t>Повышенная температура воздуха в производственных помещениях и на открытой территории (при отнесении условий труда по данному фактору по результатам аттестации рабочих мест по условиям труда к вредным условиям)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9" name="Табличка 8"/>
          <p:cNvSpPr/>
          <p:nvPr/>
        </p:nvSpPr>
        <p:spPr bwMode="auto">
          <a:xfrm>
            <a:off x="7369626" y="3831771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937656" y="5742213"/>
            <a:ext cx="4767944" cy="56061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3.10 </a:t>
            </a:r>
            <a:r>
              <a:rPr lang="ru-RU" sz="1600" b="1" dirty="0"/>
              <a:t>Тепловое излучение</a:t>
            </a:r>
          </a:p>
          <a:p>
            <a:pPr algn="ctr"/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1" name="Табличка 10"/>
          <p:cNvSpPr/>
          <p:nvPr/>
        </p:nvSpPr>
        <p:spPr bwMode="auto">
          <a:xfrm>
            <a:off x="7369627" y="5543548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6705601" y="1874955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6705604" y="410788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6705604" y="577203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1292906" y="1847740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1273633" y="410788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1292906" y="5842796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99786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129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</a:t>
            </a:r>
            <a:r>
              <a:rPr lang="ru-RU" sz="2400" dirty="0">
                <a:solidFill>
                  <a:schemeClr val="bg1"/>
                </a:solidFill>
              </a:rPr>
              <a:t>показатели, характеризующие </a:t>
            </a:r>
            <a:r>
              <a:rPr lang="ru-RU" sz="2400" dirty="0" smtClean="0">
                <a:solidFill>
                  <a:schemeClr val="bg1"/>
                </a:solidFill>
              </a:rPr>
              <a:t>фактор</a:t>
            </a:r>
            <a:endParaRPr kumimoji="1" lang="ru-RU" sz="36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029" y="1207726"/>
            <a:ext cx="3697198" cy="20057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превышении верхнего диапазона допустимой температуры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(25,0°С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3969999" y="1703302"/>
            <a:ext cx="1049633" cy="74813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19632" y="1188559"/>
            <a:ext cx="3697198" cy="20249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5162083" y="1703302"/>
            <a:ext cx="3554747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Определяется величина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ТНС-индекса 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80621" y="3988110"/>
            <a:ext cx="3647085" cy="194854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превышении нормы 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нтенсивности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теплового облучения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Вт/м2.</a:t>
            </a:r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4027706" y="4588319"/>
            <a:ext cx="1164409" cy="74813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5192115" y="3988110"/>
            <a:ext cx="3647085" cy="1948549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Определяется величина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экспозиционной дозы облучения.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4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665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Контрольные вопросы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42875" y="1176338"/>
            <a:ext cx="9001125" cy="543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 Оценка параметров микроклимата проводится на основе измерений следующих показателей: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температура воздуха, относительная влажность, давление;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температура воздуха, относительная влажность воздуха, скорость движения воздуха, тепловое излучение;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температура воздуха, относительная влажность, скорость движения воздуха.</a:t>
            </a:r>
          </a:p>
          <a:p>
            <a:pPr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 Гигиенические требования к параметрам производственного микроклимата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устанавливаются в зависимости: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от возраста и пола работника;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от категории работ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энергозатратам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по длительности воздействия.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Оценка параметров микроклимата в соответствии с требованиями Методики проведения СОУТ проводится: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производственных помещениях;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в производственных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помещениях и на открытой территории;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в производственных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неотапливаемых помещениях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 К какой категории работ относятся работы</a:t>
            </a:r>
            <a:r>
              <a:rPr lang="ru-RU" sz="1400" dirty="0" smtClean="0">
                <a:latin typeface="Times New Roman" pitchFamily="18" charset="0"/>
              </a:rPr>
              <a:t>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связанные с ходьбой, перемещением и переноской тяжестей до 10 кг и сопровождающиеся умеренным физическим напряжением: 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а)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б)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в)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kumimoji="0"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2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r>
              <a:rPr lang="ru-RU" alt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Контрольные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42875" y="944563"/>
            <a:ext cx="9001125" cy="543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Используется ли "защита временем" при работе в условиях нагревающего или охлаждающего микроклимата?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не используется;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используется;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для защиты работника от неблагоприятных воздействий микроклимата достаточно применения средств индивидуальной защиты.</a:t>
            </a:r>
          </a:p>
          <a:p>
            <a:pPr marL="273050">
              <a:defRPr/>
            </a:pPr>
            <a:endParaRPr kumimoji="0"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ТНС - индекс используется: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для оценки микроклимата на открытой территории;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для оценки охлаждающего микроклимата в помещении, а так же для открытых территорий в холодный период года, при понижении температуры ниже допустимых значений;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для оценки нагревающего микроклимата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помещении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превышении температурой верхних границ допустимых значений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3050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Какие приборы используются для измерения параметров микроклимата: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Метеоскоп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Svan-912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ВЕ-метр</a:t>
            </a:r>
          </a:p>
          <a:p>
            <a:pPr marL="273050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стоя, измерения параметров микроклимата проводят на высоте: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температура и скорость движения воздуха – 0,1 и 1,5 м, влажность – 1,5м;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б) температура и скорость движения воздуха – 0,1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1,0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м, влажность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1,0м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температура, скорость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движения воздуха 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влажность – 1,0м</a:t>
            </a:r>
            <a:endParaRPr kumimoji="0"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1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r>
              <a:rPr lang="ru-RU" alt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Контрольные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42875" y="944563"/>
            <a:ext cx="9001125" cy="5432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9. Рассчитайте класс условий труда, если работник  3ч находится в  мастерской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УТ</a:t>
            </a:r>
            <a:r>
              <a:rPr lang="ru-RU" sz="1400" b="1" baseline="-25000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=3.1 класс, 2ч  в цехе,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Ут</a:t>
            </a:r>
            <a:r>
              <a:rPr lang="ru-RU" sz="1400" b="1" baseline="-250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=3.1 и 3ч на открытой территории.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УТ</a:t>
            </a:r>
            <a:r>
              <a:rPr lang="ru-RU" sz="1400" baseline="-25000" dirty="0" err="1" smtClean="0">
                <a:latin typeface="Times New Roman" pitchFamily="18" charset="0"/>
                <a:cs typeface="Times New Roman" pitchFamily="18" charset="0"/>
              </a:rPr>
              <a:t>срв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= 1,87  -   2 класс;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б)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УТ</a:t>
            </a:r>
            <a:r>
              <a:rPr lang="ru-RU" sz="1400" baseline="-25000" dirty="0" err="1">
                <a:latin typeface="Times New Roman" pitchFamily="18" charset="0"/>
                <a:cs typeface="Times New Roman" pitchFamily="18" charset="0"/>
              </a:rPr>
              <a:t>срв</a:t>
            </a:r>
            <a:r>
              <a:rPr lang="ru-RU" sz="1400" baseline="-25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2,65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класс;</a:t>
            </a: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УТ</a:t>
            </a:r>
            <a:r>
              <a:rPr lang="ru-RU" sz="1400" baseline="-25000" dirty="0" err="1">
                <a:latin typeface="Times New Roman" pitchFamily="18" charset="0"/>
                <a:cs typeface="Times New Roman" pitchFamily="18" charset="0"/>
              </a:rPr>
              <a:t>срв</a:t>
            </a:r>
            <a:r>
              <a:rPr lang="ru-RU" sz="1400" baseline="-25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= 1,87  -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класс.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10. В каком случае требуется оценка экспозиционной дозы облучения: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когда измеренное значение интенсивности теплового излучения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превышает 140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Вт/м²;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всегда, при оценке теплового излучения;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когда измеренное значение интенсивности теплового излучения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равно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Вт/м².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3050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kumimoji="0"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5033"/>
          </a:xfrm>
        </p:spPr>
        <p:txBody>
          <a:bodyPr/>
          <a:lstStyle/>
          <a:p>
            <a:r>
              <a:rPr lang="ru-RU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Ответы</a:t>
            </a:r>
            <a:r>
              <a:rPr lang="ru-RU" sz="3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3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контрольные</a:t>
            </a:r>
            <a:r>
              <a:rPr lang="ru-RU" sz="3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0593397"/>
              </p:ext>
            </p:extLst>
          </p:nvPr>
        </p:nvGraphicFramePr>
        <p:xfrm>
          <a:off x="365756" y="1355462"/>
          <a:ext cx="8573849" cy="3636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313"/>
                <a:gridCol w="770313"/>
                <a:gridCol w="770313"/>
                <a:gridCol w="770313"/>
                <a:gridCol w="770313"/>
                <a:gridCol w="770313"/>
                <a:gridCol w="770313"/>
                <a:gridCol w="770313"/>
                <a:gridCol w="819213"/>
                <a:gridCol w="785308"/>
                <a:gridCol w="806824"/>
              </a:tblGrid>
              <a:tr h="909021"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4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5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6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7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8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9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10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90902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а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</a:tr>
              <a:tr h="90902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б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</a:tr>
              <a:tr h="90902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в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712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Основные показатели, характеризующие 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230" y="1155764"/>
            <a:ext cx="63463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Тепловой баланс в системе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«человек — окру­жающая среда» зависит:</a:t>
            </a:r>
          </a:p>
          <a:p>
            <a:endParaRPr lang="ru-RU" sz="20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u="sng" dirty="0"/>
              <a:t>от физической нагрузки на организм</a:t>
            </a:r>
            <a:r>
              <a:rPr lang="ru-RU" sz="2000" dirty="0"/>
              <a:t> </a:t>
            </a:r>
            <a:r>
              <a:rPr lang="ru-RU" sz="2000" dirty="0" smtClean="0"/>
              <a:t> при </a:t>
            </a:r>
            <a:r>
              <a:rPr lang="ru-RU" sz="2000" dirty="0"/>
              <a:t>выполнении какой-либо работы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dirty="0" smtClean="0"/>
          </a:p>
          <a:p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u="sng" dirty="0"/>
              <a:t>от факторов внешнего окружения</a:t>
            </a:r>
            <a:r>
              <a:rPr lang="ru-RU" sz="2000" b="1" dirty="0"/>
              <a:t>  </a:t>
            </a:r>
            <a:r>
              <a:rPr lang="ru-RU" sz="2000" dirty="0"/>
              <a:t>(теплоизоляционных свойств одежды, температуры окружающих предметов и параметров микроклимата). </a:t>
            </a:r>
          </a:p>
          <a:p>
            <a:endParaRPr lang="ru-RU" sz="2000" dirty="0"/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235" y="4731281"/>
            <a:ext cx="1908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475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140311" y="0"/>
            <a:ext cx="7003228" cy="946298"/>
          </a:xfrm>
        </p:spPr>
        <p:txBody>
          <a:bodyPr/>
          <a:lstStyle/>
          <a:p>
            <a:pPr algn="l"/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Физическая нагрузка на организм. Категории работ (по интенсивности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энергозатрат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работников</a:t>
            </a: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9320995"/>
              </p:ext>
            </p:extLst>
          </p:nvPr>
        </p:nvGraphicFramePr>
        <p:xfrm>
          <a:off x="250371" y="1023257"/>
          <a:ext cx="8719458" cy="538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217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15321"/>
            <a:ext cx="8305800" cy="100540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выполняемых работ)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6685" y="1458687"/>
            <a:ext cx="4114801" cy="42218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категории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относятся работы, производимые сидя и сопровождающиеся незначительным физическим напряжением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бухгалтер, директор, швея и др.)</a:t>
            </a:r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571" y="1458687"/>
            <a:ext cx="3559629" cy="428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64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КИОУТ горы син 1">
      <a:dk1>
        <a:srgbClr val="666666"/>
      </a:dk1>
      <a:lt1>
        <a:srgbClr val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FFFFFF"/>
      </a:accent3>
      <a:accent4>
        <a:srgbClr val="565656"/>
      </a:accent4>
      <a:accent5>
        <a:srgbClr val="B1B7C8"/>
      </a:accent5>
      <a:accent6>
        <a:srgbClr val="5C7BA5"/>
      </a:accent6>
      <a:hlink>
        <a:srgbClr val="336699"/>
      </a:hlink>
      <a:folHlink>
        <a:srgbClr val="B34F17"/>
      </a:folHlink>
    </a:clrScheme>
    <a:fontScheme name="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КИОУТ горы син">
  <a:themeElements>
    <a:clrScheme name="1_Тема КИОУТ горы син 1">
      <a:dk1>
        <a:srgbClr val="666666"/>
      </a:dk1>
      <a:lt1>
        <a:srgbClr val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FFFFFF"/>
      </a:accent3>
      <a:accent4>
        <a:srgbClr val="565656"/>
      </a:accent4>
      <a:accent5>
        <a:srgbClr val="B1B7C8"/>
      </a:accent5>
      <a:accent6>
        <a:srgbClr val="5C7BA5"/>
      </a:accent6>
      <a:hlink>
        <a:srgbClr val="336699"/>
      </a:hlink>
      <a:folHlink>
        <a:srgbClr val="B34F17"/>
      </a:folHlink>
    </a:clrScheme>
    <a:fontScheme name="1_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КИОУТ горы си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13859</TotalTime>
  <Words>7183</Words>
  <Application>Microsoft Office PowerPoint</Application>
  <PresentationFormat>Экран (4:3)</PresentationFormat>
  <Paragraphs>1857</Paragraphs>
  <Slides>63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Тема1</vt:lpstr>
      <vt:lpstr>1_Тема КИОУТ горы син</vt:lpstr>
      <vt:lpstr>2_Тема КИОУТ горы син</vt:lpstr>
      <vt:lpstr>Слайд 1</vt:lpstr>
      <vt:lpstr>Термины и определения. Основные показатели, характеризующие фактор</vt:lpstr>
      <vt:lpstr>Различные комбинации метеорологических  параметров, составляющих микроклимат</vt:lpstr>
      <vt:lpstr>Основные показатели, характеризующие фактор</vt:lpstr>
      <vt:lpstr>Начальные границы охлаждающего и нагревающего  микроклимата </vt:lpstr>
      <vt:lpstr>Основные показатели, характеризующие фактор</vt:lpstr>
      <vt:lpstr>Основные показатели, характеризующие фактор</vt:lpstr>
      <vt:lpstr>Физическая нагрузка на организм. Категории работ (по интенсивности энергозатрат работников)</vt:lpstr>
      <vt:lpstr>Категории работ  (по видам выполняемых работ)</vt:lpstr>
      <vt:lpstr>Категории работ  (по видам выполняемых работ)</vt:lpstr>
      <vt:lpstr>Категории работ (по видам выполняемых работ)</vt:lpstr>
      <vt:lpstr>Категории работ  (по видам выполняемых работ)</vt:lpstr>
      <vt:lpstr>Категории работ  (по видам выполняемых работ)</vt:lpstr>
      <vt:lpstr>Оценка микроклимата в рамках СОУТ</vt:lpstr>
      <vt:lpstr>Источники фактора</vt:lpstr>
      <vt:lpstr>Слайд 16</vt:lpstr>
      <vt:lpstr>Слайд 17</vt:lpstr>
      <vt:lpstr>Условия декларирования по фактору «Микроклимат»</vt:lpstr>
      <vt:lpstr>Внесение данных по результатам идентификации фактора</vt:lpstr>
      <vt:lpstr>Внесение данных по фактору в Перечень рабочих мест, подлежащих СОУТ</vt:lpstr>
      <vt:lpstr>Основные нормативные документы</vt:lpstr>
      <vt:lpstr>Историчность оценки фактора.  ТНС-индекс</vt:lpstr>
      <vt:lpstr>Историчность оценки фактора. Температура воздуха</vt:lpstr>
      <vt:lpstr>Историчность оценки фактора. Температура воздуха</vt:lpstr>
      <vt:lpstr>Историчность оценки фактора.  Скорость движения воздуха.</vt:lpstr>
      <vt:lpstr>Историчность оценки фактора.  Относительная влажность воздуха.</vt:lpstr>
      <vt:lpstr>Историчность оценки фактора.  Тепловое излучение.</vt:lpstr>
      <vt:lpstr>Основные нормируемые показатели микроклимата  в  странах мира</vt:lpstr>
      <vt:lpstr>Сравнительный анализ оценки микроклимата  в санитарном законодательстве стран мира</vt:lpstr>
      <vt:lpstr>Сравнительный анализ категорий работ и энергозатрат при оценке микроклимата  в санитарном законодательстве стран мира</vt:lpstr>
      <vt:lpstr>Методы измерений. Основные методические документы</vt:lpstr>
      <vt:lpstr>Методы измерений.  Периодичность проведения измерений</vt:lpstr>
      <vt:lpstr>Методы измерений. Точки измерений.</vt:lpstr>
      <vt:lpstr>Методы измерений. Высоты измерений.</vt:lpstr>
      <vt:lpstr>Методы измерений. Тепловое облучение</vt:lpstr>
      <vt:lpstr>Средства измерений</vt:lpstr>
      <vt:lpstr>Оформление протокола измерений</vt:lpstr>
      <vt:lpstr>Оформление протокола измерений</vt:lpstr>
      <vt:lpstr>Оформление протокола измерений</vt:lpstr>
      <vt:lpstr>Требования «Методики проведения специальной оценки условий труда» к оценке параметров микроклимата </vt:lpstr>
      <vt:lpstr>Методика оценки микроклимата в рамках  специальной оценки условий труда</vt:lpstr>
      <vt:lpstr>Методика оценки микроклимата в рамках  специальной оценки условий труда</vt:lpstr>
      <vt:lpstr>Отнесение условий труда на рабочем месте к классам (подклассам) условий труда при воздействии параметров микроклимата при работе в помещении с нагревающим микроклиматом</vt:lpstr>
      <vt:lpstr>Отнесение условий труда на рабочем месте к классам (подклассам) условий труда в зависимости от величины ТНС-индекса (С) для рабочих помещений с нагревающим микроклиматом</vt:lpstr>
      <vt:lpstr>Отнесение условий труда на рабочем месте к классам (подклассам) условий труда при воздействии параметров микроклимата при работе в помещении с охлаждающим микроклиматом</vt:lpstr>
      <vt:lpstr>Балльная оценка условий труда на рабочем  месте по фактору микроклимата</vt:lpstr>
      <vt:lpstr>Учет времени воздействия в расчете УТсрв при наличии  открытой территории или неотапливаемого помещения</vt:lpstr>
      <vt:lpstr>Зависимость класса условий труда от времени воздействия</vt:lpstr>
      <vt:lpstr>Сравнительный анализ оценки микроклимата  в рамках аттестации и СОУТ</vt:lpstr>
      <vt:lpstr>Слайд 50</vt:lpstr>
      <vt:lpstr>Примеры внесения записей в отчет по СОУТ</vt:lpstr>
      <vt:lpstr>Примеры внесения записей в отчет по СОУТ</vt:lpstr>
      <vt:lpstr>Примеры внесения записей в отчет по СОУТ</vt:lpstr>
      <vt:lpstr>Примеры внесения записей в отчет по СОУТ</vt:lpstr>
      <vt:lpstr>Слайд 55</vt:lpstr>
      <vt:lpstr>Слайд 56</vt:lpstr>
      <vt:lpstr>Слайд 57</vt:lpstr>
      <vt:lpstr>Механизм воздействия микроклимата на организм человека</vt:lpstr>
      <vt:lpstr>Слайд 59</vt:lpstr>
      <vt:lpstr>Контрольные вопросы</vt:lpstr>
      <vt:lpstr>Контрольные вопросы</vt:lpstr>
      <vt:lpstr>Контрольные вопросы</vt:lpstr>
      <vt:lpstr>Ответы на контрольные вопросы</vt:lpstr>
    </vt:vector>
  </TitlesOfParts>
  <Company>Private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Совещание по развитию системы АРМ</dc:title>
  <dc:creator>Олег Косырев</dc:creator>
  <cp:lastModifiedBy>Admin</cp:lastModifiedBy>
  <cp:revision>773</cp:revision>
  <cp:lastPrinted>2014-02-04T12:05:05Z</cp:lastPrinted>
  <dcterms:created xsi:type="dcterms:W3CDTF">2011-05-22T12:37:04Z</dcterms:created>
  <dcterms:modified xsi:type="dcterms:W3CDTF">2014-11-18T02:18:53Z</dcterms:modified>
</cp:coreProperties>
</file>