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8" r:id="rId10"/>
    <p:sldId id="270" r:id="rId11"/>
    <p:sldId id="269" r:id="rId12"/>
    <p:sldId id="271" r:id="rId13"/>
    <p:sldId id="272" r:id="rId14"/>
    <p:sldId id="265" r:id="rId15"/>
    <p:sldId id="266" r:id="rId16"/>
    <p:sldId id="267" r:id="rId17"/>
    <p:sldId id="257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-120" y="-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C12A354-8440-4CD1-AA2C-79893CC6E1BE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94ED1-CC43-4CD6-9EFB-41CE3B1CD15E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25400" ty="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2585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2A354-8440-4CD1-AA2C-79893CC6E1BE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94ED1-CC43-4CD6-9EFB-41CE3B1CD1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58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2A354-8440-4CD1-AA2C-79893CC6E1BE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94ED1-CC43-4CD6-9EFB-41CE3B1CD15E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1269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2A354-8440-4CD1-AA2C-79893CC6E1BE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94ED1-CC43-4CD6-9EFB-41CE3B1CD1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5878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2A354-8440-4CD1-AA2C-79893CC6E1BE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94ED1-CC43-4CD6-9EFB-41CE3B1CD15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25400" ty="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6652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2A354-8440-4CD1-AA2C-79893CC6E1BE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94ED1-CC43-4CD6-9EFB-41CE3B1CD1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533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2A354-8440-4CD1-AA2C-79893CC6E1BE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94ED1-CC43-4CD6-9EFB-41CE3B1CD1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450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2A354-8440-4CD1-AA2C-79893CC6E1BE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94ED1-CC43-4CD6-9EFB-41CE3B1CD1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418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2A354-8440-4CD1-AA2C-79893CC6E1BE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94ED1-CC43-4CD6-9EFB-41CE3B1CD1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6521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2A354-8440-4CD1-AA2C-79893CC6E1BE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94ED1-CC43-4CD6-9EFB-41CE3B1CD1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4633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/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2A354-8440-4CD1-AA2C-79893CC6E1BE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94ED1-CC43-4CD6-9EFB-41CE3B1CD15E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2423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C12A354-8440-4CD1-AA2C-79893CC6E1BE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2594ED1-CC43-4CD6-9EFB-41CE3B1CD15E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42231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A5%D0%B0%D0%B1%D0%B0%D1%80%D0%BE%D0%B2%D1%81%D0%BA%D0%B8%D0%B9_%D0%BA%D1%80%D0%B0%D0%B9" TargetMode="External"/><Relationship Id="rId3" Type="http://schemas.openxmlformats.org/officeDocument/2006/relationships/hyperlink" Target="https://ru.wikipedia.org/wiki/%D0%A0%D0%B5%D1%81%D0%BF%D1%83%D0%B1%D0%BB%D0%B8%D0%BA%D0%B0_%D0%A1%D0%B0%D1%85%D0%B0_(%D0%AF%D0%BA%D1%83%D1%82%D0%B8%D1%8F)" TargetMode="External"/><Relationship Id="rId7" Type="http://schemas.openxmlformats.org/officeDocument/2006/relationships/hyperlink" Target="https://ru.wikipedia.org/wiki/%D0%A7%D1%83%D0%BA%D0%BE%D1%82%D1%81%D0%BA%D0%B8%D0%B9_%D0%B0%D0%B2%D1%82%D0%BE%D0%BD%D0%BE%D0%BC%D0%BD%D1%8B%D0%B9_%D0%BE%D0%BA%D1%80%D1%83%D0%B3" TargetMode="External"/><Relationship Id="rId2" Type="http://schemas.openxmlformats.org/officeDocument/2006/relationships/hyperlink" Target="https://ru.wikipedia.org/wiki/%D0%A0%D0%A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A%D0%BE%D1%80%D1%8F%D0%BA%D1%81%D0%BA%D0%B8%D0%B9_%D0%B0%D0%B2%D1%82%D0%BE%D0%BD%D0%BE%D0%BC%D0%BD%D1%8B%D0%B9_%D0%BE%D0%BA%D1%80%D1%83%D0%B3" TargetMode="External"/><Relationship Id="rId5" Type="http://schemas.openxmlformats.org/officeDocument/2006/relationships/hyperlink" Target="https://ru.wikipedia.org/wiki/%D0%9A%D0%B0%D0%BC%D1%87%D0%B0%D1%82%D1%81%D0%BA%D0%B0%D1%8F_%D0%BE%D0%B1%D0%BB%D0%B0%D1%81%D1%82%D1%8C" TargetMode="External"/><Relationship Id="rId4" Type="http://schemas.openxmlformats.org/officeDocument/2006/relationships/hyperlink" Target="https://ru.wikipedia.org/wiki/%D0%9C%D0%B0%D0%B3%D0%B0%D0%B4%D0%B0%D0%BD%D1%81%D0%BA%D0%B0%D1%8F_%D0%BE%D0%B1%D0%BB%D0%B0%D1%81%D1%82%D1%8C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Эвенский фольклор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879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Героические </a:t>
            </a:r>
            <a:r>
              <a:rPr lang="ru-RU" dirty="0" err="1" smtClean="0"/>
              <a:t>нимканы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Нимкалан</a:t>
            </a:r>
            <a:r>
              <a:rPr lang="ru-RU" dirty="0" smtClean="0"/>
              <a:t> – сказитель </a:t>
            </a:r>
            <a:r>
              <a:rPr lang="ru-RU" dirty="0" err="1" smtClean="0"/>
              <a:t>никана</a:t>
            </a:r>
            <a:r>
              <a:rPr lang="ru-RU" dirty="0" smtClean="0"/>
              <a:t>, мастер рассказывать сказки</a:t>
            </a:r>
          </a:p>
          <a:p>
            <a:r>
              <a:rPr lang="ru-RU" dirty="0" smtClean="0"/>
              <a:t>Героические </a:t>
            </a:r>
            <a:r>
              <a:rPr lang="ru-RU" dirty="0" err="1" smtClean="0"/>
              <a:t>нимканы</a:t>
            </a:r>
            <a:r>
              <a:rPr lang="ru-RU" dirty="0" smtClean="0"/>
              <a:t> представляют собою </a:t>
            </a:r>
            <a:r>
              <a:rPr lang="ru-RU" dirty="0" err="1" smtClean="0"/>
              <a:t>полустихотворные</a:t>
            </a:r>
            <a:r>
              <a:rPr lang="ru-RU" dirty="0" smtClean="0"/>
              <a:t>, </a:t>
            </a:r>
            <a:r>
              <a:rPr lang="ru-RU" dirty="0" err="1" smtClean="0"/>
              <a:t>полупрозаические</a:t>
            </a:r>
            <a:r>
              <a:rPr lang="ru-RU" dirty="0" smtClean="0"/>
              <a:t> произведения, близкие по содержанию к эпосу. При исполнении героических </a:t>
            </a:r>
            <a:r>
              <a:rPr lang="ru-RU" dirty="0" err="1" smtClean="0"/>
              <a:t>нимканов</a:t>
            </a:r>
            <a:r>
              <a:rPr lang="ru-RU" dirty="0" smtClean="0"/>
              <a:t> рассказ чередуется с песней, так как стихотворные диалоги героев обычно поются (меняется </a:t>
            </a:r>
            <a:r>
              <a:rPr lang="ru-RU" dirty="0" err="1" smtClean="0"/>
              <a:t>темб</a:t>
            </a:r>
            <a:r>
              <a:rPr lang="ru-RU" dirty="0" smtClean="0"/>
              <a:t> голоса и мотив).</a:t>
            </a:r>
          </a:p>
          <a:p>
            <a:r>
              <a:rPr lang="ru-RU" dirty="0" smtClean="0"/>
              <a:t>В процессе рассказа сказитель, изображая </a:t>
            </a:r>
            <a:r>
              <a:rPr lang="ru-RU" dirty="0" err="1" smtClean="0"/>
              <a:t>сврих</a:t>
            </a:r>
            <a:r>
              <a:rPr lang="ru-RU" dirty="0" smtClean="0"/>
              <a:t> героев, нередко жестикулирует: разводит руками, качает головой и .т.п. </a:t>
            </a:r>
            <a:r>
              <a:rPr lang="ru-RU" dirty="0"/>
              <a:t>Н</a:t>
            </a:r>
            <a:r>
              <a:rPr lang="ru-RU" dirty="0" smtClean="0"/>
              <a:t>екоторые из них, чтобы лучше сосредоточиться, исполнят </a:t>
            </a:r>
            <a:r>
              <a:rPr lang="ru-RU" dirty="0" err="1" smtClean="0"/>
              <a:t>нимканы</a:t>
            </a:r>
            <a:r>
              <a:rPr lang="ru-RU" dirty="0" smtClean="0"/>
              <a:t>, лежа на спине и закрыв глаза или сидя спиной к слушателям. Исполнение </a:t>
            </a:r>
            <a:r>
              <a:rPr lang="ru-RU" dirty="0" err="1" smtClean="0"/>
              <a:t>нимканов</a:t>
            </a:r>
            <a:r>
              <a:rPr lang="ru-RU" dirty="0" smtClean="0"/>
              <a:t> сопровождается одобрительными и </a:t>
            </a:r>
            <a:r>
              <a:rPr lang="ru-RU" dirty="0" err="1" smtClean="0"/>
              <a:t>поощирительными</a:t>
            </a:r>
            <a:r>
              <a:rPr lang="ru-RU" dirty="0" smtClean="0"/>
              <a:t> возгласами слушателей. </a:t>
            </a:r>
          </a:p>
          <a:p>
            <a:r>
              <a:rPr lang="ru-RU" dirty="0" smtClean="0"/>
              <a:t>Героические </a:t>
            </a:r>
            <a:r>
              <a:rPr lang="ru-RU" dirty="0" err="1" smtClean="0"/>
              <a:t>нимканы</a:t>
            </a:r>
            <a:r>
              <a:rPr lang="ru-RU" dirty="0" smtClean="0"/>
              <a:t> исполняются в течении целого вечера, а иногда и на протяжении </a:t>
            </a:r>
            <a:r>
              <a:rPr lang="ru-RU" dirty="0" err="1" smtClean="0"/>
              <a:t>целгой</a:t>
            </a:r>
            <a:r>
              <a:rPr lang="ru-RU" dirty="0" smtClean="0"/>
              <a:t> ночи.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722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сказки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О животных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Чудесные или волшебные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Бытовые или реалистические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797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Эвенские песни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Певец-</a:t>
            </a:r>
            <a:r>
              <a:rPr lang="ru-RU" dirty="0" err="1" smtClean="0"/>
              <a:t>имповизатор</a:t>
            </a:r>
            <a:r>
              <a:rPr lang="ru-RU" dirty="0" smtClean="0"/>
              <a:t> (</a:t>
            </a:r>
            <a:r>
              <a:rPr lang="ru-RU" dirty="0" err="1" smtClean="0"/>
              <a:t>илкэн</a:t>
            </a:r>
            <a:r>
              <a:rPr lang="ru-RU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err="1" smtClean="0"/>
              <a:t>Дёнтан</a:t>
            </a:r>
            <a:r>
              <a:rPr lang="ru-RU" dirty="0" smtClean="0"/>
              <a:t> </a:t>
            </a:r>
            <a:r>
              <a:rPr lang="ru-RU" dirty="0" err="1" smtClean="0"/>
              <a:t>икэ</a:t>
            </a:r>
            <a:r>
              <a:rPr lang="ru-RU" dirty="0" smtClean="0"/>
              <a:t> – </a:t>
            </a:r>
            <a:r>
              <a:rPr lang="ru-RU" dirty="0" err="1" smtClean="0"/>
              <a:t>хлалебная</a:t>
            </a:r>
            <a:r>
              <a:rPr lang="ru-RU" dirty="0" smtClean="0"/>
              <a:t> песня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Любовные песни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err="1" smtClean="0"/>
              <a:t>Дёнчидяк</a:t>
            </a:r>
            <a:r>
              <a:rPr lang="ru-RU" dirty="0" smtClean="0"/>
              <a:t> </a:t>
            </a:r>
            <a:r>
              <a:rPr lang="ru-RU" dirty="0" err="1" smtClean="0"/>
              <a:t>икэ</a:t>
            </a:r>
            <a:r>
              <a:rPr lang="ru-RU" dirty="0" smtClean="0"/>
              <a:t> – песня-воспоминание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err="1" smtClean="0"/>
              <a:t>Дярган</a:t>
            </a:r>
            <a:r>
              <a:rPr lang="ru-RU" dirty="0" smtClean="0"/>
              <a:t> </a:t>
            </a:r>
            <a:r>
              <a:rPr lang="ru-RU" dirty="0" err="1" smtClean="0"/>
              <a:t>икэ</a:t>
            </a:r>
            <a:r>
              <a:rPr lang="ru-RU" dirty="0" smtClean="0"/>
              <a:t> – насмешливая, высмеивающая песня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Колыбельные песни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err="1" smtClean="0"/>
              <a:t>Алма</a:t>
            </a:r>
            <a:r>
              <a:rPr lang="ru-RU" dirty="0" smtClean="0"/>
              <a:t> – песня-подражание</a:t>
            </a:r>
          </a:p>
          <a:p>
            <a:pPr marL="457200" indent="-45720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731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Загадки: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Природа, явления природы</a:t>
            </a:r>
          </a:p>
          <a:p>
            <a:r>
              <a:rPr lang="ru-RU" dirty="0" smtClean="0"/>
              <a:t>2. Животный и растительный мир</a:t>
            </a:r>
          </a:p>
          <a:p>
            <a:r>
              <a:rPr lang="ru-RU" dirty="0" smtClean="0"/>
              <a:t>3. Человек и части человеческого тела</a:t>
            </a:r>
          </a:p>
          <a:p>
            <a:r>
              <a:rPr lang="ru-RU" dirty="0" smtClean="0"/>
              <a:t>4. Предметы домашнего обихода и промысловый инвентарь</a:t>
            </a:r>
          </a:p>
          <a:p>
            <a:r>
              <a:rPr lang="ru-RU" smtClean="0"/>
              <a:t>5. Новые загадки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915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55594"/>
            <a:ext cx="10515600" cy="4921369"/>
          </a:xfrm>
        </p:spPr>
        <p:txBody>
          <a:bodyPr>
            <a:normAutofit/>
          </a:bodyPr>
          <a:lstStyle/>
          <a:p>
            <a:r>
              <a:rPr lang="ru-RU" b="1" dirty="0"/>
              <a:t>А.Р. Беспаленко </a:t>
            </a:r>
            <a:r>
              <a:rPr lang="ru-RU" dirty="0"/>
              <a:t>собрал </a:t>
            </a:r>
            <a:r>
              <a:rPr lang="ru-RU" dirty="0" err="1"/>
              <a:t>фолкьлорные</a:t>
            </a:r>
            <a:r>
              <a:rPr lang="ru-RU" dirty="0"/>
              <a:t> тексты от </a:t>
            </a:r>
            <a:r>
              <a:rPr lang="ru-RU" dirty="0" err="1"/>
              <a:t>ольских</a:t>
            </a:r>
            <a:r>
              <a:rPr lang="ru-RU" dirty="0"/>
              <a:t> эвенов Магаданской области - из множества материалов только две сказки (из цикла о животных и бытовая) являются единственными опубликованными образцами из числа фольклорного наследия этого собирателя, которое погибло во время войны.</a:t>
            </a:r>
          </a:p>
          <a:p>
            <a:r>
              <a:rPr lang="ru-RU" b="1" dirty="0"/>
              <a:t>Б.Л. </a:t>
            </a:r>
            <a:r>
              <a:rPr lang="ru-RU" b="1" dirty="0" err="1"/>
              <a:t>Кронгауз</a:t>
            </a:r>
            <a:r>
              <a:rPr lang="ru-RU" b="1" dirty="0"/>
              <a:t>. </a:t>
            </a:r>
            <a:r>
              <a:rPr lang="ru-RU" dirty="0"/>
              <a:t>В середине 30-х годов с увлечением записывает фольклор эвенов. В 1939 г. выходит сборник "</a:t>
            </a:r>
            <a:r>
              <a:rPr lang="ru-RU" dirty="0" err="1"/>
              <a:t>Эведил</a:t>
            </a:r>
            <a:r>
              <a:rPr lang="ru-RU" dirty="0"/>
              <a:t> </a:t>
            </a:r>
            <a:r>
              <a:rPr lang="ru-RU" dirty="0" err="1"/>
              <a:t>ньимкар</a:t>
            </a:r>
            <a:r>
              <a:rPr lang="ru-RU" dirty="0"/>
              <a:t>" (эвенские сказки), состоящие из трех фольклорных текстов, опубликованных на эвенском языке с параллельным переводом на русский язык.</a:t>
            </a:r>
          </a:p>
          <a:p>
            <a:r>
              <a:rPr lang="ru-RU" dirty="0"/>
              <a:t>Исследования и публикации эвенского фольклора появляются в конце 50 - начале 60-х гг. Одна из первых работ К.А. Новиковой "Устное творчество эвенов" (1957 г.) является первой публикацией эвенского фольклора данного периода, безусловно, не дает полного представления, не отражает все богатство и своеобразие эвенского устного народного творчества, но как первые шаги в этом направлении представляют весьма несомненный интерес и большую научную ценность.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788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Исследователи и собиратели с 60-70 гг. 20 в. и до наших дней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4482"/>
          </a:xfrm>
        </p:spPr>
        <p:txBody>
          <a:bodyPr>
            <a:normAutofit fontScale="92500"/>
          </a:bodyPr>
          <a:lstStyle/>
          <a:p>
            <a:r>
              <a:rPr lang="ru-RU" dirty="0"/>
              <a:t> 60-70 гг. исследуя эвенский язык, записывает образцы творчества первый из эвенов ученый и писатель </a:t>
            </a:r>
            <a:r>
              <a:rPr lang="ru-RU" b="1" dirty="0"/>
              <a:t>В.Д. Лебедев </a:t>
            </a:r>
            <a:r>
              <a:rPr lang="ru-RU" dirty="0"/>
              <a:t>(1934-1982 гг.). В 1959 г. выходит его научная статья "Эвены </a:t>
            </a:r>
            <a:r>
              <a:rPr lang="ru-RU" dirty="0" err="1"/>
              <a:t>Момского</a:t>
            </a:r>
            <a:r>
              <a:rPr lang="ru-RU" dirty="0"/>
              <a:t> района Якутской АССР". В ней значительное место отведено вопросы бытования устного музыкально-хореографического творчества, подробно дана творческая характеристика известного эвенского сказителя П.С. Атласова и т.д. В 1961 г. выходит вторая статья В.Д. Лебедева "Язык эвенов Якутии" и "Охотский диалект эвенского языка". Образцы текстов в этих монографиях представляют уникальную ценность.</a:t>
            </a:r>
          </a:p>
          <a:p>
            <a:r>
              <a:rPr lang="ru-RU" dirty="0"/>
              <a:t> </a:t>
            </a:r>
            <a:r>
              <a:rPr lang="ru-RU" b="1" dirty="0"/>
              <a:t>Ж.К. Лебедева, </a:t>
            </a:r>
            <a:r>
              <a:rPr lang="ru-RU" dirty="0" err="1"/>
              <a:t>к.и.н</a:t>
            </a:r>
            <a:r>
              <a:rPr lang="ru-RU" dirty="0"/>
              <a:t>., исследователь эвенского фольклора не по оригиналам, а по переводам. Удалось издать ряд специальных работ и монографий.</a:t>
            </a:r>
          </a:p>
          <a:p>
            <a:r>
              <a:rPr lang="ru-RU" b="1" dirty="0"/>
              <a:t>В.А. </a:t>
            </a:r>
            <a:r>
              <a:rPr lang="ru-RU" b="1" dirty="0" err="1"/>
              <a:t>Роббек</a:t>
            </a:r>
            <a:r>
              <a:rPr lang="ru-RU" b="1" dirty="0"/>
              <a:t>, </a:t>
            </a:r>
            <a:r>
              <a:rPr lang="ru-RU" dirty="0"/>
              <a:t>д.ф.н., написал ряд статей по мифам эвенов - "Изображение оленя в мифах эвенов" (1986), Миф о происхождении земли и человека в эвенском фольклоре (1978, в соавторстве с Х.И. </a:t>
            </a:r>
            <a:r>
              <a:rPr lang="ru-RU" dirty="0" err="1"/>
              <a:t>Дуткиным</a:t>
            </a:r>
            <a:r>
              <a:rPr lang="ru-RU" dirty="0"/>
              <a:t>).</a:t>
            </a:r>
          </a:p>
          <a:p>
            <a:r>
              <a:rPr lang="ru-RU" b="1" dirty="0"/>
              <a:t>А.А. Данилова, </a:t>
            </a:r>
            <a:r>
              <a:rPr lang="ru-RU" dirty="0"/>
              <a:t>издала сборник сказаний сказителя Е.А. Данилова - "</a:t>
            </a:r>
            <a:r>
              <a:rPr lang="ru-RU" dirty="0" err="1"/>
              <a:t>Иркэнмэл</a:t>
            </a:r>
            <a:r>
              <a:rPr lang="ru-RU" dirty="0"/>
              <a:t>, </a:t>
            </a:r>
            <a:r>
              <a:rPr lang="ru-RU" dirty="0" err="1"/>
              <a:t>Ойинде</a:t>
            </a:r>
            <a:r>
              <a:rPr lang="ru-RU" dirty="0"/>
              <a:t>, </a:t>
            </a:r>
            <a:r>
              <a:rPr lang="ru-RU" dirty="0" err="1"/>
              <a:t>Мэтэлэ</a:t>
            </a:r>
            <a:r>
              <a:rPr lang="ru-RU" dirty="0"/>
              <a:t>" (1991) - о трех братьях-богатырях, о детях Каганы, ставших прародителями, а также мифы </a:t>
            </a:r>
            <a:r>
              <a:rPr lang="ru-RU" dirty="0" err="1"/>
              <a:t>ис</a:t>
            </a:r>
            <a:r>
              <a:rPr lang="ru-RU" dirty="0"/>
              <a:t> </a:t>
            </a:r>
            <a:r>
              <a:rPr lang="ru-RU" dirty="0" err="1"/>
              <a:t>казки</a:t>
            </a:r>
            <a:r>
              <a:rPr lang="ru-RU" dirty="0"/>
              <a:t> эвенов </a:t>
            </a:r>
            <a:r>
              <a:rPr lang="ru-RU" dirty="0" err="1"/>
              <a:t>Оймяконья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49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09934"/>
            <a:ext cx="10515600" cy="5167029"/>
          </a:xfrm>
        </p:spPr>
        <p:txBody>
          <a:bodyPr>
            <a:normAutofit/>
          </a:bodyPr>
          <a:lstStyle/>
          <a:p>
            <a:r>
              <a:rPr lang="ru-RU" dirty="0" smtClean="0"/>
              <a:t>Эвенский поэт-фольклорист </a:t>
            </a:r>
            <a:r>
              <a:rPr lang="ru-RU" b="1" dirty="0" smtClean="0"/>
              <a:t>В.С. </a:t>
            </a:r>
            <a:r>
              <a:rPr lang="ru-RU" b="1" dirty="0" err="1" smtClean="0"/>
              <a:t>Кейметинов-Баргачан</a:t>
            </a:r>
            <a:r>
              <a:rPr lang="ru-RU" b="1" dirty="0" smtClean="0"/>
              <a:t> </a:t>
            </a:r>
            <a:r>
              <a:rPr lang="ru-RU" dirty="0" smtClean="0"/>
              <a:t>выпустил поэму "</a:t>
            </a:r>
            <a:r>
              <a:rPr lang="ru-RU" dirty="0" err="1" smtClean="0"/>
              <a:t>Эдек</a:t>
            </a:r>
            <a:r>
              <a:rPr lang="ru-RU" dirty="0" smtClean="0"/>
              <a:t>". В основу поэмы легла легенда об </a:t>
            </a:r>
            <a:r>
              <a:rPr lang="ru-RU" dirty="0" err="1" smtClean="0"/>
              <a:t>эдеке</a:t>
            </a:r>
            <a:r>
              <a:rPr lang="ru-RU" dirty="0" smtClean="0"/>
              <a:t> - хранителе оленей и эвенов. </a:t>
            </a:r>
          </a:p>
          <a:p>
            <a:r>
              <a:rPr lang="ru-RU" b="1" dirty="0" smtClean="0"/>
              <a:t>Х.И. </a:t>
            </a:r>
            <a:r>
              <a:rPr lang="ru-RU" b="1" dirty="0" err="1" smtClean="0"/>
              <a:t>Дуткин</a:t>
            </a:r>
            <a:r>
              <a:rPr lang="ru-RU" dirty="0" smtClean="0"/>
              <a:t> - к.ф.н., собрал около 20 опубликованных и рукописных текстов </a:t>
            </a:r>
            <a:r>
              <a:rPr lang="ru-RU" dirty="0" err="1" smtClean="0"/>
              <a:t>фолкьлора</a:t>
            </a:r>
            <a:r>
              <a:rPr lang="ru-RU" dirty="0" smtClean="0"/>
              <a:t> эвенов Якутии. Из них около 10 сказок, преданий, легенд эвенов Индигирки, Колымы и Яны опубликованы в разных научных сборниках. Также им опубликованы легенды об </a:t>
            </a:r>
            <a:r>
              <a:rPr lang="ru-RU" dirty="0" err="1" smtClean="0"/>
              <a:t>оймяконском</a:t>
            </a:r>
            <a:r>
              <a:rPr lang="ru-RU" dirty="0" smtClean="0"/>
              <a:t> чудовище, о </a:t>
            </a:r>
            <a:r>
              <a:rPr lang="ru-RU" dirty="0" err="1" smtClean="0"/>
              <a:t>чучуне</a:t>
            </a:r>
            <a:r>
              <a:rPr lang="ru-RU" dirty="0" smtClean="0"/>
              <a:t>, о женщине-</a:t>
            </a:r>
            <a:r>
              <a:rPr lang="ru-RU" dirty="0" err="1" smtClean="0"/>
              <a:t>заосне</a:t>
            </a:r>
            <a:r>
              <a:rPr lang="ru-RU" dirty="0" smtClean="0"/>
              <a:t> из рода </a:t>
            </a:r>
            <a:r>
              <a:rPr lang="ru-RU" dirty="0" err="1" smtClean="0"/>
              <a:t>Дөтки</a:t>
            </a:r>
            <a:r>
              <a:rPr lang="ru-RU" dirty="0" smtClean="0"/>
              <a:t> и др.</a:t>
            </a:r>
          </a:p>
          <a:p>
            <a:r>
              <a:rPr lang="ru-RU" b="1" dirty="0" smtClean="0"/>
              <a:t>А.А. </a:t>
            </a:r>
            <a:r>
              <a:rPr lang="ru-RU" b="1" dirty="0" err="1" smtClean="0"/>
              <a:t>Бурыкин</a:t>
            </a:r>
            <a:r>
              <a:rPr lang="ru-RU" b="1" dirty="0" smtClean="0"/>
              <a:t>. </a:t>
            </a:r>
            <a:r>
              <a:rPr lang="ru-RU" dirty="0" smtClean="0"/>
              <a:t>Им написана научная статья "Жанровый состав </a:t>
            </a:r>
            <a:r>
              <a:rPr lang="ru-RU" dirty="0" err="1" smtClean="0"/>
              <a:t>фолкьлора</a:t>
            </a:r>
            <a:r>
              <a:rPr lang="ru-RU" dirty="0" smtClean="0"/>
              <a:t> эвенов и его </a:t>
            </a:r>
            <a:r>
              <a:rPr lang="ru-RU" dirty="0" err="1" smtClean="0"/>
              <a:t>реиональные</a:t>
            </a:r>
            <a:r>
              <a:rPr lang="ru-RU" dirty="0" smtClean="0"/>
              <a:t> компоненты" (1991). А.А. </a:t>
            </a:r>
            <a:r>
              <a:rPr lang="ru-RU" dirty="0" err="1" smtClean="0"/>
              <a:t>Бурыкиным</a:t>
            </a:r>
            <a:r>
              <a:rPr lang="ru-RU" dirty="0" smtClean="0"/>
              <a:t> собрано большое количество текстов-образцов эвенского фольклора в основном от эвенов Магаданской области.</a:t>
            </a:r>
          </a:p>
          <a:p>
            <a:r>
              <a:rPr lang="ru-RU" b="1" dirty="0" smtClean="0"/>
              <a:t>Е.Н. Бокова</a:t>
            </a:r>
            <a:r>
              <a:rPr lang="ru-RU" dirty="0" smtClean="0"/>
              <a:t>, является знатоком, собирателем и пропагандистом эвенского фольклора.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511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/>
              <a:t>Эвенский традиционный </a:t>
            </a:r>
            <a:r>
              <a:rPr lang="ru-RU" b="1" i="1" dirty="0" smtClean="0"/>
              <a:t>календарь</a:t>
            </a:r>
            <a:endParaRPr lang="ru-RU" b="1" i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29840" y="1989506"/>
            <a:ext cx="6979920" cy="4868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65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Эвены </a:t>
            </a:r>
            <a:endParaRPr lang="ru-RU" b="1" i="1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838200" y="3807343"/>
            <a:ext cx="80190" cy="387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9350" tIns="0" rIns="0" bIns="7935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ru-RU" altLang="ru-RU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38200" y="2101755"/>
            <a:ext cx="1051560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800" dirty="0"/>
              <a:t>Язык - тунгусо-маньчжурская группа алтайской семьи языков. Расселение - Республика Саха (Якутия), Хабаровский край, Магаданская и Камчатская области.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/>
              <a:t>Самоназвание — эвены</a:t>
            </a:r>
            <a:r>
              <a:rPr lang="ru-RU" sz="2800" dirty="0"/>
              <a:t>, в этнографической литературе известны как ламуты (от эвенк, ламу — «море»). Распространены региональные самоназвания — </a:t>
            </a:r>
            <a:r>
              <a:rPr lang="ru-RU" sz="2800" dirty="0" err="1"/>
              <a:t>орочиел</a:t>
            </a:r>
            <a:r>
              <a:rPr lang="ru-RU" sz="2800" dirty="0"/>
              <a:t>, </a:t>
            </a:r>
            <a:r>
              <a:rPr lang="ru-RU" sz="2800" dirty="0" err="1"/>
              <a:t>илкан</a:t>
            </a:r>
            <a:r>
              <a:rPr lang="ru-RU" sz="2800" dirty="0"/>
              <a:t> и др.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7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Численность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	Общая </a:t>
            </a:r>
            <a:r>
              <a:rPr lang="ru-RU" dirty="0"/>
              <a:t>численность — около 20 тысяч человек. Проживают преимущественно на востоке </a:t>
            </a:r>
            <a:r>
              <a:rPr lang="ru-RU" dirty="0">
                <a:hlinkClick r:id="rId2" tooltip="РФ"/>
              </a:rPr>
              <a:t>РФ</a:t>
            </a:r>
            <a:r>
              <a:rPr lang="ru-RU" dirty="0"/>
              <a:t>. Так по данным переписи 2002 года в </a:t>
            </a:r>
            <a:r>
              <a:rPr lang="ru-RU" dirty="0">
                <a:hlinkClick r:id="rId3" tooltip="Республика Саха (Якутия)"/>
              </a:rPr>
              <a:t>Республике Саха (Якутия)</a:t>
            </a:r>
            <a:r>
              <a:rPr lang="ru-RU" dirty="0"/>
              <a:t> проживало 11 657 эвенов, в </a:t>
            </a:r>
            <a:r>
              <a:rPr lang="ru-RU" dirty="0">
                <a:hlinkClick r:id="rId4" tooltip="Магаданская область"/>
              </a:rPr>
              <a:t>Магаданской области</a:t>
            </a:r>
            <a:r>
              <a:rPr lang="ru-RU" dirty="0"/>
              <a:t> — 2527, в </a:t>
            </a:r>
            <a:r>
              <a:rPr lang="ru-RU" dirty="0">
                <a:hlinkClick r:id="rId5" tooltip="Камчатская область"/>
              </a:rPr>
              <a:t>Камчатской области</a:t>
            </a:r>
            <a:r>
              <a:rPr lang="ru-RU" dirty="0"/>
              <a:t> — 1779 (из них в </a:t>
            </a:r>
            <a:r>
              <a:rPr lang="ru-RU" dirty="0">
                <a:hlinkClick r:id="rId6" tooltip="Корякский автономный округ"/>
              </a:rPr>
              <a:t>Корякском автономном округе</a:t>
            </a:r>
            <a:r>
              <a:rPr lang="ru-RU" dirty="0"/>
              <a:t> — 751), в </a:t>
            </a:r>
            <a:r>
              <a:rPr lang="ru-RU" dirty="0">
                <a:hlinkClick r:id="rId7" tooltip="Чукотский автономный округ"/>
              </a:rPr>
              <a:t>Чукотском автономном округе</a:t>
            </a:r>
            <a:r>
              <a:rPr lang="ru-RU" dirty="0"/>
              <a:t> — 1407, в </a:t>
            </a:r>
            <a:r>
              <a:rPr lang="ru-RU" dirty="0">
                <a:hlinkClick r:id="rId8" tooltip="Хабаровский край"/>
              </a:rPr>
              <a:t>Хабаровском крае</a:t>
            </a:r>
            <a:r>
              <a:rPr lang="ru-RU" dirty="0"/>
              <a:t> — </a:t>
            </a:r>
            <a:r>
              <a:rPr lang="ru-RU" dirty="0" smtClean="0"/>
              <a:t>1272. Также согласно переписи 2001 года, 104 эвена проживало на Украине.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/>
              <a:t>По </a:t>
            </a:r>
            <a:r>
              <a:rPr lang="ru-RU" dirty="0"/>
              <a:t>переписи населения 2010 г., единственный район с большинством эвенов - </a:t>
            </a:r>
            <a:r>
              <a:rPr lang="ru-RU" dirty="0" err="1"/>
              <a:t>Эвено-Бытантайский</a:t>
            </a:r>
            <a:r>
              <a:rPr lang="ru-RU" dirty="0"/>
              <a:t> в Якутии (53,1</a:t>
            </a:r>
            <a:r>
              <a:rPr lang="ru-RU" dirty="0" smtClean="0"/>
              <a:t>%).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478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История собирания эвенского фольклора: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/>
              <a:t>Первые путешественники и собиратели иностранного происхождения (с первой половины 18 в. до Великой Октябрьской революции</a:t>
            </a:r>
            <a:r>
              <a:rPr lang="ru-RU" dirty="0" smtClean="0"/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Отечественные </a:t>
            </a:r>
            <a:r>
              <a:rPr lang="ru-RU" dirty="0"/>
              <a:t>(русские) ученые </a:t>
            </a:r>
            <a:r>
              <a:rPr lang="ru-RU" dirty="0" err="1"/>
              <a:t>североведы</a:t>
            </a:r>
            <a:r>
              <a:rPr lang="ru-RU" dirty="0"/>
              <a:t> - исследователи и собиратели эвенского фольклора (с 90-х г. 19 в. до 60-х г. 20 в</a:t>
            </a:r>
            <a:r>
              <a:rPr lang="ru-RU" dirty="0" smtClean="0"/>
              <a:t>.).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Исследователи и собиратели из числа эвенской интеллигенции и специалистов (с 60-70 гг. 20 в. и до наших дней</a:t>
            </a:r>
            <a:r>
              <a:rPr lang="ru-RU" dirty="0" smtClean="0"/>
              <a:t>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825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3619" y="562811"/>
            <a:ext cx="10515600" cy="1325563"/>
          </a:xfrm>
        </p:spPr>
        <p:txBody>
          <a:bodyPr/>
          <a:lstStyle/>
          <a:p>
            <a:pPr algn="ctr"/>
            <a:r>
              <a:rPr lang="ru-RU" b="1" i="1" dirty="0" smtClean="0"/>
              <a:t>Первые путешественники и собиратели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err="1"/>
              <a:t>Я.Линденау</a:t>
            </a:r>
            <a:r>
              <a:rPr lang="ru-RU" b="1" dirty="0"/>
              <a:t>.</a:t>
            </a:r>
            <a:r>
              <a:rPr lang="ru-RU" dirty="0"/>
              <a:t>  Заслуга Я. </a:t>
            </a:r>
            <a:r>
              <a:rPr lang="ru-RU" dirty="0" err="1"/>
              <a:t>Линденау</a:t>
            </a:r>
            <a:r>
              <a:rPr lang="ru-RU" dirty="0"/>
              <a:t> состоит в том, что он известен в научном мире как первый собиратель, зафиксировавший эвенские фольклорные тексты на двух языках - на немецком и на ламутском (эвенском). Так, им записаны два мифа "О происхождении мира и первых людей на земле" от охотских пеших эвенов во время академической Камчатской экспедиции (1733 г.).</a:t>
            </a:r>
            <a:br>
              <a:rPr lang="ru-RU" dirty="0"/>
            </a:br>
            <a:endParaRPr lang="ru-RU" dirty="0"/>
          </a:p>
          <a:p>
            <a:r>
              <a:rPr lang="ru-RU" b="1" dirty="0"/>
              <a:t>Доктор </a:t>
            </a:r>
            <a:r>
              <a:rPr lang="ru-RU" b="1" dirty="0" err="1"/>
              <a:t>Кибер</a:t>
            </a:r>
            <a:r>
              <a:rPr lang="ru-RU" b="1" dirty="0"/>
              <a:t>. </a:t>
            </a:r>
            <a:r>
              <a:rPr lang="ru-RU" dirty="0"/>
              <a:t>В 1821 г. в низовья Колымы была снаряжена Северная экспедиция. Членом этой экспедиции был доктор </a:t>
            </a:r>
            <a:r>
              <a:rPr lang="ru-RU" dirty="0" err="1"/>
              <a:t>Кибер</a:t>
            </a:r>
            <a:r>
              <a:rPr lang="ru-RU" dirty="0"/>
              <a:t>. Свои наблюдения, а также краткие замечания об обитателях нижней Колымы - ламутах, юкагирах он впоследствии опубликовал в виде дневника. В нем только дважды очень бегло останавливается на музыкальном и хореографическом фольклоре, где отмечает, что "ламуты (эвены) - любители национального танца, которые обычно образуют круг, держатся за руки, без большого движения, при такой пляске они поют, как бы вытьем, однако, язык их для слуха понятен".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031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87104"/>
            <a:ext cx="10515600" cy="5289859"/>
          </a:xfrm>
        </p:spPr>
        <p:txBody>
          <a:bodyPr>
            <a:normAutofit fontScale="70000" lnSpcReduction="20000"/>
          </a:bodyPr>
          <a:lstStyle/>
          <a:p>
            <a:r>
              <a:rPr lang="ru-RU" sz="3400" b="1" dirty="0"/>
              <a:t>Г. </a:t>
            </a:r>
            <a:r>
              <a:rPr lang="ru-RU" sz="3400" b="1" dirty="0" err="1"/>
              <a:t>Майдель</a:t>
            </a:r>
            <a:r>
              <a:rPr lang="ru-RU" sz="3400" b="1" dirty="0"/>
              <a:t>. </a:t>
            </a:r>
            <a:r>
              <a:rPr lang="ru-RU" sz="3400" dirty="0"/>
              <a:t>В 1868-1870 гг. на Нижнюю Колыму принял свое путешествие барон </a:t>
            </a:r>
            <a:r>
              <a:rPr lang="ru-RU" sz="3400" dirty="0" err="1"/>
              <a:t>Г.Майдель</a:t>
            </a:r>
            <a:r>
              <a:rPr lang="ru-RU" sz="3400" dirty="0"/>
              <a:t>. Наблюдая жизнь ламутов Г. </a:t>
            </a:r>
            <a:r>
              <a:rPr lang="ru-RU" sz="3400" dirty="0" err="1"/>
              <a:t>Майдель</a:t>
            </a:r>
            <a:r>
              <a:rPr lang="ru-RU" sz="3400" dirty="0"/>
              <a:t> первым приходит к мысли, что в этническом отношении ламуты близки к тунгусам и их исторические судьбы едины. К подобной мысли пришел он в результате анализа записанных им образцов фольклора от анадырских ламутов. В 1874 г. академик </a:t>
            </a:r>
            <a:r>
              <a:rPr lang="ru-RU" sz="3400" dirty="0" err="1"/>
              <a:t>Шифнер</a:t>
            </a:r>
            <a:r>
              <a:rPr lang="ru-RU" sz="3400" dirty="0"/>
              <a:t> опубликовал материалы барона, среди которых оказались </a:t>
            </a:r>
            <a:r>
              <a:rPr lang="ru-RU" sz="3400" dirty="0" err="1"/>
              <a:t>фолкьлорные</a:t>
            </a:r>
            <a:r>
              <a:rPr lang="ru-RU" sz="3400" dirty="0"/>
              <a:t> тексты, записанные им в 1868-1877 гг. во время экспедиции - три исторические предания, два бытовых рассказа и четыре сказки. Эти тексты небольшие, записаны на ламутском (эвенском) языке с переводом на немецкий.</a:t>
            </a:r>
          </a:p>
          <a:p>
            <a:r>
              <a:rPr lang="ru-RU" sz="3400" b="1" dirty="0"/>
              <a:t>Доктор Ю. </a:t>
            </a:r>
            <a:r>
              <a:rPr lang="ru-RU" sz="3400" b="1" dirty="0" err="1"/>
              <a:t>Штубендорф</a:t>
            </a:r>
            <a:r>
              <a:rPr lang="ru-RU" sz="3400" b="1" dirty="0"/>
              <a:t>. </a:t>
            </a:r>
            <a:r>
              <a:rPr lang="ru-RU" sz="3400" dirty="0"/>
              <a:t>Тексты бывшего губернатора Якутии доктора Ю. </a:t>
            </a:r>
            <a:r>
              <a:rPr lang="ru-RU" sz="3400" dirty="0" err="1"/>
              <a:t>Штубедорфа</a:t>
            </a:r>
            <a:r>
              <a:rPr lang="ru-RU" sz="3400" dirty="0"/>
              <a:t> представляют собой: песню-импровизацию, сказку об </a:t>
            </a:r>
            <a:r>
              <a:rPr lang="ru-RU" sz="3400" dirty="0" err="1"/>
              <a:t>Иркэнмэле</a:t>
            </a:r>
            <a:r>
              <a:rPr lang="ru-RU" sz="3400" dirty="0"/>
              <a:t>, записанную по эвенском языке, с переводом на немецкий язык. Надо отметить, что многие первые путешественники и собиратели 18 и 19 вв. большей частью не знали языка встречаемого ими народа, в частности, эвенского. В их трудах чаще встречаются в основном песни-импровизации, сведения о национальном танце или бытовые рассказы. Все эти материалы не выходят за пределы путевых записок путешественников, задачей которых не было специальное собирание и исследование </a:t>
            </a:r>
            <a:r>
              <a:rPr lang="ru-RU" sz="3400" dirty="0" err="1"/>
              <a:t>фолкьлора</a:t>
            </a:r>
            <a:r>
              <a:rPr lang="ru-RU" sz="3400" dirty="0"/>
              <a:t> эвенского народа</a:t>
            </a:r>
            <a:r>
              <a:rPr lang="ru-RU" sz="3400" dirty="0" smtClean="0"/>
              <a:t>.</a:t>
            </a: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226093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i="1" dirty="0" smtClean="0"/>
              <a:t>Отечественные (русские) ученые </a:t>
            </a:r>
            <a:r>
              <a:rPr lang="ru-RU" sz="4000" b="1" i="1" dirty="0" err="1" smtClean="0"/>
              <a:t>североведы</a:t>
            </a:r>
            <a:r>
              <a:rPr lang="ru-RU" sz="4000" b="1" i="1" dirty="0" smtClean="0"/>
              <a:t> - исследователи и собиратели</a:t>
            </a:r>
            <a:endParaRPr lang="ru-RU" sz="40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813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Начало научной записи фольклора эвенов заложил </a:t>
            </a:r>
            <a:r>
              <a:rPr lang="ru-RU" b="1" dirty="0"/>
              <a:t>В.Г. </a:t>
            </a:r>
            <a:r>
              <a:rPr lang="ru-RU" b="1" dirty="0" err="1"/>
              <a:t>Тан-Богораз</a:t>
            </a:r>
            <a:r>
              <a:rPr lang="ru-RU" dirty="0"/>
              <a:t>. В 1895-96 гг. народоволец В.Г. </a:t>
            </a:r>
            <a:r>
              <a:rPr lang="ru-RU" dirty="0" err="1"/>
              <a:t>Богораз</a:t>
            </a:r>
            <a:r>
              <a:rPr lang="ru-RU" dirty="0"/>
              <a:t>, находясь в ссылке на Колыме, записал 15 текстов от колымских (</a:t>
            </a:r>
            <a:r>
              <a:rPr lang="ru-RU" dirty="0" err="1"/>
              <a:t>омолонских</a:t>
            </a:r>
            <a:r>
              <a:rPr lang="ru-RU" dirty="0"/>
              <a:t>) эвенов. Эти тексты были опубликованы в его научном труде "Материалы по </a:t>
            </a:r>
            <a:r>
              <a:rPr lang="ru-RU" dirty="0" err="1"/>
              <a:t>ламутскомму</a:t>
            </a:r>
            <a:r>
              <a:rPr lang="ru-RU" dirty="0"/>
              <a:t> языку". Большая часть и х - это бытовые рассказы о тяжелой жизни ламутов. От </a:t>
            </a:r>
            <a:r>
              <a:rPr lang="ru-RU" dirty="0" err="1"/>
              <a:t>омолонских</a:t>
            </a:r>
            <a:r>
              <a:rPr lang="ru-RU" dirty="0"/>
              <a:t> эвенов В.Г. </a:t>
            </a:r>
            <a:r>
              <a:rPr lang="ru-RU" dirty="0" err="1"/>
              <a:t>Богораз</a:t>
            </a:r>
            <a:r>
              <a:rPr lang="ru-RU" dirty="0"/>
              <a:t> записал также пять образцов обрядового фольклора - заклинательные молитвы, обращение к солнцу, земле, луне, огню и медведю. Каждый из этих заговоров и заклинаний (например, к солнцу, земле, луне) содержат просьбу помочь сохранить оленей.</a:t>
            </a:r>
          </a:p>
          <a:p>
            <a:r>
              <a:rPr lang="ru-RU" dirty="0"/>
              <a:t>В 1901-1902 гг. во время Северной Тихоокеанской экспедиции (</a:t>
            </a:r>
            <a:r>
              <a:rPr lang="ru-RU" dirty="0" err="1"/>
              <a:t>Джезуповская</a:t>
            </a:r>
            <a:r>
              <a:rPr lang="ru-RU" dirty="0"/>
              <a:t> экспедиция) побывал у колымских ламутов. </a:t>
            </a:r>
            <a:r>
              <a:rPr lang="ru-RU" b="1" dirty="0"/>
              <a:t>В. </a:t>
            </a:r>
            <a:r>
              <a:rPr lang="ru-RU" b="1" dirty="0" err="1"/>
              <a:t>Иохельсон</a:t>
            </a:r>
            <a:r>
              <a:rPr lang="ru-RU" b="1" dirty="0"/>
              <a:t>,</a:t>
            </a:r>
            <a:r>
              <a:rPr lang="ru-RU" dirty="0"/>
              <a:t> который прибыл в эти места с Охотского побережья. На р. </a:t>
            </a:r>
            <a:r>
              <a:rPr lang="ru-RU" dirty="0" err="1"/>
              <a:t>Гижиге</a:t>
            </a:r>
            <a:r>
              <a:rPr lang="ru-RU" dirty="0"/>
              <a:t> он встречался с ламутом по именем Машка. От него В. </a:t>
            </a:r>
            <a:r>
              <a:rPr lang="ru-RU" dirty="0" err="1"/>
              <a:t>Иохельсон</a:t>
            </a:r>
            <a:r>
              <a:rPr lang="ru-RU" dirty="0"/>
              <a:t> записал ламутские фольклорные тексты - "</a:t>
            </a:r>
            <a:r>
              <a:rPr lang="ru-RU" dirty="0" err="1"/>
              <a:t>Ньөҥэтикэн</a:t>
            </a:r>
            <a:r>
              <a:rPr lang="ru-RU" dirty="0"/>
              <a:t>", "</a:t>
            </a:r>
            <a:r>
              <a:rPr lang="ru-RU" dirty="0" err="1"/>
              <a:t>һулура</a:t>
            </a:r>
            <a:r>
              <a:rPr lang="ru-RU" dirty="0"/>
              <a:t>" и другие, повествующие о мудреце старике и карлике, которые очень много путешествуют и в конце странствия спасают погребенных заживо и заточенных в железном доме четырех ламутов, юкагира, коряка и др. Эти тексты в основном имеют этнографические комментарии.</a:t>
            </a:r>
          </a:p>
          <a:p>
            <a:r>
              <a:rPr lang="ru-RU" b="1" dirty="0"/>
              <a:t>В.И. </a:t>
            </a:r>
            <a:r>
              <a:rPr lang="ru-RU" b="1" dirty="0" err="1"/>
              <a:t>Цинциус</a:t>
            </a:r>
            <a:r>
              <a:rPr lang="ru-RU" b="1" dirty="0"/>
              <a:t>. </a:t>
            </a:r>
            <a:r>
              <a:rPr lang="ru-RU" dirty="0"/>
              <a:t>Первые фольклорные записи были изданы в 1927 г. от студентов-эвенов Магаданской области на эвенском языке с переводом, в частности от М. Бушуева: три оберега (не стрелять в касатку, не смеяться на луну, не убивать лягушку), сказка о животных, волшебные, а также легенды, лирические песни, загадки, моления, запреты и др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604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59809"/>
            <a:ext cx="10515600" cy="5317154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/>
              <a:t>Л.Д. </a:t>
            </a:r>
            <a:r>
              <a:rPr lang="ru-RU" b="1" dirty="0" err="1"/>
              <a:t>Ришес</a:t>
            </a:r>
            <a:r>
              <a:rPr lang="ru-RU" b="1" dirty="0"/>
              <a:t>. </a:t>
            </a:r>
            <a:r>
              <a:rPr lang="ru-RU" dirty="0"/>
              <a:t>В 30-е годы научным собиранием эвенского фольклора в связи с изучением эвенского языка занимается Л.Д. </a:t>
            </a:r>
            <a:r>
              <a:rPr lang="ru-RU" dirty="0" err="1"/>
              <a:t>Ришес</a:t>
            </a:r>
            <a:r>
              <a:rPr lang="ru-RU" dirty="0"/>
              <a:t>. В собранных ею материалах в основном преобладают сказки, бытовые и охотничьи рассказы. Часть текстов Л.Д. </a:t>
            </a:r>
            <a:r>
              <a:rPr lang="ru-RU" dirty="0" err="1"/>
              <a:t>Ришес</a:t>
            </a:r>
            <a:r>
              <a:rPr lang="ru-RU" dirty="0"/>
              <a:t> погибла во время Отечественной войны 1941 г.</a:t>
            </a:r>
          </a:p>
          <a:p>
            <a:r>
              <a:rPr lang="ru-RU" b="1" dirty="0"/>
              <a:t>Н.П. </a:t>
            </a:r>
            <a:r>
              <a:rPr lang="ru-RU" b="1" dirty="0" err="1"/>
              <a:t>Ткачик</a:t>
            </a:r>
            <a:r>
              <a:rPr lang="ru-RU" b="1" dirty="0"/>
              <a:t>. </a:t>
            </a:r>
            <a:r>
              <a:rPr lang="ru-RU" dirty="0"/>
              <a:t>Очень большой и интересный материал по эвенскому фольклору собрал Н.П. </a:t>
            </a:r>
            <a:r>
              <a:rPr lang="ru-RU" dirty="0" err="1"/>
              <a:t>Ткачик</a:t>
            </a:r>
            <a:r>
              <a:rPr lang="ru-RU" dirty="0"/>
              <a:t>, работавший в течение ряда лет учителем в с Арка на Охотском побережье. Помимо большого количества сказок, преданий и легенд, ему удалось зафиксировать сказания и разновидности сказок - ("</a:t>
            </a:r>
            <a:r>
              <a:rPr lang="ru-RU" dirty="0" err="1"/>
              <a:t>Делгэни</a:t>
            </a:r>
            <a:r>
              <a:rPr lang="ru-RU" dirty="0"/>
              <a:t>", "</a:t>
            </a:r>
            <a:r>
              <a:rPr lang="ru-RU" dirty="0" err="1"/>
              <a:t>Чибдэвел</a:t>
            </a:r>
            <a:r>
              <a:rPr lang="ru-RU" dirty="0"/>
              <a:t>", "</a:t>
            </a:r>
            <a:r>
              <a:rPr lang="ru-RU" dirty="0" err="1"/>
              <a:t>Геакчавал</a:t>
            </a:r>
            <a:r>
              <a:rPr lang="ru-RU" dirty="0"/>
              <a:t>"), а также одну топонимическую легенду и один </a:t>
            </a:r>
            <a:r>
              <a:rPr lang="ru-RU" dirty="0" err="1"/>
              <a:t>мифоллогический</a:t>
            </a:r>
            <a:r>
              <a:rPr lang="ru-RU" dirty="0"/>
              <a:t> рассказ.</a:t>
            </a:r>
          </a:p>
          <a:p>
            <a:r>
              <a:rPr lang="ru-RU" b="1" dirty="0"/>
              <a:t>К.А. Новикова - </a:t>
            </a:r>
            <a:r>
              <a:rPr lang="ru-RU" dirty="0"/>
              <a:t>одна из известных исследователей и собирателей эвенского </a:t>
            </a:r>
            <a:r>
              <a:rPr lang="ru-RU" dirty="0" err="1"/>
              <a:t>фолкьлора</a:t>
            </a:r>
            <a:r>
              <a:rPr lang="ru-RU" dirty="0"/>
              <a:t>. В материалах, собранных К.А. Новиковой в течение ряда лет с целью изучения многочисленных эвенских диалектов, насчитывается свыше 200 фольклорных текстов. Они были записаны во время </a:t>
            </a:r>
            <a:r>
              <a:rPr lang="ru-RU" dirty="0" err="1"/>
              <a:t>предагогической</a:t>
            </a:r>
            <a:r>
              <a:rPr lang="ru-RU" dirty="0"/>
              <a:t> работы в Магаданской области (в 1934-38 гг.), а также во время экспедиционных поездок к эвенам Магаданской области, хабаровского края и Якутии (1945-46, 1953 и 1956 гг.). Сборник "Эвенский фольклор" составленный К.А. Новиковой состоит из нескольких разделов: 1) сказки (о животных, волшебные, бытовые); 2) предания (исторические и топонимические) и легенды; 3) песни (лирические, бытовые, песни-импровизации, хвалебные, песни-заклинания; 4) загадки, разделенные на 5 тематических групп. В 1966 г. вышла научная статья К.А. Новиковой "Обзор материалов по эвенскому фольклору", где самостоятельный жанр - героический эпос рассматривает автором как разновидность сказки и вводит в общую рубрику </a:t>
            </a:r>
            <a:r>
              <a:rPr lang="ru-RU" dirty="0" err="1"/>
              <a:t>ньимканов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057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120754"/>
          </a:xfrm>
        </p:spPr>
        <p:txBody>
          <a:bodyPr/>
          <a:lstStyle/>
          <a:p>
            <a:pPr algn="ctr"/>
            <a:r>
              <a:rPr lang="ru-RU" b="1" i="1" dirty="0" smtClean="0"/>
              <a:t>Фольклорные жанры: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1705970"/>
            <a:ext cx="9720073" cy="460339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Лит-</a:t>
            </a:r>
            <a:r>
              <a:rPr lang="ru-RU" dirty="0" err="1"/>
              <a:t>ра</a:t>
            </a:r>
            <a:r>
              <a:rPr lang="ru-RU" dirty="0"/>
              <a:t>: Эвенский фольклор / Сост. и </a:t>
            </a:r>
            <a:r>
              <a:rPr lang="ru-RU" dirty="0" err="1"/>
              <a:t>вступ.статья</a:t>
            </a:r>
            <a:r>
              <a:rPr lang="ru-RU" dirty="0"/>
              <a:t> К.А. Новиковой. Магаданское книжное издательство. 1958 – 120 с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 </a:t>
            </a:r>
            <a:r>
              <a:rPr lang="ru-RU" dirty="0" err="1" smtClean="0"/>
              <a:t>Нимкар</a:t>
            </a:r>
            <a:r>
              <a:rPr lang="ru-RU" dirty="0" smtClean="0"/>
              <a:t> – сказки, а также старинные эпические повествования, близкие по содержанию к русским былинам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err="1" smtClean="0"/>
              <a:t>Тэлэнгэл</a:t>
            </a:r>
            <a:r>
              <a:rPr lang="ru-RU" dirty="0" smtClean="0"/>
              <a:t> – бытовые сказки, легенды и предания 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err="1" smtClean="0"/>
              <a:t>Усил</a:t>
            </a:r>
            <a:r>
              <a:rPr lang="ru-RU" dirty="0" smtClean="0"/>
              <a:t> </a:t>
            </a:r>
            <a:r>
              <a:rPr lang="ru-RU" dirty="0" err="1" smtClean="0"/>
              <a:t>тэлэнгэл</a:t>
            </a:r>
            <a:r>
              <a:rPr lang="ru-RU" dirty="0" smtClean="0"/>
              <a:t> – старинные рассказы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err="1" smtClean="0"/>
              <a:t>Икэл</a:t>
            </a:r>
            <a:r>
              <a:rPr lang="ru-RU" dirty="0" smtClean="0"/>
              <a:t> – песни-импровизации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err="1" smtClean="0"/>
              <a:t>Нгэнукэр</a:t>
            </a:r>
            <a:r>
              <a:rPr lang="ru-RU" dirty="0" smtClean="0"/>
              <a:t> – загадки</a:t>
            </a:r>
          </a:p>
        </p:txBody>
      </p:sp>
    </p:spTree>
    <p:extLst>
      <p:ext uri="{BB962C8B-B14F-4D97-AF65-F5344CB8AC3E}">
        <p14:creationId xmlns:p14="http://schemas.microsoft.com/office/powerpoint/2010/main" val="362014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Интеграл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A41AC481-B287-49C8-90EF-C669597D2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178</TotalTime>
  <Words>430</Words>
  <Application>Microsoft Office PowerPoint</Application>
  <PresentationFormat>Произвольный</PresentationFormat>
  <Paragraphs>69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Интеграл</vt:lpstr>
      <vt:lpstr>Эвенский фольклор</vt:lpstr>
      <vt:lpstr>Эвены </vt:lpstr>
      <vt:lpstr>Численность</vt:lpstr>
      <vt:lpstr>История собирания эвенского фольклора:</vt:lpstr>
      <vt:lpstr>Первые путешественники и собиратели</vt:lpstr>
      <vt:lpstr>Презентация PowerPoint</vt:lpstr>
      <vt:lpstr>Отечественные (русские) ученые североведы - исследователи и собиратели</vt:lpstr>
      <vt:lpstr>Презентация PowerPoint</vt:lpstr>
      <vt:lpstr>Фольклорные жанры:</vt:lpstr>
      <vt:lpstr>Героические нимканы</vt:lpstr>
      <vt:lpstr>сказки</vt:lpstr>
      <vt:lpstr>Эвенские песни</vt:lpstr>
      <vt:lpstr>Загадки:</vt:lpstr>
      <vt:lpstr>Презентация PowerPoint</vt:lpstr>
      <vt:lpstr>Исследователи и собиратели с 60-70 гг. 20 в. и до наших дней</vt:lpstr>
      <vt:lpstr>Презентация PowerPoint</vt:lpstr>
      <vt:lpstr>Эвенский традиционный календарь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Оля</dc:creator>
  <cp:lastModifiedBy>ИЯКН</cp:lastModifiedBy>
  <cp:revision>12</cp:revision>
  <dcterms:created xsi:type="dcterms:W3CDTF">2020-02-24T22:00:43Z</dcterms:created>
  <dcterms:modified xsi:type="dcterms:W3CDTF">2020-02-25T04:22:18Z</dcterms:modified>
</cp:coreProperties>
</file>