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74" r:id="rId4"/>
    <p:sldId id="258" r:id="rId5"/>
    <p:sldId id="260" r:id="rId6"/>
    <p:sldId id="271" r:id="rId7"/>
    <p:sldId id="272" r:id="rId8"/>
    <p:sldId id="273" r:id="rId9"/>
    <p:sldId id="261" r:id="rId10"/>
    <p:sldId id="264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D48DB-434E-4C41-B9E0-F49215F0995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6FCE2-D468-40D6-A7F0-7BD10D6B8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78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4446443-42E2-43C5-993C-DCFB9439E5C0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11F071B-A9E4-40C4-8BF2-C056F4BD9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0DB1-EC27-4CC7-9C16-1CDD4EC0996F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71B-A9E4-40C4-8BF2-C056F4BD9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A67-5D71-4101-A359-67580F455B72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71B-A9E4-40C4-8BF2-C056F4BD9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3F21F5-A91C-4C4F-92ED-A5874E77E770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71FAA8-B27F-4397-803A-4121E3B0E4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127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5E8749-645D-4DE3-8125-49724256FB54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1D3C04-0251-4007-B3EA-57E4B3221B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65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BE29-7411-4D1F-B0E5-1B765778F071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71B-A9E4-40C4-8BF2-C056F4BD9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8178-54B1-4C77-9A01-DB2DB91EEF19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71B-A9E4-40C4-8BF2-C056F4BD9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4F55-B908-45CE-836C-C500DD84C7D0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71B-A9E4-40C4-8BF2-C056F4BD9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13DBB6-A40F-476A-92B1-F87364882975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F071B-A9E4-40C4-8BF2-C056F4BD94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3351B98-2092-4BDF-BF32-3382089FD227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11F071B-A9E4-40C4-8BF2-C056F4BD9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724E-1B25-4D60-967F-BE3ED22C9390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71B-A9E4-40C4-8BF2-C056F4BD9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2E05-51F7-45AE-B259-9E125026A0C5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71B-A9E4-40C4-8BF2-C056F4BD9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E1DC-DBA2-4FC6-9D3C-29066B6DED60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71B-A9E4-40C4-8BF2-C056F4BD9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19F89FA-63AD-4B7A-A56F-75593D9AA56E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11F071B-A9E4-40C4-8BF2-C056F4BD9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4.xls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1548" y="642918"/>
            <a:ext cx="7972452" cy="32289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МДК 03. Морозостойкость эластомеров (стеклование, кристаллизация, способы оценки морозостойкости, обзор рынка морозостойких эластомеров).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429132"/>
            <a:ext cx="8329642" cy="1752600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3.2. :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Влияние наполнителя, вулканизующей группы на морозостойкость резин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71B-A9E4-40C4-8BF2-C056F4BD9433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1357289" cy="119557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857224" y="1285860"/>
            <a:ext cx="8072462" cy="10156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Таблица 3.2.3.</a:t>
            </a:r>
          </a:p>
          <a:p>
            <a:pPr algn="ctr"/>
            <a:r>
              <a:rPr lang="ru-RU" sz="2000" b="1" dirty="0" smtClean="0"/>
              <a:t>Основные </a:t>
            </a:r>
            <a:r>
              <a:rPr lang="ru-RU" sz="2000" b="1" dirty="0"/>
              <a:t>свойства резин на основе СКПО, содержащих бентониты* </a:t>
            </a:r>
          </a:p>
        </p:txBody>
      </p:sp>
      <p:graphicFrame>
        <p:nvGraphicFramePr>
          <p:cNvPr id="65604" name="Group 68"/>
          <p:cNvGraphicFramePr>
            <a:graphicFrameLocks noGrp="1"/>
          </p:cNvGraphicFramePr>
          <p:nvPr>
            <p:ph/>
          </p:nvPr>
        </p:nvGraphicFramePr>
        <p:xfrm>
          <a:off x="0" y="2285992"/>
          <a:ext cx="8929717" cy="3026410"/>
        </p:xfrm>
        <a:graphic>
          <a:graphicData uri="http://schemas.openxmlformats.org/drawingml/2006/table">
            <a:tbl>
              <a:tblPr/>
              <a:tblGrid>
                <a:gridCol w="1476953"/>
                <a:gridCol w="1858052"/>
                <a:gridCol w="1832750"/>
                <a:gridCol w="1881771"/>
                <a:gridCol w="1880191"/>
              </a:tblGrid>
              <a:tr h="482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МПа,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(изменения в % от исходного)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ОДС, %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(изменения в % от исходного)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см</a:t>
                      </a:r>
                      <a:r>
                        <a:rPr kumimoji="0" lang="ru-R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(изменения в % от исходного)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(изменения в % от исходного)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СКПО исх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6,0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0,169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± 0,021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СКПО + 0,5БХ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 ±  0,2  (↓ 7)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30)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0,098 ± 0,012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СКПО + 0,5БХ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(акт. 3 мин)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  ± 0,3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↓ 3)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51,9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0,073 ±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0,015 (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(↑ 23)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СКПО + 3 БК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 ± 0,2  (↓ 7)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42,1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0,095 ±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 0,018 (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27,4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СКПО + 3 БК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(акт. 3 мин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 ± 0,1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0,089 ±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0,016 (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30,1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602" name="Rectangle 66"/>
          <p:cNvSpPr>
            <a:spLocks noChangeArrowheads="1"/>
          </p:cNvSpPr>
          <p:nvPr/>
        </p:nvSpPr>
        <p:spPr bwMode="auto">
          <a:xfrm>
            <a:off x="285720" y="5500702"/>
            <a:ext cx="8569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</a:rPr>
              <a:t>* - в таблице в скобках стрелками ↑ и  </a:t>
            </a:r>
            <a:r>
              <a:rPr lang="ru-RU" sz="1600" dirty="0" err="1">
                <a:latin typeface="Times New Roman" pitchFamily="18" charset="0"/>
              </a:rPr>
              <a:t>↓</a:t>
            </a:r>
            <a:r>
              <a:rPr lang="ru-RU" sz="1600" dirty="0">
                <a:latin typeface="Times New Roman" pitchFamily="18" charset="0"/>
              </a:rPr>
              <a:t> указано улучшение и ухудшение свойств соответственно, цифрами – изменения в % по отношению к исходному значению.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FAA8-B27F-4397-803A-4121E3B0E42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54287" cy="92867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810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71B-A9E4-40C4-8BF2-C056F4BD9433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" name="Рисунок 2" descr="IncaTemp29"/>
          <p:cNvPicPr/>
          <p:nvPr/>
        </p:nvPicPr>
        <p:blipFill>
          <a:blip r:embed="rId2">
            <a:lum contrast="36000"/>
          </a:blip>
          <a:srcRect l="19659" r="19659"/>
          <a:stretch>
            <a:fillRect/>
          </a:stretch>
        </p:blipFill>
        <p:spPr bwMode="auto">
          <a:xfrm>
            <a:off x="1071538" y="1142984"/>
            <a:ext cx="2286016" cy="19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ncaTemp25"/>
          <p:cNvPicPr/>
          <p:nvPr/>
        </p:nvPicPr>
        <p:blipFill>
          <a:blip r:embed="rId3">
            <a:lum bright="40000" contrast="44000"/>
          </a:blip>
          <a:srcRect l="11531" r="11531"/>
          <a:stretch>
            <a:fillRect/>
          </a:stretch>
        </p:blipFill>
        <p:spPr bwMode="auto">
          <a:xfrm>
            <a:off x="3500430" y="1142984"/>
            <a:ext cx="2143140" cy="20717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ncaTemp23"/>
          <p:cNvPicPr/>
          <p:nvPr/>
        </p:nvPicPr>
        <p:blipFill>
          <a:blip r:embed="rId4">
            <a:lum bright="40000" contrast="50000"/>
          </a:blip>
          <a:srcRect l="11531" r="11531"/>
          <a:stretch>
            <a:fillRect/>
          </a:stretch>
        </p:blipFill>
        <p:spPr bwMode="auto">
          <a:xfrm>
            <a:off x="5857884" y="1142984"/>
            <a:ext cx="2214578" cy="20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3071810"/>
            <a:ext cx="8501122" cy="83099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3.2.5. Электронная микрофотография и карты 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аспределения химических элементов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в объеме образца композиции на основе СКПО и 0,5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мас.ч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неактивированных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БХ при увеличении х50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54287" cy="92867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6">
            <a:lum contrast="48000"/>
          </a:blip>
          <a:srcRect/>
          <a:stretch>
            <a:fillRect/>
          </a:stretch>
        </p:blipFill>
        <p:spPr bwMode="auto">
          <a:xfrm>
            <a:off x="2071670" y="4071942"/>
            <a:ext cx="218599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>
            <a:lum contrast="60000"/>
          </a:blip>
          <a:srcRect/>
          <a:stretch>
            <a:fillRect/>
          </a:stretch>
        </p:blipFill>
        <p:spPr bwMode="auto">
          <a:xfrm>
            <a:off x="4500562" y="4071942"/>
            <a:ext cx="221932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71472" y="5857892"/>
            <a:ext cx="8072494" cy="584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3.2.6. Электронная микрофотография и карта распределения кремния в объеме образца резины на основе СКПО и 0,5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мас.ч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активированного БХ при х800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71B-A9E4-40C4-8BF2-C056F4BD9433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lum bright="-6000" contrast="30000"/>
          </a:blip>
          <a:srcRect b="6714"/>
          <a:stretch>
            <a:fillRect/>
          </a:stretch>
        </p:blipFill>
        <p:spPr bwMode="auto">
          <a:xfrm>
            <a:off x="1500166" y="928670"/>
            <a:ext cx="6686576" cy="39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54287" cy="92867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928662" y="5214950"/>
            <a:ext cx="7715304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Рис.3.2.7. Рентгенограммы бентонита Хакасского месторождения (а),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эластомерных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композитов на основе СКПО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ненаполненного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(б), содержащих 5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мас.ч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БХ (в)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6858048" cy="1069848"/>
          </a:xfrm>
          <a:solidFill>
            <a:srgbClr val="FF9999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lvl="0" algn="ctr"/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структуры, возникающей при взаимодействии наполнителя с каучуком.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571612"/>
            <a:ext cx="8215370" cy="172354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Влияние наполнителя на морозостойкость резин определяется особенностями структуры, возникающей при взаимодействии наполнителя с каучуком.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Между частицами активного технического углерода и каучуком образуются разнообразные связи - от слабых физических до прочных химических, а на частицах наполнителя возникает слой адсорбированного каучука. 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600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71B-A9E4-40C4-8BF2-C056F4BD9433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1216489" cy="107154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44976"/>
            <a:ext cx="3929090" cy="312780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857752" y="4000504"/>
            <a:ext cx="3929090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Рис.3.2.1. </a:t>
            </a:r>
            <a:r>
              <a:rPr lang="ru-RU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Структурные состояния наполненного эластомера: </a:t>
            </a:r>
            <a:r>
              <a:rPr lang="en-US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ниже температуры стеклования Т</a:t>
            </a:r>
            <a:r>
              <a:rPr lang="el-GR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α</a:t>
            </a:r>
            <a:r>
              <a:rPr lang="ru-RU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II</a:t>
            </a:r>
            <a:r>
              <a:rPr lang="ru-RU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в интервале Т</a:t>
            </a:r>
            <a:r>
              <a:rPr lang="el-GR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α&lt;</a:t>
            </a:r>
            <a:r>
              <a:rPr lang="ru-RU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Т&lt;Т</a:t>
            </a:r>
            <a:r>
              <a:rPr lang="el-GR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φ</a:t>
            </a:r>
            <a:r>
              <a:rPr lang="ru-RU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III</a:t>
            </a:r>
            <a:r>
              <a:rPr lang="ru-RU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ниже температуры </a:t>
            </a:r>
            <a:r>
              <a:rPr lang="ru-RU" sz="16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Тх</a:t>
            </a:r>
            <a:r>
              <a:rPr lang="ru-RU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(при </a:t>
            </a:r>
            <a:r>
              <a:rPr lang="el-GR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δ&gt;δ</a:t>
            </a:r>
            <a:r>
              <a:rPr lang="ru-RU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к), </a:t>
            </a:r>
            <a:r>
              <a:rPr lang="en-US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IV</a:t>
            </a:r>
            <a:r>
              <a:rPr lang="ru-RU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выше температуры Т</a:t>
            </a:r>
            <a:r>
              <a:rPr lang="el-GR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α</a:t>
            </a:r>
            <a:r>
              <a:rPr lang="ru-RU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</a:t>
            </a:r>
            <a:r>
              <a:rPr lang="ru-RU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выше температуры Т</a:t>
            </a:r>
            <a:r>
              <a:rPr lang="el-GR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φ</a:t>
            </a:r>
            <a:r>
              <a:rPr lang="ru-RU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1 и 2 – </a:t>
            </a:r>
            <a:r>
              <a:rPr lang="ru-RU" sz="16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хемосорбционные</a:t>
            </a:r>
            <a:r>
              <a:rPr lang="ru-RU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узлы, 3 – частицы наполнителя, 4 – межфазный слой, 5 – полимерная матрица.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71B-A9E4-40C4-8BF2-C056F4BD943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571480"/>
            <a:ext cx="7500990" cy="283154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Введение технического углерода, как правило, не изменяет или незначительно повышает Тс резин, однако, существенно сказывается на их поведении при температурах низких, но превышающих Тс. 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Коэффициент морозостойкости снижается с увеличением дисперсности технического углерода и его содержания в резине, причем этот эффект сильнее проявляется для резин из неполярных каучуков. 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ru-RU" altLang="zh-CN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1216489" cy="107154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8"/>
            <a:ext cx="3457545" cy="313567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14810" y="4071942"/>
            <a:ext cx="4572000" cy="1754326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Рис.3.2.2. </a:t>
            </a: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Зависимость коэффициента морозостойкости от величины деформации. 1 – ненаполненная резина на основе СКИ-3 при 55°С, 2 – ненаполненная резина на основе НК при -50°С, 3- резина на основе НК содержащая 50 </a:t>
            </a:r>
            <a:r>
              <a:rPr lang="ru-RU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масс.ч</a:t>
            </a: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ТУ К 354.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072362" cy="928694"/>
          </a:xfrm>
          <a:solidFill>
            <a:srgbClr val="FF99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rgbClr val="FF0000"/>
                </a:solidFill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</a:rPr>
            </a:br>
            <a:r>
              <a:rPr lang="ru-RU" sz="2700" b="1" i="1" dirty="0" smtClean="0">
                <a:solidFill>
                  <a:schemeClr val="tx1"/>
                </a:solidFill>
              </a:rPr>
              <a:t>Выбор </a:t>
            </a:r>
            <a:r>
              <a:rPr lang="ru-RU" sz="2700" b="1" i="1" dirty="0">
                <a:solidFill>
                  <a:schemeClr val="tx1"/>
                </a:solidFill>
              </a:rPr>
              <a:t>вулканизующей группы.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71B-A9E4-40C4-8BF2-C056F4BD9433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1142976" cy="100679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57364"/>
            <a:ext cx="6786610" cy="315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85786" y="5429264"/>
            <a:ext cx="8001056" cy="1077218"/>
          </a:xfrm>
          <a:prstGeom prst="rect">
            <a:avLst/>
          </a:prstGeom>
          <a:solidFill>
            <a:srgbClr val="C3F7FD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Рис.3.2.3.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Зависимость полупериода кристаллизации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1|2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густоты сетки (1/Мс) для вулканизатов: а) – НК, Т=25°С: 1 – полисульфидные связи; 2- моносульфидные и С-С связи; б) наирит НП, Т=20°С: 1 –  вулканизаты с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ZnO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2 – термовулканизаты; 3,4 – вулканизаты с серой и тиурамом.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42976" y="714356"/>
            <a:ext cx="7358114" cy="415498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Нанонаполнители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для полимеров: слоистые алюмосиликаты,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нановолокна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и углеродные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нанотрубки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фуллерены,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наноалмазы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шунгит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неорганические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нанотрубки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Технологические способы получения полимерных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нанокомпозитов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синтез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наноструктур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in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situ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при полимеризация мономера в присутствии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нанонаполнителя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непосредственное смешение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нанонаполнителя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(с предварительной модификацией и без) и полимера в расплаве или растворе,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крейзинг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полимеров.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i.imgur.com/1TP9a1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72008"/>
            <a:ext cx="2928926" cy="202705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71B-A9E4-40C4-8BF2-C056F4BD9433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500042"/>
            <a:ext cx="1135415" cy="100013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www.newchemistry.ru/images/img/letters4/5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643446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2339975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IncaTemp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1" b="10141"/>
          <a:stretch>
            <a:fillRect/>
          </a:stretch>
        </p:blipFill>
        <p:spPr bwMode="auto">
          <a:xfrm>
            <a:off x="0" y="5129213"/>
            <a:ext cx="25796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лена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23399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411413" y="0"/>
            <a:ext cx="0" cy="685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2339975" y="0"/>
            <a:ext cx="0" cy="6858000"/>
          </a:xfrm>
          <a:prstGeom prst="line">
            <a:avLst/>
          </a:prstGeom>
          <a:noFill/>
          <a:ln w="762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142976" y="0"/>
            <a:ext cx="8001024" cy="1169988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/>
              <a:t>Полимерные </a:t>
            </a:r>
            <a:r>
              <a:rPr lang="ru-RU" sz="2000" b="1" dirty="0"/>
              <a:t>нанокомпозиты повышенной морозостойкости на основе пропиленоксидного </a:t>
            </a:r>
            <a:r>
              <a:rPr lang="ru-RU" sz="2000" b="1" dirty="0" smtClean="0"/>
              <a:t>каучука и природных алюмосиликатов</a:t>
            </a: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555875" y="1125538"/>
            <a:ext cx="6588125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Цель </a:t>
            </a:r>
            <a:r>
              <a:rPr lang="ru-RU" b="1" dirty="0" err="1" smtClean="0">
                <a:solidFill>
                  <a:srgbClr val="0070C0"/>
                </a:solidFill>
              </a:rPr>
              <a:t>работы</a:t>
            </a:r>
            <a:r>
              <a:rPr lang="ru-RU" dirty="0" err="1" smtClean="0"/>
              <a:t>разработка</a:t>
            </a:r>
            <a:r>
              <a:rPr lang="ru-RU" dirty="0" smtClean="0"/>
              <a:t> резин уплотнительного назначения с повышенным уровнем эксплуатационных характеристик на основе морозостойкого каучука нового поколения с применением </a:t>
            </a:r>
            <a:r>
              <a:rPr lang="ru-RU" dirty="0" err="1" smtClean="0"/>
              <a:t>нанонаполнителей</a:t>
            </a:r>
            <a:r>
              <a:rPr lang="ru-RU" dirty="0" smtClean="0"/>
              <a:t> неорганической природы (природные каркасные и слоистые алюмосиликаты</a:t>
            </a:r>
            <a:r>
              <a:rPr lang="ru-RU" dirty="0" smtClean="0"/>
              <a:t>).</a:t>
            </a:r>
            <a:endParaRPr lang="ru-RU" i="1" dirty="0"/>
          </a:p>
          <a:p>
            <a:r>
              <a:rPr lang="ru-RU" b="1" dirty="0">
                <a:solidFill>
                  <a:srgbClr val="0070C0"/>
                </a:solidFill>
              </a:rPr>
              <a:t>Актуальность работы</a:t>
            </a:r>
            <a:r>
              <a:rPr lang="ru-RU" i="1" dirty="0">
                <a:solidFill>
                  <a:srgbClr val="0070C0"/>
                </a:solidFill>
              </a:rPr>
              <a:t>  </a:t>
            </a:r>
            <a:r>
              <a:rPr lang="ru-RU" i="1" dirty="0"/>
              <a:t>обусловлена необходимостью повышения надежности эксплуатации и ресурса работы </a:t>
            </a:r>
            <a:r>
              <a:rPr lang="ru-RU" i="1" dirty="0" err="1"/>
              <a:t>эластомерных</a:t>
            </a:r>
            <a:r>
              <a:rPr lang="ru-RU" i="1" dirty="0"/>
              <a:t> герметизирующих деталей машин и механизмов, </a:t>
            </a:r>
            <a:r>
              <a:rPr lang="ru-RU" i="1" dirty="0" err="1"/>
              <a:t>эксплуатирующихся</a:t>
            </a:r>
            <a:r>
              <a:rPr lang="ru-RU" i="1" dirty="0"/>
              <a:t> в экстремальных климатических условиях Севера. </a:t>
            </a:r>
          </a:p>
          <a:p>
            <a:r>
              <a:rPr lang="ru-RU" b="1" dirty="0">
                <a:solidFill>
                  <a:srgbClr val="0070C0"/>
                </a:solidFill>
              </a:rPr>
              <a:t>Объекты</a:t>
            </a:r>
            <a:r>
              <a:rPr lang="ru-RU" i="1" dirty="0"/>
              <a:t>: </a:t>
            </a:r>
            <a:r>
              <a:rPr lang="ru-RU" i="1" dirty="0" err="1"/>
              <a:t>Пропиленоксидный</a:t>
            </a:r>
            <a:r>
              <a:rPr lang="ru-RU" i="1" dirty="0"/>
              <a:t> каучук (СКПО), работоспособен до - 74 </a:t>
            </a:r>
            <a:r>
              <a:rPr lang="en-US" i="1" dirty="0"/>
              <a:t>º</a:t>
            </a:r>
            <a:r>
              <a:rPr lang="ru-RU" i="1" dirty="0"/>
              <a:t>С, </a:t>
            </a:r>
            <a:r>
              <a:rPr lang="ru-RU" i="1" dirty="0" err="1"/>
              <a:t>К</a:t>
            </a:r>
            <a:r>
              <a:rPr lang="ru-RU" i="1" baseline="-25000" dirty="0" err="1"/>
              <a:t>в</a:t>
            </a:r>
            <a:r>
              <a:rPr lang="ru-RU" i="1" dirty="0"/>
              <a:t> при -50 </a:t>
            </a:r>
            <a:r>
              <a:rPr lang="en-US" i="1" dirty="0"/>
              <a:t>º</a:t>
            </a:r>
            <a:r>
              <a:rPr lang="ru-RU" i="1" dirty="0"/>
              <a:t>С</a:t>
            </a:r>
            <a:r>
              <a:rPr lang="ru-RU" dirty="0"/>
              <a:t> </a:t>
            </a:r>
            <a:r>
              <a:rPr lang="ru-RU" i="1" dirty="0"/>
              <a:t>= 0,8;</a:t>
            </a:r>
          </a:p>
          <a:p>
            <a:r>
              <a:rPr lang="ru-RU" i="1" dirty="0">
                <a:solidFill>
                  <a:srgbClr val="FF0000"/>
                </a:solidFill>
              </a:rPr>
              <a:t>Природные цеолиты</a:t>
            </a:r>
            <a:r>
              <a:rPr lang="ru-RU" i="1" dirty="0"/>
              <a:t> (каркасные алюмосиликаты);</a:t>
            </a:r>
          </a:p>
          <a:p>
            <a:r>
              <a:rPr lang="ru-RU" i="1" dirty="0">
                <a:solidFill>
                  <a:srgbClr val="FF0000"/>
                </a:solidFill>
              </a:rPr>
              <a:t>Монтмориллонит</a:t>
            </a:r>
            <a:r>
              <a:rPr lang="ru-RU" i="1" dirty="0"/>
              <a:t> (слоистый алюмосиликат);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Ожидаемые </a:t>
            </a:r>
            <a:r>
              <a:rPr lang="ru-RU" b="1" dirty="0">
                <a:solidFill>
                  <a:srgbClr val="0070C0"/>
                </a:solidFill>
              </a:rPr>
              <a:t>результаты</a:t>
            </a:r>
            <a:r>
              <a:rPr lang="ru-RU" i="1" dirty="0"/>
              <a:t>: снижение степени набухания в углеводородных средах (нефть, бензин), улучшение износостойкости и релаксационных характеристик резин при сохранении уникальной морозостойкости.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0" y="3141663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>
                <a:solidFill>
                  <a:srgbClr val="FF0000"/>
                </a:solidFill>
              </a:rPr>
              <a:t>Монтмориллонит </a:t>
            </a:r>
          </a:p>
          <a:p>
            <a:r>
              <a:rPr lang="ru-RU" sz="1200">
                <a:solidFill>
                  <a:srgbClr val="FF0000"/>
                </a:solidFill>
              </a:rPr>
              <a:t>(бентонитовая глина)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71B-A9E4-40C4-8BF2-C056F4BD9433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1135388" cy="100010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812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06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706066" y="1457325"/>
            <a:ext cx="7451725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endParaRPr lang="ru-RU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Слоистый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алюмосиликат: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монтмориллонит</a:t>
            </a:r>
          </a:p>
          <a:p>
            <a:pPr marL="342900" indent="-342900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бентонитовые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глины Хакасского и Курганского месторождений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ru-RU" sz="1600" dirty="0"/>
          </a:p>
          <a:p>
            <a:pPr marL="342900" indent="-342900"/>
            <a:endParaRPr lang="ru-RU" sz="1600" dirty="0"/>
          </a:p>
          <a:p>
            <a:pPr marL="342900" indent="-342900"/>
            <a:endParaRPr lang="ru-RU" sz="1600" dirty="0"/>
          </a:p>
          <a:p>
            <a:pPr marL="342900" indent="-342900"/>
            <a:endParaRPr lang="ru-RU" sz="1600" dirty="0"/>
          </a:p>
          <a:p>
            <a:pPr marL="342900" indent="-342900"/>
            <a:endParaRPr lang="ru-RU" sz="1600" dirty="0"/>
          </a:p>
          <a:p>
            <a:pPr marL="342900" indent="-342900"/>
            <a:endParaRPr lang="ru-RU" sz="1600" dirty="0"/>
          </a:p>
          <a:p>
            <a:pPr marL="342900" indent="-342900"/>
            <a:endParaRPr lang="ru-RU" sz="1600" b="1" dirty="0">
              <a:solidFill>
                <a:srgbClr val="FF0000"/>
              </a:solidFill>
            </a:endParaRPr>
          </a:p>
          <a:p>
            <a:pPr marL="342900" indent="-342900"/>
            <a:endParaRPr lang="ru-RU" sz="1600" b="1" dirty="0">
              <a:solidFill>
                <a:srgbClr val="FF0000"/>
              </a:solidFill>
            </a:endParaRPr>
          </a:p>
          <a:p>
            <a:pPr marL="342900" indent="-342900"/>
            <a:endParaRPr lang="ru-RU" sz="1600" b="1" dirty="0">
              <a:solidFill>
                <a:srgbClr val="FF0000"/>
              </a:solidFill>
            </a:endParaRPr>
          </a:p>
          <a:p>
            <a:pPr marL="342900" indent="-342900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исследований:</a:t>
            </a:r>
          </a:p>
          <a:p>
            <a:pPr marL="342900" indent="-342900" algn="just"/>
            <a:r>
              <a:rPr lang="ru-RU" sz="1600" dirty="0">
                <a:latin typeface="Arial" pitchFamily="34" charset="0"/>
                <a:cs typeface="Arial" pitchFamily="34" charset="0"/>
              </a:rPr>
              <a:t>Стандартные методы (ГОСТ 270-84, ГОСТ 9.029-74, ГОСТ 408-78, ГОСТ 9.030-74). </a:t>
            </a:r>
          </a:p>
          <a:p>
            <a:pPr marL="342900" indent="-342900" algn="just"/>
            <a:r>
              <a:rPr lang="ru-RU" sz="1600" dirty="0">
                <a:latin typeface="Arial" pitchFamily="34" charset="0"/>
                <a:cs typeface="Arial" pitchFamily="34" charset="0"/>
              </a:rPr>
              <a:t>Износостойкость: по методу определения сопротивления истиранию, прибор АР-40 и машина МИ-2. </a:t>
            </a:r>
          </a:p>
          <a:p>
            <a:pPr marL="342900" indent="-342900" algn="just"/>
            <a:r>
              <a:rPr lang="ru-RU" sz="1600" dirty="0">
                <a:latin typeface="Arial" pitchFamily="34" charset="0"/>
                <a:cs typeface="Arial" pitchFamily="34" charset="0"/>
              </a:rPr>
              <a:t>Структура материалов: электронный сканирующий микроскоп JSM – 6480LV фирмы «JEOL», снабженный приставкой РСА 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Oxford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»; DSC 204 F1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Phoenix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«NETZSCH»; ДМА(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Pyris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Diamond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DMA,Seiko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Instruments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Inc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.); атомно-силовой микроскоп (Россия,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NT-MDT)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ИК-спектрометр (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Paragon-1000,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Ре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rkin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Elmer)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дифрактометр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ДРОН-3. </a:t>
            </a:r>
          </a:p>
          <a:p>
            <a:pPr marL="342900" indent="-342900"/>
            <a:r>
              <a:rPr lang="ru-RU" sz="1600" dirty="0">
                <a:latin typeface="Arial" pitchFamily="34" charset="0"/>
                <a:cs typeface="Arial" pitchFamily="34" charset="0"/>
              </a:rPr>
              <a:t> .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18200"/>
            <a:ext cx="1692275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161925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Рисунок 3" descr="ekskavator_karernij_krupp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16192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Line 12"/>
          <p:cNvSpPr>
            <a:spLocks noChangeShapeType="1"/>
          </p:cNvSpPr>
          <p:nvPr/>
        </p:nvSpPr>
        <p:spPr bwMode="auto">
          <a:xfrm>
            <a:off x="1619250" y="0"/>
            <a:ext cx="0" cy="6858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2299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2989829"/>
              </p:ext>
            </p:extLst>
          </p:nvPr>
        </p:nvGraphicFramePr>
        <p:xfrm>
          <a:off x="2051720" y="2263910"/>
          <a:ext cx="3024187" cy="1887537"/>
        </p:xfrm>
        <a:graphic>
          <a:graphicData uri="http://schemas.openxmlformats.org/presentationml/2006/ole">
            <p:oleObj spid="_x0000_s4111" name="Фотография Photo Editor" r:id="rId8" imgW="9533333" imgH="6011114" progId="">
              <p:embed/>
            </p:oleObj>
          </a:graphicData>
        </a:graphic>
      </p:graphicFrame>
      <p:pic>
        <p:nvPicPr>
          <p:cNvPr id="12300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36032"/>
            <a:ext cx="2806973" cy="166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5119" y="82331"/>
            <a:ext cx="5490087" cy="646331"/>
          </a:xfrm>
          <a:prstGeom prst="rect">
            <a:avLst/>
          </a:prstGeom>
          <a:solidFill>
            <a:schemeClr val="bg2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Каркасный алюмосиликат: </a:t>
            </a:r>
            <a:r>
              <a:rPr lang="ru-RU" dirty="0" smtClean="0"/>
              <a:t>природный цеолит </a:t>
            </a:r>
          </a:p>
          <a:p>
            <a:r>
              <a:rPr lang="ru-RU" dirty="0" smtClean="0"/>
              <a:t>(месторождение  </a:t>
            </a:r>
            <a:r>
              <a:rPr lang="ru-RU" dirty="0" err="1" smtClean="0"/>
              <a:t>Хонгуруу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9151" y="0"/>
            <a:ext cx="1674023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71736" y="1000108"/>
            <a:ext cx="32403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ru-RU" dirty="0" err="1">
                <a:solidFill>
                  <a:srgbClr val="FF0000"/>
                </a:solidFill>
              </a:rPr>
              <a:t>а,К</a:t>
            </a:r>
            <a:r>
              <a:rPr lang="ru-RU" dirty="0">
                <a:solidFill>
                  <a:srgbClr val="FF0000"/>
                </a:solidFill>
              </a:rPr>
              <a:t>)6(А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ru-RU" baseline="-25000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Si</a:t>
            </a:r>
            <a:r>
              <a:rPr lang="ru-RU" baseline="-25000" dirty="0">
                <a:solidFill>
                  <a:srgbClr val="FF0000"/>
                </a:solidFill>
              </a:rPr>
              <a:t>30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ru-RU" baseline="-25000" dirty="0">
                <a:solidFill>
                  <a:srgbClr val="FF0000"/>
                </a:solidFill>
              </a:rPr>
              <a:t>72</a:t>
            </a:r>
            <a:r>
              <a:rPr lang="ru-RU" dirty="0">
                <a:solidFill>
                  <a:srgbClr val="FF0000"/>
                </a:solidFill>
              </a:rPr>
              <a:t>)20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ru-RU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71B-A9E4-40C4-8BF2-C056F4BD9433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" y="0"/>
            <a:ext cx="973186" cy="85723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159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0"/>
            <a:ext cx="8149852" cy="85723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Модификация пропиленоксидного каучука природными цеолитами</a:t>
            </a: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518718" y="2138398"/>
            <a:ext cx="7578668" cy="2637007"/>
            <a:chOff x="-5" y="-5"/>
            <a:chExt cx="4069" cy="3854"/>
          </a:xfrm>
        </p:grpSpPr>
        <p:grpSp>
          <p:nvGrpSpPr>
            <p:cNvPr id="2053" name="Group 5"/>
            <p:cNvGrpSpPr>
              <a:grpSpLocks/>
            </p:cNvGrpSpPr>
            <p:nvPr/>
          </p:nvGrpSpPr>
          <p:grpSpPr bwMode="auto">
            <a:xfrm>
              <a:off x="0" y="0"/>
              <a:ext cx="4059" cy="3844"/>
              <a:chOff x="0" y="0"/>
              <a:chExt cx="4059" cy="3844"/>
            </a:xfrm>
          </p:grpSpPr>
          <p:grpSp>
            <p:nvGrpSpPr>
              <p:cNvPr id="2054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497" cy="884"/>
                <a:chOff x="0" y="0"/>
                <a:chExt cx="1497" cy="884"/>
              </a:xfrm>
            </p:grpSpPr>
            <p:sp>
              <p:nvSpPr>
                <p:cNvPr id="2055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411" cy="8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 </a:t>
                  </a:r>
                  <a:r>
                    <a:rPr lang="ru-RU" sz="1400">
                      <a:cs typeface="Times New Roman" pitchFamily="18" charset="0"/>
                    </a:rPr>
                    <a:t>Параметры фракции</a:t>
                  </a:r>
                  <a:endParaRPr lang="ru-RU" sz="1400"/>
                </a:p>
              </p:txBody>
            </p:sp>
            <p:sp>
              <p:nvSpPr>
                <p:cNvPr id="2056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97" cy="8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7" name="Group 9"/>
              <p:cNvGrpSpPr>
                <a:grpSpLocks/>
              </p:cNvGrpSpPr>
              <p:nvPr/>
            </p:nvGrpSpPr>
            <p:grpSpPr bwMode="auto">
              <a:xfrm>
                <a:off x="1497" y="0"/>
                <a:ext cx="2562" cy="442"/>
                <a:chOff x="1497" y="0"/>
                <a:chExt cx="2562" cy="442"/>
              </a:xfrm>
            </p:grpSpPr>
            <p:sp>
              <p:nvSpPr>
                <p:cNvPr id="2058" name="Rectangle 10"/>
                <p:cNvSpPr>
                  <a:spLocks noChangeArrowheads="1"/>
                </p:cNvSpPr>
                <p:nvPr/>
              </p:nvSpPr>
              <p:spPr bwMode="auto">
                <a:xfrm>
                  <a:off x="1540" y="0"/>
                  <a:ext cx="2476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400">
                      <a:cs typeface="Times New Roman" pitchFamily="18" charset="0"/>
                    </a:rPr>
                    <a:t>Продолжительность активации,</a:t>
                  </a:r>
                  <a:r>
                    <a:rPr lang="ru-RU" sz="1400"/>
                    <a:t> м</a:t>
                  </a:r>
                  <a:r>
                    <a:rPr lang="ru-RU" sz="1400">
                      <a:cs typeface="Times New Roman" pitchFamily="18" charset="0"/>
                    </a:rPr>
                    <a:t>ин</a:t>
                  </a:r>
                  <a:endParaRPr lang="ru-RU" sz="1400"/>
                </a:p>
              </p:txBody>
            </p:sp>
            <p:sp>
              <p:nvSpPr>
                <p:cNvPr id="2059" name="Rectangle 11"/>
                <p:cNvSpPr>
                  <a:spLocks noChangeArrowheads="1"/>
                </p:cNvSpPr>
                <p:nvPr/>
              </p:nvSpPr>
              <p:spPr bwMode="auto">
                <a:xfrm>
                  <a:off x="1497" y="0"/>
                  <a:ext cx="2562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60" name="Group 12"/>
              <p:cNvGrpSpPr>
                <a:grpSpLocks/>
              </p:cNvGrpSpPr>
              <p:nvPr/>
            </p:nvGrpSpPr>
            <p:grpSpPr bwMode="auto">
              <a:xfrm>
                <a:off x="1497" y="442"/>
                <a:ext cx="854" cy="442"/>
                <a:chOff x="1497" y="442"/>
                <a:chExt cx="854" cy="442"/>
              </a:xfrm>
            </p:grpSpPr>
            <p:sp>
              <p:nvSpPr>
                <p:cNvPr id="2061" name="Rectangle 13"/>
                <p:cNvSpPr>
                  <a:spLocks noChangeArrowheads="1"/>
                </p:cNvSpPr>
                <p:nvPr/>
              </p:nvSpPr>
              <p:spPr bwMode="auto">
                <a:xfrm>
                  <a:off x="1540" y="442"/>
                  <a:ext cx="76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3</a:t>
                  </a:r>
                  <a:endParaRPr lang="ru-RU" sz="2400"/>
                </a:p>
              </p:txBody>
            </p:sp>
            <p:sp>
              <p:nvSpPr>
                <p:cNvPr id="2062" name="Rectangle 14"/>
                <p:cNvSpPr>
                  <a:spLocks noChangeArrowheads="1"/>
                </p:cNvSpPr>
                <p:nvPr/>
              </p:nvSpPr>
              <p:spPr bwMode="auto">
                <a:xfrm>
                  <a:off x="1497" y="442"/>
                  <a:ext cx="85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63" name="Group 15"/>
              <p:cNvGrpSpPr>
                <a:grpSpLocks/>
              </p:cNvGrpSpPr>
              <p:nvPr/>
            </p:nvGrpSpPr>
            <p:grpSpPr bwMode="auto">
              <a:xfrm>
                <a:off x="2351" y="442"/>
                <a:ext cx="854" cy="442"/>
                <a:chOff x="2351" y="442"/>
                <a:chExt cx="854" cy="442"/>
              </a:xfrm>
            </p:grpSpPr>
            <p:sp>
              <p:nvSpPr>
                <p:cNvPr id="2064" name="Rectangle 16"/>
                <p:cNvSpPr>
                  <a:spLocks noChangeArrowheads="1"/>
                </p:cNvSpPr>
                <p:nvPr/>
              </p:nvSpPr>
              <p:spPr bwMode="auto">
                <a:xfrm>
                  <a:off x="2394" y="442"/>
                  <a:ext cx="76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5</a:t>
                  </a:r>
                  <a:endParaRPr lang="ru-RU" sz="2400"/>
                </a:p>
              </p:txBody>
            </p:sp>
            <p:sp>
              <p:nvSpPr>
                <p:cNvPr id="2065" name="Rectangle 17"/>
                <p:cNvSpPr>
                  <a:spLocks noChangeArrowheads="1"/>
                </p:cNvSpPr>
                <p:nvPr/>
              </p:nvSpPr>
              <p:spPr bwMode="auto">
                <a:xfrm>
                  <a:off x="2351" y="442"/>
                  <a:ext cx="85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66" name="Group 18"/>
              <p:cNvGrpSpPr>
                <a:grpSpLocks/>
              </p:cNvGrpSpPr>
              <p:nvPr/>
            </p:nvGrpSpPr>
            <p:grpSpPr bwMode="auto">
              <a:xfrm>
                <a:off x="3205" y="442"/>
                <a:ext cx="854" cy="442"/>
                <a:chOff x="3205" y="442"/>
                <a:chExt cx="854" cy="442"/>
              </a:xfrm>
            </p:grpSpPr>
            <p:sp>
              <p:nvSpPr>
                <p:cNvPr id="2067" name="Rectangle 19"/>
                <p:cNvSpPr>
                  <a:spLocks noChangeArrowheads="1"/>
                </p:cNvSpPr>
                <p:nvPr/>
              </p:nvSpPr>
              <p:spPr bwMode="auto">
                <a:xfrm>
                  <a:off x="3248" y="442"/>
                  <a:ext cx="76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10</a:t>
                  </a:r>
                  <a:endParaRPr lang="ru-RU" sz="2400"/>
                </a:p>
              </p:txBody>
            </p:sp>
            <p:sp>
              <p:nvSpPr>
                <p:cNvPr id="2068" name="Rectangle 20"/>
                <p:cNvSpPr>
                  <a:spLocks noChangeArrowheads="1"/>
                </p:cNvSpPr>
                <p:nvPr/>
              </p:nvSpPr>
              <p:spPr bwMode="auto">
                <a:xfrm>
                  <a:off x="3205" y="442"/>
                  <a:ext cx="85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69" name="Group 21"/>
              <p:cNvGrpSpPr>
                <a:grpSpLocks/>
              </p:cNvGrpSpPr>
              <p:nvPr/>
            </p:nvGrpSpPr>
            <p:grpSpPr bwMode="auto">
              <a:xfrm>
                <a:off x="0" y="884"/>
                <a:ext cx="1497" cy="442"/>
                <a:chOff x="0" y="884"/>
                <a:chExt cx="1497" cy="442"/>
              </a:xfrm>
            </p:grpSpPr>
            <p:sp>
              <p:nvSpPr>
                <p:cNvPr id="2070" name="Rectangle 22"/>
                <p:cNvSpPr>
                  <a:spLocks noChangeArrowheads="1"/>
                </p:cNvSpPr>
                <p:nvPr/>
              </p:nvSpPr>
              <p:spPr bwMode="auto">
                <a:xfrm>
                  <a:off x="43" y="884"/>
                  <a:ext cx="1411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 sz="1400">
                      <a:cs typeface="Times New Roman" pitchFamily="18" charset="0"/>
                    </a:rPr>
                    <a:t>Обл</a:t>
                  </a:r>
                  <a:r>
                    <a:rPr lang="ru-RU" sz="1400"/>
                    <a:t>.</a:t>
                  </a:r>
                  <a:r>
                    <a:rPr lang="ru-RU" sz="1400">
                      <a:cs typeface="Times New Roman" pitchFamily="18" charset="0"/>
                    </a:rPr>
                    <a:t> раз</a:t>
                  </a:r>
                  <a:r>
                    <a:rPr lang="ru-RU" sz="1400"/>
                    <a:t>ме</a:t>
                  </a:r>
                  <a:r>
                    <a:rPr lang="ru-RU" sz="1400">
                      <a:cs typeface="Times New Roman" pitchFamily="18" charset="0"/>
                    </a:rPr>
                    <a:t>ров,нм</a:t>
                  </a:r>
                  <a:endParaRPr lang="ru-RU" sz="1400"/>
                </a:p>
              </p:txBody>
            </p:sp>
            <p:sp>
              <p:nvSpPr>
                <p:cNvPr id="2071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884"/>
                  <a:ext cx="1497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72" name="Group 24"/>
              <p:cNvGrpSpPr>
                <a:grpSpLocks/>
              </p:cNvGrpSpPr>
              <p:nvPr/>
            </p:nvGrpSpPr>
            <p:grpSpPr bwMode="auto">
              <a:xfrm>
                <a:off x="1497" y="884"/>
                <a:ext cx="854" cy="442"/>
                <a:chOff x="1497" y="884"/>
                <a:chExt cx="854" cy="442"/>
              </a:xfrm>
            </p:grpSpPr>
            <p:sp>
              <p:nvSpPr>
                <p:cNvPr id="2073" name="Rectangle 25"/>
                <p:cNvSpPr>
                  <a:spLocks noChangeArrowheads="1"/>
                </p:cNvSpPr>
                <p:nvPr/>
              </p:nvSpPr>
              <p:spPr bwMode="auto">
                <a:xfrm>
                  <a:off x="1540" y="884"/>
                  <a:ext cx="76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30-169</a:t>
                  </a:r>
                  <a:endParaRPr lang="ru-RU" sz="2400"/>
                </a:p>
              </p:txBody>
            </p:sp>
            <p:sp>
              <p:nvSpPr>
                <p:cNvPr id="2074" name="Rectangle 26"/>
                <p:cNvSpPr>
                  <a:spLocks noChangeArrowheads="1"/>
                </p:cNvSpPr>
                <p:nvPr/>
              </p:nvSpPr>
              <p:spPr bwMode="auto">
                <a:xfrm>
                  <a:off x="1497" y="884"/>
                  <a:ext cx="85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75" name="Group 27"/>
              <p:cNvGrpSpPr>
                <a:grpSpLocks/>
              </p:cNvGrpSpPr>
              <p:nvPr/>
            </p:nvGrpSpPr>
            <p:grpSpPr bwMode="auto">
              <a:xfrm>
                <a:off x="2351" y="884"/>
                <a:ext cx="854" cy="442"/>
                <a:chOff x="2351" y="884"/>
                <a:chExt cx="854" cy="442"/>
              </a:xfrm>
            </p:grpSpPr>
            <p:sp>
              <p:nvSpPr>
                <p:cNvPr id="2076" name="Rectangle 28"/>
                <p:cNvSpPr>
                  <a:spLocks noChangeArrowheads="1"/>
                </p:cNvSpPr>
                <p:nvPr/>
              </p:nvSpPr>
              <p:spPr bwMode="auto">
                <a:xfrm>
                  <a:off x="2394" y="884"/>
                  <a:ext cx="76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17-169</a:t>
                  </a:r>
                  <a:endParaRPr lang="ru-RU" sz="2400"/>
                </a:p>
              </p:txBody>
            </p:sp>
            <p:sp>
              <p:nvSpPr>
                <p:cNvPr id="2077" name="Rectangle 29"/>
                <p:cNvSpPr>
                  <a:spLocks noChangeArrowheads="1"/>
                </p:cNvSpPr>
                <p:nvPr/>
              </p:nvSpPr>
              <p:spPr bwMode="auto">
                <a:xfrm>
                  <a:off x="2351" y="884"/>
                  <a:ext cx="85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78" name="Group 30"/>
              <p:cNvGrpSpPr>
                <a:grpSpLocks/>
              </p:cNvGrpSpPr>
              <p:nvPr/>
            </p:nvGrpSpPr>
            <p:grpSpPr bwMode="auto">
              <a:xfrm>
                <a:off x="3205" y="884"/>
                <a:ext cx="854" cy="442"/>
                <a:chOff x="3205" y="884"/>
                <a:chExt cx="854" cy="442"/>
              </a:xfrm>
            </p:grpSpPr>
            <p:sp>
              <p:nvSpPr>
                <p:cNvPr id="2079" name="Rectangle 31"/>
                <p:cNvSpPr>
                  <a:spLocks noChangeArrowheads="1"/>
                </p:cNvSpPr>
                <p:nvPr/>
              </p:nvSpPr>
              <p:spPr bwMode="auto">
                <a:xfrm>
                  <a:off x="3248" y="884"/>
                  <a:ext cx="76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3-30</a:t>
                  </a:r>
                  <a:endParaRPr lang="ru-RU" sz="2400"/>
                </a:p>
              </p:txBody>
            </p:sp>
            <p:sp>
              <p:nvSpPr>
                <p:cNvPr id="2080" name="Rectangle 32"/>
                <p:cNvSpPr>
                  <a:spLocks noChangeArrowheads="1"/>
                </p:cNvSpPr>
                <p:nvPr/>
              </p:nvSpPr>
              <p:spPr bwMode="auto">
                <a:xfrm>
                  <a:off x="3205" y="884"/>
                  <a:ext cx="85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81" name="Group 33"/>
              <p:cNvGrpSpPr>
                <a:grpSpLocks/>
              </p:cNvGrpSpPr>
              <p:nvPr/>
            </p:nvGrpSpPr>
            <p:grpSpPr bwMode="auto">
              <a:xfrm>
                <a:off x="0" y="1326"/>
                <a:ext cx="1497" cy="442"/>
                <a:chOff x="0" y="1326"/>
                <a:chExt cx="1497" cy="442"/>
              </a:xfrm>
            </p:grpSpPr>
            <p:sp>
              <p:nvSpPr>
                <p:cNvPr id="2082" name="Rectangle 34"/>
                <p:cNvSpPr>
                  <a:spLocks noChangeArrowheads="1"/>
                </p:cNvSpPr>
                <p:nvPr/>
              </p:nvSpPr>
              <p:spPr bwMode="auto">
                <a:xfrm>
                  <a:off x="43" y="1326"/>
                  <a:ext cx="1411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tIns="12696" bIns="0"/>
                <a:lstStyle/>
                <a:p>
                  <a:r>
                    <a:rPr lang="ru-RU" sz="1400">
                      <a:cs typeface="Times New Roman" pitchFamily="18" charset="0"/>
                    </a:rPr>
                    <a:t>Доля  фракции, %</a:t>
                  </a:r>
                  <a:endParaRPr lang="ru-RU" sz="1400"/>
                </a:p>
              </p:txBody>
            </p:sp>
            <p:sp>
              <p:nvSpPr>
                <p:cNvPr id="2083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1326"/>
                  <a:ext cx="1497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84" name="Group 36"/>
              <p:cNvGrpSpPr>
                <a:grpSpLocks/>
              </p:cNvGrpSpPr>
              <p:nvPr/>
            </p:nvGrpSpPr>
            <p:grpSpPr bwMode="auto">
              <a:xfrm>
                <a:off x="1497" y="1326"/>
                <a:ext cx="854" cy="442"/>
                <a:chOff x="1497" y="1326"/>
                <a:chExt cx="854" cy="442"/>
              </a:xfrm>
            </p:grpSpPr>
            <p:sp>
              <p:nvSpPr>
                <p:cNvPr id="2085" name="Rectangle 37"/>
                <p:cNvSpPr>
                  <a:spLocks noChangeArrowheads="1"/>
                </p:cNvSpPr>
                <p:nvPr/>
              </p:nvSpPr>
              <p:spPr bwMode="auto">
                <a:xfrm>
                  <a:off x="1540" y="1326"/>
                  <a:ext cx="76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6</a:t>
                  </a:r>
                  <a:endParaRPr lang="ru-RU" sz="2400"/>
                </a:p>
              </p:txBody>
            </p:sp>
            <p:sp>
              <p:nvSpPr>
                <p:cNvPr id="2086" name="Rectangle 38"/>
                <p:cNvSpPr>
                  <a:spLocks noChangeArrowheads="1"/>
                </p:cNvSpPr>
                <p:nvPr/>
              </p:nvSpPr>
              <p:spPr bwMode="auto">
                <a:xfrm>
                  <a:off x="1497" y="1326"/>
                  <a:ext cx="85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87" name="Group 39"/>
              <p:cNvGrpSpPr>
                <a:grpSpLocks/>
              </p:cNvGrpSpPr>
              <p:nvPr/>
            </p:nvGrpSpPr>
            <p:grpSpPr bwMode="auto">
              <a:xfrm>
                <a:off x="2351" y="1326"/>
                <a:ext cx="854" cy="442"/>
                <a:chOff x="2351" y="1326"/>
                <a:chExt cx="854" cy="442"/>
              </a:xfrm>
            </p:grpSpPr>
            <p:sp>
              <p:nvSpPr>
                <p:cNvPr id="2088" name="Rectangle 40"/>
                <p:cNvSpPr>
                  <a:spLocks noChangeArrowheads="1"/>
                </p:cNvSpPr>
                <p:nvPr/>
              </p:nvSpPr>
              <p:spPr bwMode="auto">
                <a:xfrm>
                  <a:off x="2394" y="1326"/>
                  <a:ext cx="76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11</a:t>
                  </a:r>
                  <a:endParaRPr lang="ru-RU" sz="2400"/>
                </a:p>
              </p:txBody>
            </p:sp>
            <p:sp>
              <p:nvSpPr>
                <p:cNvPr id="2089" name="Rectangle 41"/>
                <p:cNvSpPr>
                  <a:spLocks noChangeArrowheads="1"/>
                </p:cNvSpPr>
                <p:nvPr/>
              </p:nvSpPr>
              <p:spPr bwMode="auto">
                <a:xfrm>
                  <a:off x="2351" y="1326"/>
                  <a:ext cx="85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90" name="Group 42"/>
              <p:cNvGrpSpPr>
                <a:grpSpLocks/>
              </p:cNvGrpSpPr>
              <p:nvPr/>
            </p:nvGrpSpPr>
            <p:grpSpPr bwMode="auto">
              <a:xfrm>
                <a:off x="3205" y="1326"/>
                <a:ext cx="854" cy="442"/>
                <a:chOff x="3205" y="1326"/>
                <a:chExt cx="854" cy="442"/>
              </a:xfrm>
            </p:grpSpPr>
            <p:sp>
              <p:nvSpPr>
                <p:cNvPr id="2091" name="Rectangle 43"/>
                <p:cNvSpPr>
                  <a:spLocks noChangeArrowheads="1"/>
                </p:cNvSpPr>
                <p:nvPr/>
              </p:nvSpPr>
              <p:spPr bwMode="auto">
                <a:xfrm>
                  <a:off x="3248" y="1326"/>
                  <a:ext cx="76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8</a:t>
                  </a:r>
                  <a:endParaRPr lang="ru-RU" sz="2400"/>
                </a:p>
              </p:txBody>
            </p:sp>
            <p:sp>
              <p:nvSpPr>
                <p:cNvPr id="2092" name="Rectangle 44"/>
                <p:cNvSpPr>
                  <a:spLocks noChangeArrowheads="1"/>
                </p:cNvSpPr>
                <p:nvPr/>
              </p:nvSpPr>
              <p:spPr bwMode="auto">
                <a:xfrm>
                  <a:off x="3205" y="1326"/>
                  <a:ext cx="85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93" name="Group 45"/>
              <p:cNvGrpSpPr>
                <a:grpSpLocks/>
              </p:cNvGrpSpPr>
              <p:nvPr/>
            </p:nvGrpSpPr>
            <p:grpSpPr bwMode="auto">
              <a:xfrm>
                <a:off x="0" y="1768"/>
                <a:ext cx="1497" cy="596"/>
                <a:chOff x="0" y="1768"/>
                <a:chExt cx="1497" cy="596"/>
              </a:xfrm>
            </p:grpSpPr>
            <p:sp>
              <p:nvSpPr>
                <p:cNvPr id="2094" name="Rectangle 46"/>
                <p:cNvSpPr>
                  <a:spLocks noChangeArrowheads="1"/>
                </p:cNvSpPr>
                <p:nvPr/>
              </p:nvSpPr>
              <p:spPr bwMode="auto">
                <a:xfrm>
                  <a:off x="43" y="1768"/>
                  <a:ext cx="1411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 sz="1400" dirty="0">
                      <a:cs typeface="Times New Roman" pitchFamily="18" charset="0"/>
                    </a:rPr>
                    <a:t>Сред</a:t>
                  </a:r>
                  <a:r>
                    <a:rPr lang="ru-RU" sz="1400" dirty="0"/>
                    <a:t>.</a:t>
                  </a:r>
                  <a:r>
                    <a:rPr lang="ru-RU" sz="1400" dirty="0">
                      <a:cs typeface="Times New Roman" pitchFamily="18" charset="0"/>
                    </a:rPr>
                    <a:t> знач</a:t>
                  </a:r>
                  <a:r>
                    <a:rPr lang="ru-RU" sz="1400" dirty="0"/>
                    <a:t>ение</a:t>
                  </a:r>
                  <a:r>
                    <a:rPr lang="ru-RU" sz="1400" dirty="0">
                      <a:cs typeface="Times New Roman" pitchFamily="18" charset="0"/>
                    </a:rPr>
                    <a:t> </a:t>
                  </a:r>
                  <a:r>
                    <a:rPr lang="ru-RU" sz="1400" dirty="0" err="1">
                      <a:cs typeface="Times New Roman" pitchFamily="18" charset="0"/>
                    </a:rPr>
                    <a:t>кри</a:t>
                  </a:r>
                  <a:r>
                    <a:rPr lang="ru-RU" sz="1400" dirty="0"/>
                    <a:t>-</a:t>
                  </a:r>
                  <a:r>
                    <a:rPr lang="ru-RU" sz="1400" dirty="0">
                      <a:cs typeface="Times New Roman" pitchFamily="18" charset="0"/>
                    </a:rPr>
                    <a:t>вой  </a:t>
                  </a:r>
                  <a:r>
                    <a:rPr lang="ru-RU" sz="1400" dirty="0" err="1">
                      <a:cs typeface="Times New Roman" pitchFamily="18" charset="0"/>
                    </a:rPr>
                    <a:t>распред</a:t>
                  </a:r>
                  <a:r>
                    <a:rPr lang="ru-RU" sz="1400" dirty="0"/>
                    <a:t>-</a:t>
                  </a:r>
                  <a:r>
                    <a:rPr lang="ru-RU" sz="1400" dirty="0">
                      <a:cs typeface="Times New Roman" pitchFamily="18" charset="0"/>
                    </a:rPr>
                    <a:t>я,</a:t>
                  </a:r>
                  <a:r>
                    <a:rPr lang="ru-RU" sz="1400" dirty="0"/>
                    <a:t> </a:t>
                  </a:r>
                  <a:r>
                    <a:rPr lang="ru-RU" sz="1400" dirty="0" err="1">
                      <a:cs typeface="Times New Roman" pitchFamily="18" charset="0"/>
                    </a:rPr>
                    <a:t>нм</a:t>
                  </a:r>
                  <a:endParaRPr lang="ru-RU" sz="1400" dirty="0"/>
                </a:p>
              </p:txBody>
            </p:sp>
            <p:sp>
              <p:nvSpPr>
                <p:cNvPr id="2095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1768"/>
                  <a:ext cx="1497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96" name="Group 48"/>
              <p:cNvGrpSpPr>
                <a:grpSpLocks/>
              </p:cNvGrpSpPr>
              <p:nvPr/>
            </p:nvGrpSpPr>
            <p:grpSpPr bwMode="auto">
              <a:xfrm>
                <a:off x="1497" y="1464"/>
                <a:ext cx="854" cy="900"/>
                <a:chOff x="1497" y="1464"/>
                <a:chExt cx="854" cy="900"/>
              </a:xfrm>
            </p:grpSpPr>
            <p:sp>
              <p:nvSpPr>
                <p:cNvPr id="2097" name="Rectangle 49"/>
                <p:cNvSpPr>
                  <a:spLocks noChangeArrowheads="1"/>
                </p:cNvSpPr>
                <p:nvPr/>
              </p:nvSpPr>
              <p:spPr bwMode="auto">
                <a:xfrm>
                  <a:off x="1558" y="1464"/>
                  <a:ext cx="768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ru-RU" sz="1200" dirty="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ru-RU" dirty="0">
                      <a:cs typeface="Times New Roman" pitchFamily="18" charset="0"/>
                    </a:rPr>
                    <a:t>70</a:t>
                  </a:r>
                  <a:endParaRPr lang="ru-RU" sz="2400" dirty="0"/>
                </a:p>
              </p:txBody>
            </p:sp>
            <p:sp>
              <p:nvSpPr>
                <p:cNvPr id="2098" name="Rectangle 50"/>
                <p:cNvSpPr>
                  <a:spLocks noChangeArrowheads="1"/>
                </p:cNvSpPr>
                <p:nvPr/>
              </p:nvSpPr>
              <p:spPr bwMode="auto">
                <a:xfrm>
                  <a:off x="1497" y="1768"/>
                  <a:ext cx="854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99" name="Group 51"/>
              <p:cNvGrpSpPr>
                <a:grpSpLocks/>
              </p:cNvGrpSpPr>
              <p:nvPr/>
            </p:nvGrpSpPr>
            <p:grpSpPr bwMode="auto">
              <a:xfrm>
                <a:off x="2351" y="1568"/>
                <a:ext cx="854" cy="796"/>
                <a:chOff x="2351" y="1568"/>
                <a:chExt cx="854" cy="796"/>
              </a:xfrm>
            </p:grpSpPr>
            <p:sp>
              <p:nvSpPr>
                <p:cNvPr id="2100" name="Rectangle 52"/>
                <p:cNvSpPr>
                  <a:spLocks noChangeArrowheads="1"/>
                </p:cNvSpPr>
                <p:nvPr/>
              </p:nvSpPr>
              <p:spPr bwMode="auto">
                <a:xfrm>
                  <a:off x="2401" y="1568"/>
                  <a:ext cx="768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ru-RU" sz="1200" dirty="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ru-RU" dirty="0">
                      <a:cs typeface="Times New Roman" pitchFamily="18" charset="0"/>
                    </a:rPr>
                    <a:t>18</a:t>
                  </a:r>
                  <a:endParaRPr lang="ru-RU" sz="2400" dirty="0"/>
                </a:p>
              </p:txBody>
            </p:sp>
            <p:sp>
              <p:nvSpPr>
                <p:cNvPr id="2101" name="Rectangle 53"/>
                <p:cNvSpPr>
                  <a:spLocks noChangeArrowheads="1"/>
                </p:cNvSpPr>
                <p:nvPr/>
              </p:nvSpPr>
              <p:spPr bwMode="auto">
                <a:xfrm>
                  <a:off x="2351" y="1768"/>
                  <a:ext cx="854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02" name="Group 54"/>
              <p:cNvGrpSpPr>
                <a:grpSpLocks/>
              </p:cNvGrpSpPr>
              <p:nvPr/>
            </p:nvGrpSpPr>
            <p:grpSpPr bwMode="auto">
              <a:xfrm>
                <a:off x="3205" y="1464"/>
                <a:ext cx="854" cy="900"/>
                <a:chOff x="3205" y="1464"/>
                <a:chExt cx="854" cy="900"/>
              </a:xfrm>
            </p:grpSpPr>
            <p:sp>
              <p:nvSpPr>
                <p:cNvPr id="2103" name="Rectangle 55"/>
                <p:cNvSpPr>
                  <a:spLocks noChangeArrowheads="1"/>
                </p:cNvSpPr>
                <p:nvPr/>
              </p:nvSpPr>
              <p:spPr bwMode="auto">
                <a:xfrm>
                  <a:off x="3245" y="1464"/>
                  <a:ext cx="768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ru-RU" sz="1200" dirty="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ru-RU" dirty="0">
                      <a:cs typeface="Times New Roman" pitchFamily="18" charset="0"/>
                    </a:rPr>
                    <a:t>10,4</a:t>
                  </a:r>
                  <a:endParaRPr lang="ru-RU" sz="2400" dirty="0"/>
                </a:p>
              </p:txBody>
            </p:sp>
            <p:sp>
              <p:nvSpPr>
                <p:cNvPr id="2104" name="Rectangle 56"/>
                <p:cNvSpPr>
                  <a:spLocks noChangeArrowheads="1"/>
                </p:cNvSpPr>
                <p:nvPr/>
              </p:nvSpPr>
              <p:spPr bwMode="auto">
                <a:xfrm>
                  <a:off x="3205" y="1768"/>
                  <a:ext cx="854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05" name="Group 57"/>
              <p:cNvGrpSpPr>
                <a:grpSpLocks/>
              </p:cNvGrpSpPr>
              <p:nvPr/>
            </p:nvGrpSpPr>
            <p:grpSpPr bwMode="auto">
              <a:xfrm>
                <a:off x="0" y="2364"/>
                <a:ext cx="1497" cy="442"/>
                <a:chOff x="0" y="2364"/>
                <a:chExt cx="1497" cy="442"/>
              </a:xfrm>
            </p:grpSpPr>
            <p:sp>
              <p:nvSpPr>
                <p:cNvPr id="2106" name="Rectangle 58"/>
                <p:cNvSpPr>
                  <a:spLocks noChangeArrowheads="1"/>
                </p:cNvSpPr>
                <p:nvPr/>
              </p:nvSpPr>
              <p:spPr bwMode="auto">
                <a:xfrm>
                  <a:off x="43" y="2364"/>
                  <a:ext cx="1411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 sz="1400">
                      <a:cs typeface="Times New Roman" pitchFamily="18" charset="0"/>
                    </a:rPr>
                    <a:t>Обл</a:t>
                  </a:r>
                  <a:r>
                    <a:rPr lang="ru-RU" sz="1400"/>
                    <a:t>.</a:t>
                  </a:r>
                  <a:r>
                    <a:rPr lang="ru-RU" sz="1400">
                      <a:cs typeface="Times New Roman" pitchFamily="18" charset="0"/>
                    </a:rPr>
                    <a:t> раз</a:t>
                  </a:r>
                  <a:r>
                    <a:rPr lang="ru-RU" sz="1400"/>
                    <a:t>ме</a:t>
                  </a:r>
                  <a:r>
                    <a:rPr lang="ru-RU" sz="1400">
                      <a:cs typeface="Times New Roman" pitchFamily="18" charset="0"/>
                    </a:rPr>
                    <a:t>ров,</a:t>
                  </a:r>
                  <a:r>
                    <a:rPr lang="ru-RU" sz="1400"/>
                    <a:t>н</a:t>
                  </a:r>
                  <a:r>
                    <a:rPr lang="ru-RU" sz="1400">
                      <a:cs typeface="Times New Roman" pitchFamily="18" charset="0"/>
                    </a:rPr>
                    <a:t>м</a:t>
                  </a:r>
                  <a:endParaRPr lang="ru-RU" sz="1400"/>
                </a:p>
              </p:txBody>
            </p:sp>
            <p:sp>
              <p:nvSpPr>
                <p:cNvPr id="2107" name="Rectangle 59"/>
                <p:cNvSpPr>
                  <a:spLocks noChangeArrowheads="1"/>
                </p:cNvSpPr>
                <p:nvPr/>
              </p:nvSpPr>
              <p:spPr bwMode="auto">
                <a:xfrm>
                  <a:off x="0" y="2364"/>
                  <a:ext cx="1497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08" name="Group 60"/>
              <p:cNvGrpSpPr>
                <a:grpSpLocks/>
              </p:cNvGrpSpPr>
              <p:nvPr/>
            </p:nvGrpSpPr>
            <p:grpSpPr bwMode="auto">
              <a:xfrm>
                <a:off x="1497" y="2364"/>
                <a:ext cx="854" cy="442"/>
                <a:chOff x="1497" y="2364"/>
                <a:chExt cx="854" cy="442"/>
              </a:xfrm>
            </p:grpSpPr>
            <p:sp>
              <p:nvSpPr>
                <p:cNvPr id="2109" name="Rectangle 61"/>
                <p:cNvSpPr>
                  <a:spLocks noChangeArrowheads="1"/>
                </p:cNvSpPr>
                <p:nvPr/>
              </p:nvSpPr>
              <p:spPr bwMode="auto">
                <a:xfrm>
                  <a:off x="1540" y="2364"/>
                  <a:ext cx="76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400">
                      <a:cs typeface="Times New Roman" pitchFamily="18" charset="0"/>
                    </a:rPr>
                    <a:t>169-3000</a:t>
                  </a:r>
                  <a:endParaRPr lang="ru-RU" sz="1400"/>
                </a:p>
              </p:txBody>
            </p:sp>
            <p:sp>
              <p:nvSpPr>
                <p:cNvPr id="2110" name="Rectangle 62"/>
                <p:cNvSpPr>
                  <a:spLocks noChangeArrowheads="1"/>
                </p:cNvSpPr>
                <p:nvPr/>
              </p:nvSpPr>
              <p:spPr bwMode="auto">
                <a:xfrm>
                  <a:off x="1497" y="2364"/>
                  <a:ext cx="85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11" name="Group 63"/>
              <p:cNvGrpSpPr>
                <a:grpSpLocks/>
              </p:cNvGrpSpPr>
              <p:nvPr/>
            </p:nvGrpSpPr>
            <p:grpSpPr bwMode="auto">
              <a:xfrm>
                <a:off x="2351" y="2364"/>
                <a:ext cx="854" cy="442"/>
                <a:chOff x="2351" y="2364"/>
                <a:chExt cx="854" cy="442"/>
              </a:xfrm>
            </p:grpSpPr>
            <p:sp>
              <p:nvSpPr>
                <p:cNvPr id="2112" name="Rectangle 64"/>
                <p:cNvSpPr>
                  <a:spLocks noChangeArrowheads="1"/>
                </p:cNvSpPr>
                <p:nvPr/>
              </p:nvSpPr>
              <p:spPr bwMode="auto">
                <a:xfrm>
                  <a:off x="2394" y="2364"/>
                  <a:ext cx="76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400">
                      <a:cs typeface="Times New Roman" pitchFamily="18" charset="0"/>
                    </a:rPr>
                    <a:t>169-3000</a:t>
                  </a:r>
                  <a:endParaRPr lang="ru-RU" sz="1400"/>
                </a:p>
              </p:txBody>
            </p:sp>
            <p:sp>
              <p:nvSpPr>
                <p:cNvPr id="2113" name="Rectangle 65"/>
                <p:cNvSpPr>
                  <a:spLocks noChangeArrowheads="1"/>
                </p:cNvSpPr>
                <p:nvPr/>
              </p:nvSpPr>
              <p:spPr bwMode="auto">
                <a:xfrm>
                  <a:off x="2351" y="2364"/>
                  <a:ext cx="85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14" name="Group 66"/>
              <p:cNvGrpSpPr>
                <a:grpSpLocks/>
              </p:cNvGrpSpPr>
              <p:nvPr/>
            </p:nvGrpSpPr>
            <p:grpSpPr bwMode="auto">
              <a:xfrm>
                <a:off x="3205" y="2364"/>
                <a:ext cx="854" cy="442"/>
                <a:chOff x="3205" y="2364"/>
                <a:chExt cx="854" cy="442"/>
              </a:xfrm>
            </p:grpSpPr>
            <p:sp>
              <p:nvSpPr>
                <p:cNvPr id="2115" name="Rectangle 67"/>
                <p:cNvSpPr>
                  <a:spLocks noChangeArrowheads="1"/>
                </p:cNvSpPr>
                <p:nvPr/>
              </p:nvSpPr>
              <p:spPr bwMode="auto">
                <a:xfrm>
                  <a:off x="3248" y="2364"/>
                  <a:ext cx="76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400">
                      <a:cs typeface="Times New Roman" pitchFamily="18" charset="0"/>
                    </a:rPr>
                    <a:t>169-3000</a:t>
                  </a:r>
                  <a:endParaRPr lang="ru-RU" sz="1400"/>
                </a:p>
              </p:txBody>
            </p:sp>
            <p:sp>
              <p:nvSpPr>
                <p:cNvPr id="2116" name="Rectangle 68"/>
                <p:cNvSpPr>
                  <a:spLocks noChangeArrowheads="1"/>
                </p:cNvSpPr>
                <p:nvPr/>
              </p:nvSpPr>
              <p:spPr bwMode="auto">
                <a:xfrm>
                  <a:off x="3205" y="2364"/>
                  <a:ext cx="85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17" name="Group 69"/>
              <p:cNvGrpSpPr>
                <a:grpSpLocks/>
              </p:cNvGrpSpPr>
              <p:nvPr/>
            </p:nvGrpSpPr>
            <p:grpSpPr bwMode="auto">
              <a:xfrm>
                <a:off x="0" y="2806"/>
                <a:ext cx="1497" cy="442"/>
                <a:chOff x="0" y="2806"/>
                <a:chExt cx="1497" cy="442"/>
              </a:xfrm>
            </p:grpSpPr>
            <p:sp>
              <p:nvSpPr>
                <p:cNvPr id="2118" name="Rectangle 70"/>
                <p:cNvSpPr>
                  <a:spLocks noChangeArrowheads="1"/>
                </p:cNvSpPr>
                <p:nvPr/>
              </p:nvSpPr>
              <p:spPr bwMode="auto">
                <a:xfrm>
                  <a:off x="43" y="2806"/>
                  <a:ext cx="1411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 sz="1400">
                      <a:cs typeface="Times New Roman" pitchFamily="18" charset="0"/>
                    </a:rPr>
                    <a:t>Доля  фракции, %</a:t>
                  </a:r>
                  <a:endParaRPr lang="ru-RU" sz="1400"/>
                </a:p>
              </p:txBody>
            </p:sp>
            <p:sp>
              <p:nvSpPr>
                <p:cNvPr id="2119" name="Rectangle 71"/>
                <p:cNvSpPr>
                  <a:spLocks noChangeArrowheads="1"/>
                </p:cNvSpPr>
                <p:nvPr/>
              </p:nvSpPr>
              <p:spPr bwMode="auto">
                <a:xfrm>
                  <a:off x="0" y="2806"/>
                  <a:ext cx="1497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20" name="Group 72"/>
              <p:cNvGrpSpPr>
                <a:grpSpLocks/>
              </p:cNvGrpSpPr>
              <p:nvPr/>
            </p:nvGrpSpPr>
            <p:grpSpPr bwMode="auto">
              <a:xfrm>
                <a:off x="1497" y="2806"/>
                <a:ext cx="854" cy="442"/>
                <a:chOff x="1497" y="2806"/>
                <a:chExt cx="854" cy="442"/>
              </a:xfrm>
            </p:grpSpPr>
            <p:sp>
              <p:nvSpPr>
                <p:cNvPr id="2121" name="Rectangle 73"/>
                <p:cNvSpPr>
                  <a:spLocks noChangeArrowheads="1"/>
                </p:cNvSpPr>
                <p:nvPr/>
              </p:nvSpPr>
              <p:spPr bwMode="auto">
                <a:xfrm>
                  <a:off x="1540" y="2806"/>
                  <a:ext cx="76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94</a:t>
                  </a:r>
                  <a:endParaRPr lang="ru-RU" sz="2400"/>
                </a:p>
              </p:txBody>
            </p:sp>
            <p:sp>
              <p:nvSpPr>
                <p:cNvPr id="2122" name="Rectangle 74"/>
                <p:cNvSpPr>
                  <a:spLocks noChangeArrowheads="1"/>
                </p:cNvSpPr>
                <p:nvPr/>
              </p:nvSpPr>
              <p:spPr bwMode="auto">
                <a:xfrm>
                  <a:off x="1497" y="2806"/>
                  <a:ext cx="85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23" name="Group 75"/>
              <p:cNvGrpSpPr>
                <a:grpSpLocks/>
              </p:cNvGrpSpPr>
              <p:nvPr/>
            </p:nvGrpSpPr>
            <p:grpSpPr bwMode="auto">
              <a:xfrm>
                <a:off x="2351" y="2806"/>
                <a:ext cx="854" cy="442"/>
                <a:chOff x="2351" y="2806"/>
                <a:chExt cx="854" cy="442"/>
              </a:xfrm>
            </p:grpSpPr>
            <p:sp>
              <p:nvSpPr>
                <p:cNvPr id="2124" name="Rectangle 76"/>
                <p:cNvSpPr>
                  <a:spLocks noChangeArrowheads="1"/>
                </p:cNvSpPr>
                <p:nvPr/>
              </p:nvSpPr>
              <p:spPr bwMode="auto">
                <a:xfrm>
                  <a:off x="2394" y="2806"/>
                  <a:ext cx="76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85</a:t>
                  </a:r>
                  <a:endParaRPr lang="ru-RU" sz="2400"/>
                </a:p>
              </p:txBody>
            </p:sp>
            <p:sp>
              <p:nvSpPr>
                <p:cNvPr id="2125" name="Rectangle 77"/>
                <p:cNvSpPr>
                  <a:spLocks noChangeArrowheads="1"/>
                </p:cNvSpPr>
                <p:nvPr/>
              </p:nvSpPr>
              <p:spPr bwMode="auto">
                <a:xfrm>
                  <a:off x="2351" y="2806"/>
                  <a:ext cx="85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26" name="Group 78"/>
              <p:cNvGrpSpPr>
                <a:grpSpLocks/>
              </p:cNvGrpSpPr>
              <p:nvPr/>
            </p:nvGrpSpPr>
            <p:grpSpPr bwMode="auto">
              <a:xfrm>
                <a:off x="3205" y="2806"/>
                <a:ext cx="854" cy="442"/>
                <a:chOff x="3205" y="2806"/>
                <a:chExt cx="854" cy="442"/>
              </a:xfrm>
            </p:grpSpPr>
            <p:sp>
              <p:nvSpPr>
                <p:cNvPr id="2127" name="Rectangle 79"/>
                <p:cNvSpPr>
                  <a:spLocks noChangeArrowheads="1"/>
                </p:cNvSpPr>
                <p:nvPr/>
              </p:nvSpPr>
              <p:spPr bwMode="auto">
                <a:xfrm>
                  <a:off x="3248" y="2806"/>
                  <a:ext cx="76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89</a:t>
                  </a:r>
                  <a:endParaRPr lang="ru-RU" sz="2400"/>
                </a:p>
              </p:txBody>
            </p:sp>
            <p:sp>
              <p:nvSpPr>
                <p:cNvPr id="2128" name="Rectangle 80"/>
                <p:cNvSpPr>
                  <a:spLocks noChangeArrowheads="1"/>
                </p:cNvSpPr>
                <p:nvPr/>
              </p:nvSpPr>
              <p:spPr bwMode="auto">
                <a:xfrm>
                  <a:off x="3205" y="2806"/>
                  <a:ext cx="85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29" name="Group 81"/>
              <p:cNvGrpSpPr>
                <a:grpSpLocks/>
              </p:cNvGrpSpPr>
              <p:nvPr/>
            </p:nvGrpSpPr>
            <p:grpSpPr bwMode="auto">
              <a:xfrm>
                <a:off x="0" y="3248"/>
                <a:ext cx="1497" cy="596"/>
                <a:chOff x="0" y="3248"/>
                <a:chExt cx="1497" cy="596"/>
              </a:xfrm>
            </p:grpSpPr>
            <p:sp>
              <p:nvSpPr>
                <p:cNvPr id="2130" name="Rectangle 82"/>
                <p:cNvSpPr>
                  <a:spLocks noChangeArrowheads="1"/>
                </p:cNvSpPr>
                <p:nvPr/>
              </p:nvSpPr>
              <p:spPr bwMode="auto">
                <a:xfrm>
                  <a:off x="43" y="3248"/>
                  <a:ext cx="1411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 sz="1400">
                      <a:cs typeface="Times New Roman" pitchFamily="18" charset="0"/>
                    </a:rPr>
                    <a:t>Сред</a:t>
                  </a:r>
                  <a:r>
                    <a:rPr lang="ru-RU" sz="1400"/>
                    <a:t>.</a:t>
                  </a:r>
                  <a:r>
                    <a:rPr lang="ru-RU" sz="1400">
                      <a:cs typeface="Times New Roman" pitchFamily="18" charset="0"/>
                    </a:rPr>
                    <a:t> знач</a:t>
                  </a:r>
                  <a:r>
                    <a:rPr lang="ru-RU" sz="1400"/>
                    <a:t>ение</a:t>
                  </a:r>
                  <a:r>
                    <a:rPr lang="ru-RU" sz="1400">
                      <a:cs typeface="Times New Roman" pitchFamily="18" charset="0"/>
                    </a:rPr>
                    <a:t> кри</a:t>
                  </a:r>
                  <a:r>
                    <a:rPr lang="ru-RU" sz="1400"/>
                    <a:t>-</a:t>
                  </a:r>
                  <a:r>
                    <a:rPr lang="ru-RU" sz="1400">
                      <a:cs typeface="Times New Roman" pitchFamily="18" charset="0"/>
                    </a:rPr>
                    <a:t>вой  распр</a:t>
                  </a:r>
                  <a:r>
                    <a:rPr lang="ru-RU" sz="1400"/>
                    <a:t>-</a:t>
                  </a:r>
                  <a:r>
                    <a:rPr lang="ru-RU" sz="1400">
                      <a:cs typeface="Times New Roman" pitchFamily="18" charset="0"/>
                    </a:rPr>
                    <a:t>я, нм</a:t>
                  </a:r>
                </a:p>
                <a:p>
                  <a:pPr eaLnBrk="0" hangingPunct="0"/>
                  <a:endParaRPr lang="ru-RU" sz="2400"/>
                </a:p>
              </p:txBody>
            </p:sp>
            <p:sp>
              <p:nvSpPr>
                <p:cNvPr id="2131" name="Rectangle 83"/>
                <p:cNvSpPr>
                  <a:spLocks noChangeArrowheads="1"/>
                </p:cNvSpPr>
                <p:nvPr/>
              </p:nvSpPr>
              <p:spPr bwMode="auto">
                <a:xfrm>
                  <a:off x="0" y="3248"/>
                  <a:ext cx="1497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32" name="Group 84"/>
              <p:cNvGrpSpPr>
                <a:grpSpLocks/>
              </p:cNvGrpSpPr>
              <p:nvPr/>
            </p:nvGrpSpPr>
            <p:grpSpPr bwMode="auto">
              <a:xfrm>
                <a:off x="1497" y="3030"/>
                <a:ext cx="854" cy="814"/>
                <a:chOff x="1497" y="3030"/>
                <a:chExt cx="854" cy="814"/>
              </a:xfrm>
            </p:grpSpPr>
            <p:sp>
              <p:nvSpPr>
                <p:cNvPr id="2133" name="Rectangle 85"/>
                <p:cNvSpPr>
                  <a:spLocks noChangeArrowheads="1"/>
                </p:cNvSpPr>
                <p:nvPr/>
              </p:nvSpPr>
              <p:spPr bwMode="auto">
                <a:xfrm>
                  <a:off x="1558" y="3030"/>
                  <a:ext cx="768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ru-RU" sz="1200" dirty="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ru-RU" dirty="0">
                      <a:cs typeface="Times New Roman" pitchFamily="18" charset="0"/>
                    </a:rPr>
                    <a:t>1300</a:t>
                  </a:r>
                  <a:endParaRPr lang="ru-RU" sz="2400" dirty="0"/>
                </a:p>
              </p:txBody>
            </p:sp>
            <p:sp>
              <p:nvSpPr>
                <p:cNvPr id="2134" name="Rectangle 86"/>
                <p:cNvSpPr>
                  <a:spLocks noChangeArrowheads="1"/>
                </p:cNvSpPr>
                <p:nvPr/>
              </p:nvSpPr>
              <p:spPr bwMode="auto">
                <a:xfrm>
                  <a:off x="1497" y="3248"/>
                  <a:ext cx="854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35" name="Group 87"/>
              <p:cNvGrpSpPr>
                <a:grpSpLocks/>
              </p:cNvGrpSpPr>
              <p:nvPr/>
            </p:nvGrpSpPr>
            <p:grpSpPr bwMode="auto">
              <a:xfrm>
                <a:off x="2325" y="3030"/>
                <a:ext cx="880" cy="814"/>
                <a:chOff x="2325" y="3030"/>
                <a:chExt cx="880" cy="814"/>
              </a:xfrm>
            </p:grpSpPr>
            <p:sp>
              <p:nvSpPr>
                <p:cNvPr id="2136" name="Rectangle 88"/>
                <p:cNvSpPr>
                  <a:spLocks noChangeArrowheads="1"/>
                </p:cNvSpPr>
                <p:nvPr/>
              </p:nvSpPr>
              <p:spPr bwMode="auto">
                <a:xfrm>
                  <a:off x="2325" y="3030"/>
                  <a:ext cx="768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ru-RU" sz="1200" dirty="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ru-RU" dirty="0">
                      <a:cs typeface="Times New Roman" pitchFamily="18" charset="0"/>
                    </a:rPr>
                    <a:t>1397</a:t>
                  </a:r>
                  <a:endParaRPr lang="ru-RU" sz="2400" dirty="0"/>
                </a:p>
              </p:txBody>
            </p:sp>
            <p:sp>
              <p:nvSpPr>
                <p:cNvPr id="2137" name="Rectangle 89"/>
                <p:cNvSpPr>
                  <a:spLocks noChangeArrowheads="1"/>
                </p:cNvSpPr>
                <p:nvPr/>
              </p:nvSpPr>
              <p:spPr bwMode="auto">
                <a:xfrm>
                  <a:off x="2351" y="3248"/>
                  <a:ext cx="854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38" name="Group 90"/>
              <p:cNvGrpSpPr>
                <a:grpSpLocks/>
              </p:cNvGrpSpPr>
              <p:nvPr/>
            </p:nvGrpSpPr>
            <p:grpSpPr bwMode="auto">
              <a:xfrm>
                <a:off x="3205" y="3030"/>
                <a:ext cx="854" cy="814"/>
                <a:chOff x="3205" y="3030"/>
                <a:chExt cx="854" cy="814"/>
              </a:xfrm>
            </p:grpSpPr>
            <p:sp>
              <p:nvSpPr>
                <p:cNvPr id="2139" name="Rectangle 91"/>
                <p:cNvSpPr>
                  <a:spLocks noChangeArrowheads="1"/>
                </p:cNvSpPr>
                <p:nvPr/>
              </p:nvSpPr>
              <p:spPr bwMode="auto">
                <a:xfrm>
                  <a:off x="3245" y="3030"/>
                  <a:ext cx="768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200" dirty="0">
                      <a:cs typeface="Times New Roman" pitchFamily="18" charset="0"/>
                    </a:rPr>
                    <a:t> </a:t>
                  </a:r>
                  <a:endParaRPr lang="ru-RU" sz="1200" dirty="0"/>
                </a:p>
                <a:p>
                  <a:pPr algn="ctr"/>
                  <a:r>
                    <a:rPr lang="ru-RU" dirty="0">
                      <a:cs typeface="Times New Roman" pitchFamily="18" charset="0"/>
                    </a:rPr>
                    <a:t>1318</a:t>
                  </a:r>
                  <a:endParaRPr lang="ru-RU" dirty="0"/>
                </a:p>
              </p:txBody>
            </p:sp>
            <p:sp>
              <p:nvSpPr>
                <p:cNvPr id="2140" name="Rectangle 92"/>
                <p:cNvSpPr>
                  <a:spLocks noChangeArrowheads="1"/>
                </p:cNvSpPr>
                <p:nvPr/>
              </p:nvSpPr>
              <p:spPr bwMode="auto">
                <a:xfrm>
                  <a:off x="3205" y="3248"/>
                  <a:ext cx="854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41" name="Rectangle 93"/>
            <p:cNvSpPr>
              <a:spLocks noChangeArrowheads="1"/>
            </p:cNvSpPr>
            <p:nvPr/>
          </p:nvSpPr>
          <p:spPr bwMode="auto">
            <a:xfrm>
              <a:off x="-5" y="-5"/>
              <a:ext cx="4069" cy="3854"/>
            </a:xfrm>
            <a:prstGeom prst="rect">
              <a:avLst/>
            </a:prstGeom>
            <a:noFill/>
            <a:ln w="1587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42" name="Text Box 94"/>
          <p:cNvSpPr txBox="1">
            <a:spLocks noChangeArrowheads="1"/>
          </p:cNvSpPr>
          <p:nvPr/>
        </p:nvSpPr>
        <p:spPr bwMode="auto">
          <a:xfrm>
            <a:off x="106011" y="781186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dirty="0"/>
              <a:t>Цеолиты подвергались активации в планетарной мельнице АГО-2с </a:t>
            </a:r>
            <a:r>
              <a:rPr lang="ru-RU" dirty="0">
                <a:cs typeface="Times New Roman" pitchFamily="18" charset="0"/>
              </a:rPr>
              <a:t>(частота вращения вала электродвигателя 1450 об/мин, частота вращения барабанов 1290 об/мин)</a:t>
            </a:r>
            <a:r>
              <a:rPr lang="ru-RU" dirty="0"/>
              <a:t> в течение 3, 5 и 10 мин. </a:t>
            </a:r>
            <a:endParaRPr lang="ru-RU" dirty="0" smtClean="0"/>
          </a:p>
        </p:txBody>
      </p:sp>
      <p:sp>
        <p:nvSpPr>
          <p:cNvPr id="2144" name="Rectangle 96"/>
          <p:cNvSpPr>
            <a:spLocks noChangeArrowheads="1"/>
          </p:cNvSpPr>
          <p:nvPr/>
        </p:nvSpPr>
        <p:spPr bwMode="auto">
          <a:xfrm>
            <a:off x="2005013" y="167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46" name="Rectangle 98"/>
          <p:cNvSpPr>
            <a:spLocks noChangeArrowheads="1"/>
          </p:cNvSpPr>
          <p:nvPr/>
        </p:nvSpPr>
        <p:spPr bwMode="auto">
          <a:xfrm>
            <a:off x="1890713" y="139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48" name="Rectangle 100"/>
          <p:cNvSpPr>
            <a:spLocks noChangeArrowheads="1"/>
          </p:cNvSpPr>
          <p:nvPr/>
        </p:nvSpPr>
        <p:spPr bwMode="auto">
          <a:xfrm>
            <a:off x="1981200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2261" name="Group 213"/>
          <p:cNvGrpSpPr>
            <a:grpSpLocks/>
          </p:cNvGrpSpPr>
          <p:nvPr/>
        </p:nvGrpSpPr>
        <p:grpSpPr bwMode="auto">
          <a:xfrm>
            <a:off x="0" y="5257800"/>
            <a:ext cx="9144000" cy="1600200"/>
            <a:chOff x="-3" y="-3"/>
            <a:chExt cx="4609" cy="2524"/>
          </a:xfrm>
        </p:grpSpPr>
        <p:grpSp>
          <p:nvGrpSpPr>
            <p:cNvPr id="2259" name="Group 211"/>
            <p:cNvGrpSpPr>
              <a:grpSpLocks/>
            </p:cNvGrpSpPr>
            <p:nvPr/>
          </p:nvGrpSpPr>
          <p:grpSpPr bwMode="auto">
            <a:xfrm>
              <a:off x="0" y="0"/>
              <a:ext cx="4603" cy="2518"/>
              <a:chOff x="0" y="0"/>
              <a:chExt cx="4603" cy="2518"/>
            </a:xfrm>
          </p:grpSpPr>
          <p:grpSp>
            <p:nvGrpSpPr>
              <p:cNvPr id="2188" name="Group 140"/>
              <p:cNvGrpSpPr>
                <a:grpSpLocks/>
              </p:cNvGrpSpPr>
              <p:nvPr/>
            </p:nvGrpSpPr>
            <p:grpSpPr bwMode="auto">
              <a:xfrm>
                <a:off x="0" y="0"/>
                <a:ext cx="417" cy="958"/>
                <a:chOff x="0" y="0"/>
                <a:chExt cx="417" cy="958"/>
              </a:xfrm>
            </p:grpSpPr>
            <p:sp>
              <p:nvSpPr>
                <p:cNvPr id="2151" name="Rectangle 103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331" cy="9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400">
                      <a:cs typeface="Times New Roman" pitchFamily="18" charset="0"/>
                    </a:rPr>
                    <a:t>Вр</a:t>
                  </a:r>
                  <a:r>
                    <a:rPr lang="ru-RU" sz="1400"/>
                    <a:t>е-</a:t>
                  </a:r>
                  <a:r>
                    <a:rPr lang="ru-RU" sz="1400">
                      <a:cs typeface="Times New Roman" pitchFamily="18" charset="0"/>
                    </a:rPr>
                    <a:t>мя, </a:t>
                  </a:r>
                  <a:r>
                    <a:rPr lang="ru-RU" sz="1400"/>
                    <a:t>м</a:t>
                  </a:r>
                  <a:r>
                    <a:rPr lang="ru-RU" sz="1400">
                      <a:cs typeface="Times New Roman" pitchFamily="18" charset="0"/>
                    </a:rPr>
                    <a:t>ин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187" name="Rectangle 13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17" cy="9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90" name="Group 142"/>
              <p:cNvGrpSpPr>
                <a:grpSpLocks/>
              </p:cNvGrpSpPr>
              <p:nvPr/>
            </p:nvGrpSpPr>
            <p:grpSpPr bwMode="auto">
              <a:xfrm>
                <a:off x="417" y="0"/>
                <a:ext cx="518" cy="958"/>
                <a:chOff x="417" y="0"/>
                <a:chExt cx="518" cy="958"/>
              </a:xfrm>
            </p:grpSpPr>
            <p:sp>
              <p:nvSpPr>
                <p:cNvPr id="2152" name="Rectangle 104"/>
                <p:cNvSpPr>
                  <a:spLocks noChangeArrowheads="1"/>
                </p:cNvSpPr>
                <p:nvPr/>
              </p:nvSpPr>
              <p:spPr bwMode="auto">
                <a:xfrm>
                  <a:off x="460" y="0"/>
                  <a:ext cx="432" cy="9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400">
                      <a:cs typeface="Times New Roman" pitchFamily="18" charset="0"/>
                    </a:rPr>
                    <a:t>Сод-е цеол-в, мас.ч.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189" name="Rectangle 141"/>
                <p:cNvSpPr>
                  <a:spLocks noChangeArrowheads="1"/>
                </p:cNvSpPr>
                <p:nvPr/>
              </p:nvSpPr>
              <p:spPr bwMode="auto">
                <a:xfrm>
                  <a:off x="417" y="0"/>
                  <a:ext cx="518" cy="9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92" name="Group 144"/>
              <p:cNvGrpSpPr>
                <a:grpSpLocks/>
              </p:cNvGrpSpPr>
              <p:nvPr/>
            </p:nvGrpSpPr>
            <p:grpSpPr bwMode="auto">
              <a:xfrm>
                <a:off x="935" y="0"/>
                <a:ext cx="524" cy="958"/>
                <a:chOff x="935" y="0"/>
                <a:chExt cx="524" cy="958"/>
              </a:xfrm>
            </p:grpSpPr>
            <p:sp>
              <p:nvSpPr>
                <p:cNvPr id="2153" name="Rectangle 105"/>
                <p:cNvSpPr>
                  <a:spLocks noChangeArrowheads="1"/>
                </p:cNvSpPr>
                <p:nvPr/>
              </p:nvSpPr>
              <p:spPr bwMode="auto">
                <a:xfrm>
                  <a:off x="978" y="0"/>
                  <a:ext cx="438" cy="9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400" dirty="0">
                      <a:cs typeface="Times New Roman" pitchFamily="18" charset="0"/>
                    </a:rPr>
                    <a:t>f</a:t>
                  </a:r>
                  <a:r>
                    <a:rPr lang="ru-RU" sz="1400" baseline="-30000" dirty="0">
                      <a:cs typeface="Times New Roman" pitchFamily="18" charset="0"/>
                    </a:rPr>
                    <a:t>100</a:t>
                  </a:r>
                  <a:r>
                    <a:rPr lang="ru-RU" sz="1400" dirty="0">
                      <a:cs typeface="Times New Roman" pitchFamily="18" charset="0"/>
                    </a:rPr>
                    <a:t>, </a:t>
                  </a:r>
                  <a:r>
                    <a:rPr lang="ru-RU" sz="1400" dirty="0" err="1">
                      <a:cs typeface="Times New Roman" pitchFamily="18" charset="0"/>
                    </a:rPr>
                    <a:t>Мпа</a:t>
                  </a:r>
                  <a:endParaRPr lang="ru-RU" sz="120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 dirty="0"/>
                </a:p>
              </p:txBody>
            </p:sp>
            <p:sp>
              <p:nvSpPr>
                <p:cNvPr id="2191" name="Rectangle 143"/>
                <p:cNvSpPr>
                  <a:spLocks noChangeArrowheads="1"/>
                </p:cNvSpPr>
                <p:nvPr/>
              </p:nvSpPr>
              <p:spPr bwMode="auto">
                <a:xfrm>
                  <a:off x="935" y="0"/>
                  <a:ext cx="524" cy="9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94" name="Group 146"/>
              <p:cNvGrpSpPr>
                <a:grpSpLocks/>
              </p:cNvGrpSpPr>
              <p:nvPr/>
            </p:nvGrpSpPr>
            <p:grpSpPr bwMode="auto">
              <a:xfrm>
                <a:off x="1459" y="0"/>
                <a:ext cx="524" cy="958"/>
                <a:chOff x="1459" y="0"/>
                <a:chExt cx="524" cy="958"/>
              </a:xfrm>
            </p:grpSpPr>
            <p:sp>
              <p:nvSpPr>
                <p:cNvPr id="2154" name="Rectangle 106"/>
                <p:cNvSpPr>
                  <a:spLocks noChangeArrowheads="1"/>
                </p:cNvSpPr>
                <p:nvPr/>
              </p:nvSpPr>
              <p:spPr bwMode="auto">
                <a:xfrm>
                  <a:off x="1502" y="0"/>
                  <a:ext cx="438" cy="9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400">
                      <a:cs typeface="Times New Roman" pitchFamily="18" charset="0"/>
                    </a:rPr>
                    <a:t>f</a:t>
                  </a:r>
                  <a:r>
                    <a:rPr lang="ru-RU" sz="1400" baseline="-30000">
                      <a:cs typeface="Times New Roman" pitchFamily="18" charset="0"/>
                    </a:rPr>
                    <a:t>р</a:t>
                  </a:r>
                  <a:r>
                    <a:rPr lang="ru-RU" sz="1400">
                      <a:cs typeface="Times New Roman" pitchFamily="18" charset="0"/>
                    </a:rPr>
                    <a:t>, МПа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193" name="Rectangle 145"/>
                <p:cNvSpPr>
                  <a:spLocks noChangeArrowheads="1"/>
                </p:cNvSpPr>
                <p:nvPr/>
              </p:nvSpPr>
              <p:spPr bwMode="auto">
                <a:xfrm>
                  <a:off x="1459" y="0"/>
                  <a:ext cx="524" cy="9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96" name="Group 148"/>
              <p:cNvGrpSpPr>
                <a:grpSpLocks/>
              </p:cNvGrpSpPr>
              <p:nvPr/>
            </p:nvGrpSpPr>
            <p:grpSpPr bwMode="auto">
              <a:xfrm>
                <a:off x="1983" y="0"/>
                <a:ext cx="524" cy="958"/>
                <a:chOff x="1983" y="0"/>
                <a:chExt cx="524" cy="958"/>
              </a:xfrm>
            </p:grpSpPr>
            <p:sp>
              <p:nvSpPr>
                <p:cNvPr id="2155" name="Rectangle 107"/>
                <p:cNvSpPr>
                  <a:spLocks noChangeArrowheads="1"/>
                </p:cNvSpPr>
                <p:nvPr/>
              </p:nvSpPr>
              <p:spPr bwMode="auto">
                <a:xfrm>
                  <a:off x="2026" y="0"/>
                  <a:ext cx="438" cy="9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400">
                      <a:cs typeface="Times New Roman" pitchFamily="18" charset="0"/>
                      <a:sym typeface="Symbol" pitchFamily="18" charset="2"/>
                    </a:rPr>
                    <a:t></a:t>
                  </a:r>
                  <a:r>
                    <a:rPr lang="ru-RU" sz="1400" baseline="-30000">
                      <a:cs typeface="Times New Roman" pitchFamily="18" charset="0"/>
                    </a:rPr>
                    <a:t>р</a:t>
                  </a:r>
                  <a:r>
                    <a:rPr lang="ru-RU" sz="1400">
                      <a:cs typeface="Times New Roman" pitchFamily="18" charset="0"/>
                      <a:sym typeface="Symbol" pitchFamily="18" charset="2"/>
                    </a:rPr>
                    <a:t>, %</a:t>
                  </a:r>
                  <a:endParaRPr lang="ru-RU" sz="1200">
                    <a:cs typeface="Times New Roman" pitchFamily="18" charset="0"/>
                    <a:sym typeface="Symbol" pitchFamily="18" charset="2"/>
                  </a:endParaRPr>
                </a:p>
                <a:p>
                  <a:pPr algn="ctr" eaLnBrk="0" hangingPunct="0"/>
                  <a:endParaRPr lang="ru-RU" sz="14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2195" name="Rectangle 147"/>
                <p:cNvSpPr>
                  <a:spLocks noChangeArrowheads="1"/>
                </p:cNvSpPr>
                <p:nvPr/>
              </p:nvSpPr>
              <p:spPr bwMode="auto">
                <a:xfrm>
                  <a:off x="1983" y="0"/>
                  <a:ext cx="524" cy="9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98" name="Group 150"/>
              <p:cNvGrpSpPr>
                <a:grpSpLocks/>
              </p:cNvGrpSpPr>
              <p:nvPr/>
            </p:nvGrpSpPr>
            <p:grpSpPr bwMode="auto">
              <a:xfrm>
                <a:off x="2507" y="0"/>
                <a:ext cx="524" cy="958"/>
                <a:chOff x="2507" y="0"/>
                <a:chExt cx="524" cy="958"/>
              </a:xfrm>
            </p:grpSpPr>
            <p:sp>
              <p:nvSpPr>
                <p:cNvPr id="2156" name="Rectangle 108"/>
                <p:cNvSpPr>
                  <a:spLocks noChangeArrowheads="1"/>
                </p:cNvSpPr>
                <p:nvPr/>
              </p:nvSpPr>
              <p:spPr bwMode="auto">
                <a:xfrm>
                  <a:off x="2550" y="0"/>
                  <a:ext cx="438" cy="9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400">
                      <a:cs typeface="Times New Roman" pitchFamily="18" charset="0"/>
                    </a:rPr>
                    <a:t>Q</a:t>
                  </a:r>
                  <a:r>
                    <a:rPr lang="ru-RU" sz="1400">
                      <a:cs typeface="Times New Roman" pitchFamily="18" charset="0"/>
                    </a:rPr>
                    <a:t> в неф</a:t>
                  </a:r>
                  <a:r>
                    <a:rPr lang="ru-RU" sz="1400"/>
                    <a:t>-</a:t>
                  </a:r>
                  <a:r>
                    <a:rPr lang="ru-RU" sz="1400">
                      <a:cs typeface="Times New Roman" pitchFamily="18" charset="0"/>
                    </a:rPr>
                    <a:t>ти,</a:t>
                  </a:r>
                  <a:r>
                    <a:rPr lang="ru-RU" sz="1400"/>
                    <a:t> </a:t>
                  </a:r>
                  <a:r>
                    <a:rPr lang="ru-RU" sz="1400">
                      <a:cs typeface="Times New Roman" pitchFamily="18" charset="0"/>
                    </a:rPr>
                    <a:t>%  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197" name="Rectangle 149"/>
                <p:cNvSpPr>
                  <a:spLocks noChangeArrowheads="1"/>
                </p:cNvSpPr>
                <p:nvPr/>
              </p:nvSpPr>
              <p:spPr bwMode="auto">
                <a:xfrm>
                  <a:off x="2507" y="0"/>
                  <a:ext cx="524" cy="9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00" name="Group 152"/>
              <p:cNvGrpSpPr>
                <a:grpSpLocks/>
              </p:cNvGrpSpPr>
              <p:nvPr/>
            </p:nvGrpSpPr>
            <p:grpSpPr bwMode="auto">
              <a:xfrm>
                <a:off x="3031" y="0"/>
                <a:ext cx="524" cy="958"/>
                <a:chOff x="3031" y="0"/>
                <a:chExt cx="524" cy="958"/>
              </a:xfrm>
            </p:grpSpPr>
            <p:sp>
              <p:nvSpPr>
                <p:cNvPr id="2157" name="Rectangle 109"/>
                <p:cNvSpPr>
                  <a:spLocks noChangeArrowheads="1"/>
                </p:cNvSpPr>
                <p:nvPr/>
              </p:nvSpPr>
              <p:spPr bwMode="auto">
                <a:xfrm>
                  <a:off x="3074" y="0"/>
                  <a:ext cx="438" cy="9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400">
                      <a:cs typeface="Times New Roman" pitchFamily="18" charset="0"/>
                    </a:rPr>
                    <a:t>Км при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ru-RU" sz="1400">
                      <a:cs typeface="Times New Roman" pitchFamily="18" charset="0"/>
                    </a:rPr>
                    <a:t> -20ºС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199" name="Rectangle 151"/>
                <p:cNvSpPr>
                  <a:spLocks noChangeArrowheads="1"/>
                </p:cNvSpPr>
                <p:nvPr/>
              </p:nvSpPr>
              <p:spPr bwMode="auto">
                <a:xfrm>
                  <a:off x="3031" y="0"/>
                  <a:ext cx="524" cy="9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02" name="Group 154"/>
              <p:cNvGrpSpPr>
                <a:grpSpLocks/>
              </p:cNvGrpSpPr>
              <p:nvPr/>
            </p:nvGrpSpPr>
            <p:grpSpPr bwMode="auto">
              <a:xfrm>
                <a:off x="3555" y="0"/>
                <a:ext cx="524" cy="958"/>
                <a:chOff x="3555" y="0"/>
                <a:chExt cx="524" cy="958"/>
              </a:xfrm>
            </p:grpSpPr>
            <p:sp>
              <p:nvSpPr>
                <p:cNvPr id="2158" name="Rectangle 110"/>
                <p:cNvSpPr>
                  <a:spLocks noChangeArrowheads="1"/>
                </p:cNvSpPr>
                <p:nvPr/>
              </p:nvSpPr>
              <p:spPr bwMode="auto">
                <a:xfrm>
                  <a:off x="3598" y="0"/>
                  <a:ext cx="438" cy="9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400">
                      <a:cs typeface="Times New Roman" pitchFamily="18" charset="0"/>
                    </a:rPr>
                    <a:t>Км при </a:t>
                  </a:r>
                  <a:endParaRPr lang="ru-RU" sz="1400"/>
                </a:p>
                <a:p>
                  <a:pPr algn="ctr"/>
                  <a:r>
                    <a:rPr lang="ru-RU" sz="1400">
                      <a:cs typeface="Times New Roman" pitchFamily="18" charset="0"/>
                    </a:rPr>
                    <a:t>-50ºС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201" name="Rectangle 153"/>
                <p:cNvSpPr>
                  <a:spLocks noChangeArrowheads="1"/>
                </p:cNvSpPr>
                <p:nvPr/>
              </p:nvSpPr>
              <p:spPr bwMode="auto">
                <a:xfrm>
                  <a:off x="3555" y="0"/>
                  <a:ext cx="524" cy="9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04" name="Group 156"/>
              <p:cNvGrpSpPr>
                <a:grpSpLocks/>
              </p:cNvGrpSpPr>
              <p:nvPr/>
            </p:nvGrpSpPr>
            <p:grpSpPr bwMode="auto">
              <a:xfrm>
                <a:off x="4079" y="0"/>
                <a:ext cx="524" cy="958"/>
                <a:chOff x="4079" y="0"/>
                <a:chExt cx="524" cy="958"/>
              </a:xfrm>
            </p:grpSpPr>
            <p:sp>
              <p:nvSpPr>
                <p:cNvPr id="2159" name="Rectangle 111"/>
                <p:cNvSpPr>
                  <a:spLocks noChangeArrowheads="1"/>
                </p:cNvSpPr>
                <p:nvPr/>
              </p:nvSpPr>
              <p:spPr bwMode="auto">
                <a:xfrm>
                  <a:off x="4122" y="0"/>
                  <a:ext cx="438" cy="9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400">
                      <a:cs typeface="Times New Roman" pitchFamily="18" charset="0"/>
                    </a:rPr>
                    <a:t>ОДС, 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ru-RU" sz="1400">
                      <a:cs typeface="Times New Roman" pitchFamily="18" charset="0"/>
                    </a:rPr>
                    <a:t>%</a:t>
                  </a:r>
                  <a:endParaRPr lang="ru-RU" sz="1200">
                    <a:cs typeface="Times New Roman" pitchFamily="18" charset="0"/>
                    <a:sym typeface="Symbol" pitchFamily="18" charset="2"/>
                  </a:endParaRPr>
                </a:p>
                <a:p>
                  <a:pPr algn="ctr" eaLnBrk="0" hangingPunct="0"/>
                  <a:endParaRPr lang="ru-RU" sz="14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2203" name="Rectangle 155"/>
                <p:cNvSpPr>
                  <a:spLocks noChangeArrowheads="1"/>
                </p:cNvSpPr>
                <p:nvPr/>
              </p:nvSpPr>
              <p:spPr bwMode="auto">
                <a:xfrm>
                  <a:off x="4079" y="0"/>
                  <a:ext cx="524" cy="9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06" name="Group 158"/>
              <p:cNvGrpSpPr>
                <a:grpSpLocks/>
              </p:cNvGrpSpPr>
              <p:nvPr/>
            </p:nvGrpSpPr>
            <p:grpSpPr bwMode="auto">
              <a:xfrm>
                <a:off x="0" y="958"/>
                <a:ext cx="417" cy="520"/>
                <a:chOff x="0" y="958"/>
                <a:chExt cx="417" cy="520"/>
              </a:xfrm>
            </p:grpSpPr>
            <p:sp>
              <p:nvSpPr>
                <p:cNvPr id="2160" name="Rectangle 112"/>
                <p:cNvSpPr>
                  <a:spLocks noChangeArrowheads="1"/>
                </p:cNvSpPr>
                <p:nvPr/>
              </p:nvSpPr>
              <p:spPr bwMode="auto">
                <a:xfrm>
                  <a:off x="43" y="958"/>
                  <a:ext cx="331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0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205" name="Rectangle 157"/>
                <p:cNvSpPr>
                  <a:spLocks noChangeArrowheads="1"/>
                </p:cNvSpPr>
                <p:nvPr/>
              </p:nvSpPr>
              <p:spPr bwMode="auto">
                <a:xfrm>
                  <a:off x="0" y="958"/>
                  <a:ext cx="417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08" name="Group 160"/>
              <p:cNvGrpSpPr>
                <a:grpSpLocks/>
              </p:cNvGrpSpPr>
              <p:nvPr/>
            </p:nvGrpSpPr>
            <p:grpSpPr bwMode="auto">
              <a:xfrm>
                <a:off x="417" y="958"/>
                <a:ext cx="518" cy="520"/>
                <a:chOff x="417" y="958"/>
                <a:chExt cx="518" cy="520"/>
              </a:xfrm>
            </p:grpSpPr>
            <p:sp>
              <p:nvSpPr>
                <p:cNvPr id="2161" name="Rectangle 113"/>
                <p:cNvSpPr>
                  <a:spLocks noChangeArrowheads="1"/>
                </p:cNvSpPr>
                <p:nvPr/>
              </p:nvSpPr>
              <p:spPr bwMode="auto">
                <a:xfrm>
                  <a:off x="460" y="958"/>
                  <a:ext cx="432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0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207" name="Rectangle 159"/>
                <p:cNvSpPr>
                  <a:spLocks noChangeArrowheads="1"/>
                </p:cNvSpPr>
                <p:nvPr/>
              </p:nvSpPr>
              <p:spPr bwMode="auto">
                <a:xfrm>
                  <a:off x="417" y="958"/>
                  <a:ext cx="518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10" name="Group 162"/>
              <p:cNvGrpSpPr>
                <a:grpSpLocks/>
              </p:cNvGrpSpPr>
              <p:nvPr/>
            </p:nvGrpSpPr>
            <p:grpSpPr bwMode="auto">
              <a:xfrm>
                <a:off x="935" y="958"/>
                <a:ext cx="524" cy="520"/>
                <a:chOff x="935" y="958"/>
                <a:chExt cx="524" cy="520"/>
              </a:xfrm>
            </p:grpSpPr>
            <p:sp>
              <p:nvSpPr>
                <p:cNvPr id="2162" name="Rectangle 114"/>
                <p:cNvSpPr>
                  <a:spLocks noChangeArrowheads="1"/>
                </p:cNvSpPr>
                <p:nvPr/>
              </p:nvSpPr>
              <p:spPr bwMode="auto">
                <a:xfrm>
                  <a:off x="978" y="958"/>
                  <a:ext cx="438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3,5</a:t>
                  </a:r>
                  <a:endParaRPr lang="ru-RU" sz="1200">
                    <a:cs typeface="Times New Roman" pitchFamily="18" charset="0"/>
                    <a:sym typeface="Symbol" pitchFamily="18" charset="2"/>
                  </a:endParaRPr>
                </a:p>
                <a:p>
                  <a:pPr algn="ctr" eaLnBrk="0" hangingPunct="0"/>
                  <a:endParaRPr lang="ru-RU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2209" name="Rectangle 161"/>
                <p:cNvSpPr>
                  <a:spLocks noChangeArrowheads="1"/>
                </p:cNvSpPr>
                <p:nvPr/>
              </p:nvSpPr>
              <p:spPr bwMode="auto">
                <a:xfrm>
                  <a:off x="935" y="958"/>
                  <a:ext cx="524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12" name="Group 164"/>
              <p:cNvGrpSpPr>
                <a:grpSpLocks/>
              </p:cNvGrpSpPr>
              <p:nvPr/>
            </p:nvGrpSpPr>
            <p:grpSpPr bwMode="auto">
              <a:xfrm>
                <a:off x="1459" y="958"/>
                <a:ext cx="524" cy="520"/>
                <a:chOff x="1459" y="958"/>
                <a:chExt cx="524" cy="520"/>
              </a:xfrm>
            </p:grpSpPr>
            <p:sp>
              <p:nvSpPr>
                <p:cNvPr id="2163" name="Rectangle 115"/>
                <p:cNvSpPr>
                  <a:spLocks noChangeArrowheads="1"/>
                </p:cNvSpPr>
                <p:nvPr/>
              </p:nvSpPr>
              <p:spPr bwMode="auto">
                <a:xfrm>
                  <a:off x="1502" y="958"/>
                  <a:ext cx="438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7,1</a:t>
                  </a:r>
                  <a:endParaRPr lang="ru-RU" sz="1200">
                    <a:cs typeface="Times New Roman" pitchFamily="18" charset="0"/>
                    <a:sym typeface="Symbol" pitchFamily="18" charset="2"/>
                  </a:endParaRPr>
                </a:p>
                <a:p>
                  <a:pPr algn="ctr" eaLnBrk="0" hangingPunct="0"/>
                  <a:endParaRPr lang="ru-RU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2211" name="Rectangle 163"/>
                <p:cNvSpPr>
                  <a:spLocks noChangeArrowheads="1"/>
                </p:cNvSpPr>
                <p:nvPr/>
              </p:nvSpPr>
              <p:spPr bwMode="auto">
                <a:xfrm>
                  <a:off x="1459" y="958"/>
                  <a:ext cx="524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14" name="Group 166"/>
              <p:cNvGrpSpPr>
                <a:grpSpLocks/>
              </p:cNvGrpSpPr>
              <p:nvPr/>
            </p:nvGrpSpPr>
            <p:grpSpPr bwMode="auto">
              <a:xfrm>
                <a:off x="1983" y="958"/>
                <a:ext cx="524" cy="520"/>
                <a:chOff x="1983" y="958"/>
                <a:chExt cx="524" cy="520"/>
              </a:xfrm>
            </p:grpSpPr>
            <p:sp>
              <p:nvSpPr>
                <p:cNvPr id="2164" name="Rectangle 116"/>
                <p:cNvSpPr>
                  <a:spLocks noChangeArrowheads="1"/>
                </p:cNvSpPr>
                <p:nvPr/>
              </p:nvSpPr>
              <p:spPr bwMode="auto">
                <a:xfrm>
                  <a:off x="2026" y="958"/>
                  <a:ext cx="438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256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213" name="Rectangle 165"/>
                <p:cNvSpPr>
                  <a:spLocks noChangeArrowheads="1"/>
                </p:cNvSpPr>
                <p:nvPr/>
              </p:nvSpPr>
              <p:spPr bwMode="auto">
                <a:xfrm>
                  <a:off x="1983" y="958"/>
                  <a:ext cx="524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16" name="Group 168"/>
              <p:cNvGrpSpPr>
                <a:grpSpLocks/>
              </p:cNvGrpSpPr>
              <p:nvPr/>
            </p:nvGrpSpPr>
            <p:grpSpPr bwMode="auto">
              <a:xfrm>
                <a:off x="2507" y="958"/>
                <a:ext cx="524" cy="520"/>
                <a:chOff x="2507" y="958"/>
                <a:chExt cx="524" cy="520"/>
              </a:xfrm>
            </p:grpSpPr>
            <p:sp>
              <p:nvSpPr>
                <p:cNvPr id="2165" name="Rectangle 117"/>
                <p:cNvSpPr>
                  <a:spLocks noChangeArrowheads="1"/>
                </p:cNvSpPr>
                <p:nvPr/>
              </p:nvSpPr>
              <p:spPr bwMode="auto">
                <a:xfrm>
                  <a:off x="2550" y="958"/>
                  <a:ext cx="438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dirty="0">
                      <a:cs typeface="Times New Roman" pitchFamily="18" charset="0"/>
                    </a:rPr>
                    <a:t>21,0</a:t>
                  </a:r>
                  <a:endParaRPr lang="ru-RU" sz="120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 dirty="0"/>
                </a:p>
              </p:txBody>
            </p:sp>
            <p:sp>
              <p:nvSpPr>
                <p:cNvPr id="2215" name="Rectangle 167"/>
                <p:cNvSpPr>
                  <a:spLocks noChangeArrowheads="1"/>
                </p:cNvSpPr>
                <p:nvPr/>
              </p:nvSpPr>
              <p:spPr bwMode="auto">
                <a:xfrm>
                  <a:off x="2507" y="958"/>
                  <a:ext cx="524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18" name="Group 170"/>
              <p:cNvGrpSpPr>
                <a:grpSpLocks/>
              </p:cNvGrpSpPr>
              <p:nvPr/>
            </p:nvGrpSpPr>
            <p:grpSpPr bwMode="auto">
              <a:xfrm>
                <a:off x="3031" y="958"/>
                <a:ext cx="524" cy="520"/>
                <a:chOff x="3031" y="958"/>
                <a:chExt cx="524" cy="520"/>
              </a:xfrm>
            </p:grpSpPr>
            <p:sp>
              <p:nvSpPr>
                <p:cNvPr id="2166" name="Rectangle 118"/>
                <p:cNvSpPr>
                  <a:spLocks noChangeArrowheads="1"/>
                </p:cNvSpPr>
                <p:nvPr/>
              </p:nvSpPr>
              <p:spPr bwMode="auto">
                <a:xfrm>
                  <a:off x="3074" y="958"/>
                  <a:ext cx="438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0,92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217" name="Rectangle 169"/>
                <p:cNvSpPr>
                  <a:spLocks noChangeArrowheads="1"/>
                </p:cNvSpPr>
                <p:nvPr/>
              </p:nvSpPr>
              <p:spPr bwMode="auto">
                <a:xfrm>
                  <a:off x="3031" y="958"/>
                  <a:ext cx="524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20" name="Group 172"/>
              <p:cNvGrpSpPr>
                <a:grpSpLocks/>
              </p:cNvGrpSpPr>
              <p:nvPr/>
            </p:nvGrpSpPr>
            <p:grpSpPr bwMode="auto">
              <a:xfrm>
                <a:off x="3555" y="958"/>
                <a:ext cx="524" cy="520"/>
                <a:chOff x="3555" y="958"/>
                <a:chExt cx="524" cy="520"/>
              </a:xfrm>
            </p:grpSpPr>
            <p:sp>
              <p:nvSpPr>
                <p:cNvPr id="2167" name="Rectangle 119"/>
                <p:cNvSpPr>
                  <a:spLocks noChangeArrowheads="1"/>
                </p:cNvSpPr>
                <p:nvPr/>
              </p:nvSpPr>
              <p:spPr bwMode="auto">
                <a:xfrm>
                  <a:off x="3598" y="958"/>
                  <a:ext cx="438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0,82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219" name="Rectangle 171"/>
                <p:cNvSpPr>
                  <a:spLocks noChangeArrowheads="1"/>
                </p:cNvSpPr>
                <p:nvPr/>
              </p:nvSpPr>
              <p:spPr bwMode="auto">
                <a:xfrm>
                  <a:off x="3555" y="958"/>
                  <a:ext cx="524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22" name="Group 174"/>
              <p:cNvGrpSpPr>
                <a:grpSpLocks/>
              </p:cNvGrpSpPr>
              <p:nvPr/>
            </p:nvGrpSpPr>
            <p:grpSpPr bwMode="auto">
              <a:xfrm>
                <a:off x="4079" y="958"/>
                <a:ext cx="524" cy="520"/>
                <a:chOff x="4079" y="958"/>
                <a:chExt cx="524" cy="520"/>
              </a:xfrm>
            </p:grpSpPr>
            <p:sp>
              <p:nvSpPr>
                <p:cNvPr id="2168" name="Rectangle 120"/>
                <p:cNvSpPr>
                  <a:spLocks noChangeArrowheads="1"/>
                </p:cNvSpPr>
                <p:nvPr/>
              </p:nvSpPr>
              <p:spPr bwMode="auto">
                <a:xfrm>
                  <a:off x="4122" y="958"/>
                  <a:ext cx="438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68,0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221" name="Rectangle 173"/>
                <p:cNvSpPr>
                  <a:spLocks noChangeArrowheads="1"/>
                </p:cNvSpPr>
                <p:nvPr/>
              </p:nvSpPr>
              <p:spPr bwMode="auto">
                <a:xfrm>
                  <a:off x="4079" y="958"/>
                  <a:ext cx="524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24" name="Group 176"/>
              <p:cNvGrpSpPr>
                <a:grpSpLocks/>
              </p:cNvGrpSpPr>
              <p:nvPr/>
            </p:nvGrpSpPr>
            <p:grpSpPr bwMode="auto">
              <a:xfrm>
                <a:off x="0" y="1478"/>
                <a:ext cx="417" cy="520"/>
                <a:chOff x="0" y="1478"/>
                <a:chExt cx="417" cy="520"/>
              </a:xfrm>
            </p:grpSpPr>
            <p:sp>
              <p:nvSpPr>
                <p:cNvPr id="2169" name="Rectangle 121"/>
                <p:cNvSpPr>
                  <a:spLocks noChangeArrowheads="1"/>
                </p:cNvSpPr>
                <p:nvPr/>
              </p:nvSpPr>
              <p:spPr bwMode="auto">
                <a:xfrm>
                  <a:off x="43" y="1478"/>
                  <a:ext cx="331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3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223" name="Rectangle 175"/>
                <p:cNvSpPr>
                  <a:spLocks noChangeArrowheads="1"/>
                </p:cNvSpPr>
                <p:nvPr/>
              </p:nvSpPr>
              <p:spPr bwMode="auto">
                <a:xfrm>
                  <a:off x="0" y="1478"/>
                  <a:ext cx="417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26" name="Group 178"/>
              <p:cNvGrpSpPr>
                <a:grpSpLocks/>
              </p:cNvGrpSpPr>
              <p:nvPr/>
            </p:nvGrpSpPr>
            <p:grpSpPr bwMode="auto">
              <a:xfrm>
                <a:off x="417" y="1478"/>
                <a:ext cx="518" cy="520"/>
                <a:chOff x="417" y="1478"/>
                <a:chExt cx="518" cy="520"/>
              </a:xfrm>
            </p:grpSpPr>
            <p:sp>
              <p:nvSpPr>
                <p:cNvPr id="2170" name="Rectangle 122"/>
                <p:cNvSpPr>
                  <a:spLocks noChangeArrowheads="1"/>
                </p:cNvSpPr>
                <p:nvPr/>
              </p:nvSpPr>
              <p:spPr bwMode="auto">
                <a:xfrm>
                  <a:off x="460" y="1478"/>
                  <a:ext cx="432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15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225" name="Rectangle 177"/>
                <p:cNvSpPr>
                  <a:spLocks noChangeArrowheads="1"/>
                </p:cNvSpPr>
                <p:nvPr/>
              </p:nvSpPr>
              <p:spPr bwMode="auto">
                <a:xfrm>
                  <a:off x="417" y="1478"/>
                  <a:ext cx="518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28" name="Group 180"/>
              <p:cNvGrpSpPr>
                <a:grpSpLocks/>
              </p:cNvGrpSpPr>
              <p:nvPr/>
            </p:nvGrpSpPr>
            <p:grpSpPr bwMode="auto">
              <a:xfrm>
                <a:off x="935" y="1478"/>
                <a:ext cx="524" cy="520"/>
                <a:chOff x="935" y="1478"/>
                <a:chExt cx="524" cy="520"/>
              </a:xfrm>
            </p:grpSpPr>
            <p:sp>
              <p:nvSpPr>
                <p:cNvPr id="2171" name="Rectangle 123"/>
                <p:cNvSpPr>
                  <a:spLocks noChangeArrowheads="1"/>
                </p:cNvSpPr>
                <p:nvPr/>
              </p:nvSpPr>
              <p:spPr bwMode="auto">
                <a:xfrm>
                  <a:off x="978" y="1478"/>
                  <a:ext cx="438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4,3</a:t>
                  </a:r>
                  <a:endParaRPr lang="ru-RU" sz="1200">
                    <a:cs typeface="Times New Roman" pitchFamily="18" charset="0"/>
                    <a:sym typeface="Symbol" pitchFamily="18" charset="2"/>
                  </a:endParaRPr>
                </a:p>
                <a:p>
                  <a:pPr algn="ctr" eaLnBrk="0" hangingPunct="0"/>
                  <a:endParaRPr lang="ru-RU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2227" name="Rectangle 179"/>
                <p:cNvSpPr>
                  <a:spLocks noChangeArrowheads="1"/>
                </p:cNvSpPr>
                <p:nvPr/>
              </p:nvSpPr>
              <p:spPr bwMode="auto">
                <a:xfrm>
                  <a:off x="935" y="1478"/>
                  <a:ext cx="524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30" name="Group 182"/>
              <p:cNvGrpSpPr>
                <a:grpSpLocks/>
              </p:cNvGrpSpPr>
              <p:nvPr/>
            </p:nvGrpSpPr>
            <p:grpSpPr bwMode="auto">
              <a:xfrm>
                <a:off x="1459" y="1478"/>
                <a:ext cx="524" cy="520"/>
                <a:chOff x="1459" y="1478"/>
                <a:chExt cx="524" cy="520"/>
              </a:xfrm>
            </p:grpSpPr>
            <p:sp>
              <p:nvSpPr>
                <p:cNvPr id="2172" name="Rectangle 124"/>
                <p:cNvSpPr>
                  <a:spLocks noChangeArrowheads="1"/>
                </p:cNvSpPr>
                <p:nvPr/>
              </p:nvSpPr>
              <p:spPr bwMode="auto">
                <a:xfrm>
                  <a:off x="1502" y="1478"/>
                  <a:ext cx="438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7,2</a:t>
                  </a:r>
                  <a:endParaRPr lang="ru-RU" sz="1200">
                    <a:cs typeface="Times New Roman" pitchFamily="18" charset="0"/>
                    <a:sym typeface="Symbol" pitchFamily="18" charset="2"/>
                  </a:endParaRPr>
                </a:p>
                <a:p>
                  <a:pPr algn="ctr" eaLnBrk="0" hangingPunct="0"/>
                  <a:endParaRPr lang="ru-RU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2229" name="Rectangle 181"/>
                <p:cNvSpPr>
                  <a:spLocks noChangeArrowheads="1"/>
                </p:cNvSpPr>
                <p:nvPr/>
              </p:nvSpPr>
              <p:spPr bwMode="auto">
                <a:xfrm>
                  <a:off x="1459" y="1478"/>
                  <a:ext cx="524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32" name="Group 184"/>
              <p:cNvGrpSpPr>
                <a:grpSpLocks/>
              </p:cNvGrpSpPr>
              <p:nvPr/>
            </p:nvGrpSpPr>
            <p:grpSpPr bwMode="auto">
              <a:xfrm>
                <a:off x="1983" y="1478"/>
                <a:ext cx="524" cy="520"/>
                <a:chOff x="1983" y="1478"/>
                <a:chExt cx="524" cy="520"/>
              </a:xfrm>
            </p:grpSpPr>
            <p:sp>
              <p:nvSpPr>
                <p:cNvPr id="2173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26" y="1478"/>
                  <a:ext cx="438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242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231" name="Rectangle 183"/>
                <p:cNvSpPr>
                  <a:spLocks noChangeArrowheads="1"/>
                </p:cNvSpPr>
                <p:nvPr/>
              </p:nvSpPr>
              <p:spPr bwMode="auto">
                <a:xfrm>
                  <a:off x="1983" y="1478"/>
                  <a:ext cx="524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34" name="Group 186"/>
              <p:cNvGrpSpPr>
                <a:grpSpLocks/>
              </p:cNvGrpSpPr>
              <p:nvPr/>
            </p:nvGrpSpPr>
            <p:grpSpPr bwMode="auto">
              <a:xfrm>
                <a:off x="2507" y="1478"/>
                <a:ext cx="524" cy="520"/>
                <a:chOff x="2507" y="1478"/>
                <a:chExt cx="524" cy="520"/>
              </a:xfrm>
            </p:grpSpPr>
            <p:sp>
              <p:nvSpPr>
                <p:cNvPr id="2174" name="Rectangle 126"/>
                <p:cNvSpPr>
                  <a:spLocks noChangeArrowheads="1"/>
                </p:cNvSpPr>
                <p:nvPr/>
              </p:nvSpPr>
              <p:spPr bwMode="auto">
                <a:xfrm>
                  <a:off x="2550" y="1478"/>
                  <a:ext cx="438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17,0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233" name="Rectangle 185"/>
                <p:cNvSpPr>
                  <a:spLocks noChangeArrowheads="1"/>
                </p:cNvSpPr>
                <p:nvPr/>
              </p:nvSpPr>
              <p:spPr bwMode="auto">
                <a:xfrm>
                  <a:off x="2507" y="1478"/>
                  <a:ext cx="524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36" name="Group 188"/>
              <p:cNvGrpSpPr>
                <a:grpSpLocks/>
              </p:cNvGrpSpPr>
              <p:nvPr/>
            </p:nvGrpSpPr>
            <p:grpSpPr bwMode="auto">
              <a:xfrm>
                <a:off x="3031" y="1478"/>
                <a:ext cx="524" cy="520"/>
                <a:chOff x="3031" y="1478"/>
                <a:chExt cx="524" cy="520"/>
              </a:xfrm>
            </p:grpSpPr>
            <p:sp>
              <p:nvSpPr>
                <p:cNvPr id="2175" name="Rectangle 127"/>
                <p:cNvSpPr>
                  <a:spLocks noChangeArrowheads="1"/>
                </p:cNvSpPr>
                <p:nvPr/>
              </p:nvSpPr>
              <p:spPr bwMode="auto">
                <a:xfrm>
                  <a:off x="3074" y="1478"/>
                  <a:ext cx="438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0,99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235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31" y="1478"/>
                  <a:ext cx="524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38" name="Group 190"/>
              <p:cNvGrpSpPr>
                <a:grpSpLocks/>
              </p:cNvGrpSpPr>
              <p:nvPr/>
            </p:nvGrpSpPr>
            <p:grpSpPr bwMode="auto">
              <a:xfrm>
                <a:off x="3555" y="1478"/>
                <a:ext cx="524" cy="520"/>
                <a:chOff x="3555" y="1478"/>
                <a:chExt cx="524" cy="520"/>
              </a:xfrm>
            </p:grpSpPr>
            <p:sp>
              <p:nvSpPr>
                <p:cNvPr id="2176" name="Rectangle 128"/>
                <p:cNvSpPr>
                  <a:spLocks noChangeArrowheads="1"/>
                </p:cNvSpPr>
                <p:nvPr/>
              </p:nvSpPr>
              <p:spPr bwMode="auto">
                <a:xfrm>
                  <a:off x="3598" y="1478"/>
                  <a:ext cx="438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0,88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237" name="Rectangle 189"/>
                <p:cNvSpPr>
                  <a:spLocks noChangeArrowheads="1"/>
                </p:cNvSpPr>
                <p:nvPr/>
              </p:nvSpPr>
              <p:spPr bwMode="auto">
                <a:xfrm>
                  <a:off x="3555" y="1478"/>
                  <a:ext cx="524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40" name="Group 192"/>
              <p:cNvGrpSpPr>
                <a:grpSpLocks/>
              </p:cNvGrpSpPr>
              <p:nvPr/>
            </p:nvGrpSpPr>
            <p:grpSpPr bwMode="auto">
              <a:xfrm>
                <a:off x="4079" y="1478"/>
                <a:ext cx="524" cy="520"/>
                <a:chOff x="4079" y="1478"/>
                <a:chExt cx="524" cy="520"/>
              </a:xfrm>
            </p:grpSpPr>
            <p:sp>
              <p:nvSpPr>
                <p:cNvPr id="2177" name="Rectangle 129"/>
                <p:cNvSpPr>
                  <a:spLocks noChangeArrowheads="1"/>
                </p:cNvSpPr>
                <p:nvPr/>
              </p:nvSpPr>
              <p:spPr bwMode="auto">
                <a:xfrm>
                  <a:off x="4122" y="1478"/>
                  <a:ext cx="438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67,0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239" name="Rectangle 191"/>
                <p:cNvSpPr>
                  <a:spLocks noChangeArrowheads="1"/>
                </p:cNvSpPr>
                <p:nvPr/>
              </p:nvSpPr>
              <p:spPr bwMode="auto">
                <a:xfrm>
                  <a:off x="4079" y="1478"/>
                  <a:ext cx="524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42" name="Group 194"/>
              <p:cNvGrpSpPr>
                <a:grpSpLocks/>
              </p:cNvGrpSpPr>
              <p:nvPr/>
            </p:nvGrpSpPr>
            <p:grpSpPr bwMode="auto">
              <a:xfrm>
                <a:off x="0" y="1998"/>
                <a:ext cx="417" cy="520"/>
                <a:chOff x="0" y="1998"/>
                <a:chExt cx="417" cy="520"/>
              </a:xfrm>
            </p:grpSpPr>
            <p:sp>
              <p:nvSpPr>
                <p:cNvPr id="2178" name="Rectangle 130"/>
                <p:cNvSpPr>
                  <a:spLocks noChangeArrowheads="1"/>
                </p:cNvSpPr>
                <p:nvPr/>
              </p:nvSpPr>
              <p:spPr bwMode="auto">
                <a:xfrm>
                  <a:off x="43" y="1998"/>
                  <a:ext cx="331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10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241" name="Rectangle 193"/>
                <p:cNvSpPr>
                  <a:spLocks noChangeArrowheads="1"/>
                </p:cNvSpPr>
                <p:nvPr/>
              </p:nvSpPr>
              <p:spPr bwMode="auto">
                <a:xfrm>
                  <a:off x="0" y="1998"/>
                  <a:ext cx="417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44" name="Group 196"/>
              <p:cNvGrpSpPr>
                <a:grpSpLocks/>
              </p:cNvGrpSpPr>
              <p:nvPr/>
            </p:nvGrpSpPr>
            <p:grpSpPr bwMode="auto">
              <a:xfrm>
                <a:off x="417" y="1998"/>
                <a:ext cx="518" cy="520"/>
                <a:chOff x="417" y="1998"/>
                <a:chExt cx="518" cy="520"/>
              </a:xfrm>
            </p:grpSpPr>
            <p:sp>
              <p:nvSpPr>
                <p:cNvPr id="2179" name="Rectangle 131"/>
                <p:cNvSpPr>
                  <a:spLocks noChangeArrowheads="1"/>
                </p:cNvSpPr>
                <p:nvPr/>
              </p:nvSpPr>
              <p:spPr bwMode="auto">
                <a:xfrm>
                  <a:off x="460" y="1998"/>
                  <a:ext cx="432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15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243" name="Rectangle 195"/>
                <p:cNvSpPr>
                  <a:spLocks noChangeArrowheads="1"/>
                </p:cNvSpPr>
                <p:nvPr/>
              </p:nvSpPr>
              <p:spPr bwMode="auto">
                <a:xfrm>
                  <a:off x="417" y="1998"/>
                  <a:ext cx="518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46" name="Group 198"/>
              <p:cNvGrpSpPr>
                <a:grpSpLocks/>
              </p:cNvGrpSpPr>
              <p:nvPr/>
            </p:nvGrpSpPr>
            <p:grpSpPr bwMode="auto">
              <a:xfrm>
                <a:off x="935" y="1998"/>
                <a:ext cx="524" cy="520"/>
                <a:chOff x="935" y="1998"/>
                <a:chExt cx="524" cy="520"/>
              </a:xfrm>
            </p:grpSpPr>
            <p:sp>
              <p:nvSpPr>
                <p:cNvPr id="2180" name="Rectangle 132"/>
                <p:cNvSpPr>
                  <a:spLocks noChangeArrowheads="1"/>
                </p:cNvSpPr>
                <p:nvPr/>
              </p:nvSpPr>
              <p:spPr bwMode="auto">
                <a:xfrm>
                  <a:off x="978" y="1998"/>
                  <a:ext cx="438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3,4</a:t>
                  </a:r>
                  <a:endParaRPr lang="ru-RU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2245" name="Rectangle 197"/>
                <p:cNvSpPr>
                  <a:spLocks noChangeArrowheads="1"/>
                </p:cNvSpPr>
                <p:nvPr/>
              </p:nvSpPr>
              <p:spPr bwMode="auto">
                <a:xfrm>
                  <a:off x="935" y="1998"/>
                  <a:ext cx="524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48" name="Group 200"/>
              <p:cNvGrpSpPr>
                <a:grpSpLocks/>
              </p:cNvGrpSpPr>
              <p:nvPr/>
            </p:nvGrpSpPr>
            <p:grpSpPr bwMode="auto">
              <a:xfrm>
                <a:off x="1459" y="1998"/>
                <a:ext cx="524" cy="520"/>
                <a:chOff x="1459" y="1998"/>
                <a:chExt cx="524" cy="520"/>
              </a:xfrm>
            </p:grpSpPr>
            <p:sp>
              <p:nvSpPr>
                <p:cNvPr id="2181" name="Rectangle 133"/>
                <p:cNvSpPr>
                  <a:spLocks noChangeArrowheads="1"/>
                </p:cNvSpPr>
                <p:nvPr/>
              </p:nvSpPr>
              <p:spPr bwMode="auto">
                <a:xfrm>
                  <a:off x="1502" y="1998"/>
                  <a:ext cx="438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6,</a:t>
                  </a:r>
                  <a:r>
                    <a:rPr lang="ru-RU"/>
                    <a:t>6</a:t>
                  </a:r>
                  <a:endParaRPr lang="ru-RU" sz="1200">
                    <a:cs typeface="Times New Roman" pitchFamily="18" charset="0"/>
                    <a:sym typeface="Symbol" pitchFamily="18" charset="2"/>
                  </a:endParaRPr>
                </a:p>
                <a:p>
                  <a:pPr algn="ctr" eaLnBrk="0" hangingPunct="0"/>
                  <a:endParaRPr lang="ru-RU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2247" name="Rectangle 199"/>
                <p:cNvSpPr>
                  <a:spLocks noChangeArrowheads="1"/>
                </p:cNvSpPr>
                <p:nvPr/>
              </p:nvSpPr>
              <p:spPr bwMode="auto">
                <a:xfrm>
                  <a:off x="1459" y="1998"/>
                  <a:ext cx="524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0" name="Group 202"/>
              <p:cNvGrpSpPr>
                <a:grpSpLocks/>
              </p:cNvGrpSpPr>
              <p:nvPr/>
            </p:nvGrpSpPr>
            <p:grpSpPr bwMode="auto">
              <a:xfrm>
                <a:off x="1983" y="1998"/>
                <a:ext cx="524" cy="520"/>
                <a:chOff x="1983" y="1998"/>
                <a:chExt cx="524" cy="520"/>
              </a:xfrm>
            </p:grpSpPr>
            <p:sp>
              <p:nvSpPr>
                <p:cNvPr id="2182" name="Rectangle 134"/>
                <p:cNvSpPr>
                  <a:spLocks noChangeArrowheads="1"/>
                </p:cNvSpPr>
                <p:nvPr/>
              </p:nvSpPr>
              <p:spPr bwMode="auto">
                <a:xfrm>
                  <a:off x="2026" y="1998"/>
                  <a:ext cx="438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237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249" name="Rectangle 201"/>
                <p:cNvSpPr>
                  <a:spLocks noChangeArrowheads="1"/>
                </p:cNvSpPr>
                <p:nvPr/>
              </p:nvSpPr>
              <p:spPr bwMode="auto">
                <a:xfrm>
                  <a:off x="1983" y="1998"/>
                  <a:ext cx="524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2" name="Group 204"/>
              <p:cNvGrpSpPr>
                <a:grpSpLocks/>
              </p:cNvGrpSpPr>
              <p:nvPr/>
            </p:nvGrpSpPr>
            <p:grpSpPr bwMode="auto">
              <a:xfrm>
                <a:off x="2507" y="1998"/>
                <a:ext cx="524" cy="520"/>
                <a:chOff x="2507" y="1998"/>
                <a:chExt cx="524" cy="520"/>
              </a:xfrm>
            </p:grpSpPr>
            <p:sp>
              <p:nvSpPr>
                <p:cNvPr id="2183" name="Rectangle 135"/>
                <p:cNvSpPr>
                  <a:spLocks noChangeArrowheads="1"/>
                </p:cNvSpPr>
                <p:nvPr/>
              </p:nvSpPr>
              <p:spPr bwMode="auto">
                <a:xfrm>
                  <a:off x="2550" y="1998"/>
                  <a:ext cx="438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19,6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251" name="Rectangle 203"/>
                <p:cNvSpPr>
                  <a:spLocks noChangeArrowheads="1"/>
                </p:cNvSpPr>
                <p:nvPr/>
              </p:nvSpPr>
              <p:spPr bwMode="auto">
                <a:xfrm>
                  <a:off x="2507" y="1998"/>
                  <a:ext cx="524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4" name="Group 206"/>
              <p:cNvGrpSpPr>
                <a:grpSpLocks/>
              </p:cNvGrpSpPr>
              <p:nvPr/>
            </p:nvGrpSpPr>
            <p:grpSpPr bwMode="auto">
              <a:xfrm>
                <a:off x="3031" y="1998"/>
                <a:ext cx="524" cy="520"/>
                <a:chOff x="3031" y="1998"/>
                <a:chExt cx="524" cy="520"/>
              </a:xfrm>
            </p:grpSpPr>
            <p:sp>
              <p:nvSpPr>
                <p:cNvPr id="2184" name="Rectangle 136"/>
                <p:cNvSpPr>
                  <a:spLocks noChangeArrowheads="1"/>
                </p:cNvSpPr>
                <p:nvPr/>
              </p:nvSpPr>
              <p:spPr bwMode="auto">
                <a:xfrm>
                  <a:off x="3074" y="1998"/>
                  <a:ext cx="438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0,98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253" name="Rectangle 205"/>
                <p:cNvSpPr>
                  <a:spLocks noChangeArrowheads="1"/>
                </p:cNvSpPr>
                <p:nvPr/>
              </p:nvSpPr>
              <p:spPr bwMode="auto">
                <a:xfrm>
                  <a:off x="3031" y="1998"/>
                  <a:ext cx="524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6" name="Group 208"/>
              <p:cNvGrpSpPr>
                <a:grpSpLocks/>
              </p:cNvGrpSpPr>
              <p:nvPr/>
            </p:nvGrpSpPr>
            <p:grpSpPr bwMode="auto">
              <a:xfrm>
                <a:off x="3555" y="1998"/>
                <a:ext cx="524" cy="520"/>
                <a:chOff x="3555" y="1998"/>
                <a:chExt cx="524" cy="520"/>
              </a:xfrm>
            </p:grpSpPr>
            <p:sp>
              <p:nvSpPr>
                <p:cNvPr id="2185" name="Rectangle 137"/>
                <p:cNvSpPr>
                  <a:spLocks noChangeArrowheads="1"/>
                </p:cNvSpPr>
                <p:nvPr/>
              </p:nvSpPr>
              <p:spPr bwMode="auto">
                <a:xfrm>
                  <a:off x="3598" y="1998"/>
                  <a:ext cx="438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0,79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255" name="Rectangle 207"/>
                <p:cNvSpPr>
                  <a:spLocks noChangeArrowheads="1"/>
                </p:cNvSpPr>
                <p:nvPr/>
              </p:nvSpPr>
              <p:spPr bwMode="auto">
                <a:xfrm>
                  <a:off x="3555" y="1998"/>
                  <a:ext cx="524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8" name="Group 210"/>
              <p:cNvGrpSpPr>
                <a:grpSpLocks/>
              </p:cNvGrpSpPr>
              <p:nvPr/>
            </p:nvGrpSpPr>
            <p:grpSpPr bwMode="auto">
              <a:xfrm>
                <a:off x="4079" y="1998"/>
                <a:ext cx="524" cy="520"/>
                <a:chOff x="4079" y="1998"/>
                <a:chExt cx="524" cy="520"/>
              </a:xfrm>
            </p:grpSpPr>
            <p:sp>
              <p:nvSpPr>
                <p:cNvPr id="2186" name="Rectangle 138"/>
                <p:cNvSpPr>
                  <a:spLocks noChangeArrowheads="1"/>
                </p:cNvSpPr>
                <p:nvPr/>
              </p:nvSpPr>
              <p:spPr bwMode="auto">
                <a:xfrm>
                  <a:off x="4122" y="1998"/>
                  <a:ext cx="438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>
                      <a:cs typeface="Times New Roman" pitchFamily="18" charset="0"/>
                    </a:rPr>
                    <a:t>51,4</a:t>
                  </a:r>
                  <a:endParaRPr lang="ru-RU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2257" name="Rectangle 209"/>
                <p:cNvSpPr>
                  <a:spLocks noChangeArrowheads="1"/>
                </p:cNvSpPr>
                <p:nvPr/>
              </p:nvSpPr>
              <p:spPr bwMode="auto">
                <a:xfrm>
                  <a:off x="4079" y="1998"/>
                  <a:ext cx="524" cy="52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260" name="Rectangle 212"/>
            <p:cNvSpPr>
              <a:spLocks noChangeArrowheads="1"/>
            </p:cNvSpPr>
            <p:nvPr/>
          </p:nvSpPr>
          <p:spPr bwMode="auto">
            <a:xfrm>
              <a:off x="-3" y="-3"/>
              <a:ext cx="4609" cy="2524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62" name="Text Box 214"/>
          <p:cNvSpPr txBox="1">
            <a:spLocks noChangeArrowheads="1"/>
          </p:cNvSpPr>
          <p:nvPr/>
        </p:nvSpPr>
        <p:spPr bwMode="auto">
          <a:xfrm>
            <a:off x="-1" y="4857760"/>
            <a:ext cx="8183771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Табл.3.2.2.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Свойства резин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оптимальным содержанием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цеолитов.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411" y="1704517"/>
            <a:ext cx="9026589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Табл.3.2.1.Фракционный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  цеолитов по данным динамического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светорассеяния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Номер слайда 2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3C04-0251-4007-B3EA-57E4B3221B63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73186" cy="85723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012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7" name="Rectangle 23"/>
          <p:cNvSpPr>
            <a:spLocks noGrp="1" noChangeArrowheads="1"/>
          </p:cNvSpPr>
          <p:nvPr>
            <p:ph type="title"/>
          </p:nvPr>
        </p:nvSpPr>
        <p:spPr>
          <a:xfrm>
            <a:off x="1071538" y="0"/>
            <a:ext cx="7572428" cy="92867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Модификация резин на основе СКПО бентонитовыми глинами</a:t>
            </a:r>
          </a:p>
        </p:txBody>
      </p:sp>
      <p:graphicFrame>
        <p:nvGraphicFramePr>
          <p:cNvPr id="62466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39750" y="1052513"/>
          <a:ext cx="3671888" cy="1728787"/>
        </p:xfrm>
        <a:graphic>
          <a:graphicData uri="http://schemas.openxmlformats.org/presentationml/2006/ole">
            <p:oleObj spid="_x0000_s1078" name="Диаграмма" r:id="rId3" imgW="8829759" imgH="5857943" progId="Excel.Sheet.8">
              <p:embed/>
            </p:oleObj>
          </a:graphicData>
        </a:graphic>
      </p:graphicFrame>
      <p:graphicFrame>
        <p:nvGraphicFramePr>
          <p:cNvPr id="62467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716463" y="1052513"/>
          <a:ext cx="3887787" cy="1728787"/>
        </p:xfrm>
        <a:graphic>
          <a:graphicData uri="http://schemas.openxmlformats.org/presentationml/2006/ole">
            <p:oleObj spid="_x0000_s1079" name="Диаграмма" r:id="rId4" imgW="4905375" imgH="2447925" progId="Excel.Sheet.8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39750" y="2852738"/>
          <a:ext cx="3743325" cy="1873250"/>
        </p:xfrm>
        <a:graphic>
          <a:graphicData uri="http://schemas.openxmlformats.org/presentationml/2006/ole">
            <p:oleObj spid="_x0000_s1080" name="Диаграмма" r:id="rId5" imgW="4905375" imgH="2609850" progId="Excel.Sheet.8">
              <p:embed/>
            </p:oleObj>
          </a:graphicData>
        </a:graphic>
      </p:graphicFrame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-36513" y="5084763"/>
            <a:ext cx="91805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Рис.3.2.4. </a:t>
            </a:r>
            <a:r>
              <a:rPr lang="ru-RU" sz="1400" b="1" dirty="0" smtClean="0"/>
              <a:t>Зависимость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условной прочности при растяжении (а), ОДС (б), объемного износа (в) и степени набухания резин на основе СКПО от содержания бентонита: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                                                  ― исходная резина;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                                                  ― резина с бентонитом Курганским (БК);    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                                                  ― резина с бентонитом Хакасским (БХ).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2175028" y="5994426"/>
            <a:ext cx="142875" cy="144462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2088843" y="5805488"/>
            <a:ext cx="142875" cy="1444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aphicFrame>
        <p:nvGraphicFramePr>
          <p:cNvPr id="62475" name="Object 1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716463" y="2852738"/>
          <a:ext cx="3886200" cy="1801812"/>
        </p:xfrm>
        <a:graphic>
          <a:graphicData uri="http://schemas.openxmlformats.org/presentationml/2006/ole">
            <p:oleObj spid="_x0000_s1081" name="Диаграмма" r:id="rId6" imgW="4905375" imgH="2609850" progId="Excel.Sheet.8">
              <p:embed/>
            </p:oleObj>
          </a:graphicData>
        </a:graphic>
      </p:graphicFrame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2197100" y="5589588"/>
            <a:ext cx="142875" cy="144462"/>
          </a:xfrm>
          <a:prstGeom prst="rect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179388" y="1700213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38200" indent="-838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а)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4356100" y="1700213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38200" indent="-838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б) 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179388" y="3573463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38200" indent="-838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в)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4427538" y="3573463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38200" indent="-838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г)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71B-A9E4-40C4-8BF2-C056F4BD9433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0"/>
            <a:ext cx="1071538" cy="94386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149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1142</TotalTime>
  <Words>1167</Words>
  <Application>Microsoft Office PowerPoint</Application>
  <PresentationFormat>Экран (4:3)</PresentationFormat>
  <Paragraphs>186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Городская</vt:lpstr>
      <vt:lpstr>Фотография Photo Editor</vt:lpstr>
      <vt:lpstr>Диаграмма</vt:lpstr>
      <vt:lpstr>МДК 03. Морозостойкость эластомеров (стеклование, кристаллизация, способы оценки морозостойкости, обзор рынка морозостойких эластомеров). </vt:lpstr>
      <vt:lpstr>Особенности структуры, возникающей при взаимодействии наполнителя с каучуком. </vt:lpstr>
      <vt:lpstr>Слайд 3</vt:lpstr>
      <vt:lpstr> Выбор вулканизующей группы.  </vt:lpstr>
      <vt:lpstr>Слайд 5</vt:lpstr>
      <vt:lpstr>Слайд 6</vt:lpstr>
      <vt:lpstr>Слайд 7</vt:lpstr>
      <vt:lpstr>Модификация пропиленоксидного каучука природными цеолитами</vt:lpstr>
      <vt:lpstr> Модификация резин на основе СКПО бентонитовыми глинами</vt:lpstr>
      <vt:lpstr>Слайд 10</vt:lpstr>
      <vt:lpstr>Слайд 11</vt:lpstr>
      <vt:lpstr>Слайд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Alexander</dc:creator>
  <cp:lastModifiedBy>Alexander</cp:lastModifiedBy>
  <cp:revision>59</cp:revision>
  <dcterms:created xsi:type="dcterms:W3CDTF">2015-06-23T12:56:30Z</dcterms:created>
  <dcterms:modified xsi:type="dcterms:W3CDTF">2016-03-13T11:41:37Z</dcterms:modified>
</cp:coreProperties>
</file>