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1"/>
  </p:notesMasterIdLst>
  <p:sldIdLst>
    <p:sldId id="561" r:id="rId2"/>
    <p:sldId id="568" r:id="rId3"/>
    <p:sldId id="569" r:id="rId4"/>
    <p:sldId id="570" r:id="rId5"/>
    <p:sldId id="571" r:id="rId6"/>
    <p:sldId id="572" r:id="rId7"/>
    <p:sldId id="573" r:id="rId8"/>
    <p:sldId id="574" r:id="rId9"/>
    <p:sldId id="575" r:id="rId10"/>
    <p:sldId id="584" r:id="rId11"/>
    <p:sldId id="585" r:id="rId12"/>
    <p:sldId id="586" r:id="rId13"/>
    <p:sldId id="587" r:id="rId14"/>
    <p:sldId id="588" r:id="rId15"/>
    <p:sldId id="589" r:id="rId16"/>
    <p:sldId id="590" r:id="rId17"/>
    <p:sldId id="591" r:id="rId18"/>
    <p:sldId id="592" r:id="rId19"/>
    <p:sldId id="593" r:id="rId2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5F5F5F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5F5F5F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5F5F5F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5F5F5F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5F5F5F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rgbClr val="5F5F5F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rgbClr val="5F5F5F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rgbClr val="5F5F5F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rgbClr val="5F5F5F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6FA4"/>
    <a:srgbClr val="333333"/>
    <a:srgbClr val="000000"/>
    <a:srgbClr val="DDDDDD"/>
    <a:srgbClr val="B2B2B2"/>
    <a:srgbClr val="9B9B9B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96" autoAdjust="0"/>
    <p:restoredTop sz="94245" autoAdjust="0"/>
  </p:normalViewPr>
  <p:slideViewPr>
    <p:cSldViewPr>
      <p:cViewPr>
        <p:scale>
          <a:sx n="80" d="100"/>
          <a:sy n="80" d="100"/>
        </p:scale>
        <p:origin x="-774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5" tIns="46388" rIns="92775" bIns="46388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5" tIns="46388" rIns="92775" bIns="4638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4875"/>
            <a:ext cx="54356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5" tIns="46388" rIns="92775" bIns="463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5" tIns="46388" rIns="92775" bIns="46388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5" tIns="46388" rIns="92775" bIns="4638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56F5B13-3CF1-4477-B60B-4E8D7038DF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726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767C1-762B-475E-949D-8B03C96CBC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356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92CDA-3912-4341-8D2C-710524DC2A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67074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A980D-90F5-462B-A696-F30A564666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12305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3D87C-632D-410B-9BA8-CE55F5B8EE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739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8C4B6-064B-4E99-A2DC-843BC50298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62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8A0DE-0784-42A4-8AD3-A9FE6183A1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659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7FA94-E97B-4DD7-9200-21911A9644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62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A6B1D-2DDF-4F90-80E6-795AE9A467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32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0A743-4390-43FD-9A74-6170689E18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193574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DA207-08BC-4AB7-853B-894B12D9F0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311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F7FA7-4974-42DD-AE25-85CD78978D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433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rgbClr val="A0A0A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ru-RU"/>
              <a:t>Министерство здравоохранения и социального развития Российской Федерации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A0A0A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D80D263-BB15-4AFA-AAD0-05954F16AB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Arial" charset="0"/>
          <a:cs typeface="Arial" pitchFamily="34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Arial" charset="0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7" descr="Dlya_obucheniya_ob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9"/>
          <p:cNvSpPr txBox="1">
            <a:spLocks noChangeArrowheads="1"/>
          </p:cNvSpPr>
          <p:nvPr/>
        </p:nvSpPr>
        <p:spPr bwMode="auto">
          <a:xfrm>
            <a:off x="6403975" y="1122363"/>
            <a:ext cx="256698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ru-RU" sz="800">
                <a:solidFill>
                  <a:srgbClr val="336699"/>
                </a:solidFill>
              </a:rPr>
              <a:t>ПРОФЕССИОНАЛЬНОЙ ДЕЯТЕЛЬНОСТИ </a:t>
            </a:r>
          </a:p>
          <a:p>
            <a:pPr eaLnBrk="1" hangingPunct="1">
              <a:lnSpc>
                <a:spcPct val="110000"/>
              </a:lnSpc>
            </a:pPr>
            <a:r>
              <a:rPr lang="ru-RU" sz="800">
                <a:solidFill>
                  <a:srgbClr val="336699"/>
                </a:solidFill>
              </a:rPr>
              <a:t>В СФЕРЕ ОХРАНЫ ТРУДА</a:t>
            </a: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6361113" y="652463"/>
            <a:ext cx="1406525" cy="56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ru-RU" sz="2800" dirty="0" smtClean="0">
                <a:solidFill>
                  <a:srgbClr val="336699"/>
                </a:solidFill>
              </a:rPr>
              <a:t>1</a:t>
            </a:r>
            <a:r>
              <a:rPr lang="en-US" sz="2800" smtClean="0">
                <a:solidFill>
                  <a:srgbClr val="336699"/>
                </a:solidFill>
              </a:rPr>
              <a:t>8</a:t>
            </a:r>
            <a:r>
              <a:rPr lang="ru-RU" sz="2800" smtClean="0">
                <a:solidFill>
                  <a:srgbClr val="336699"/>
                </a:solidFill>
              </a:rPr>
              <a:t> </a:t>
            </a:r>
            <a:r>
              <a:rPr lang="ru-RU" sz="2800" dirty="0">
                <a:solidFill>
                  <a:srgbClr val="336699"/>
                </a:solidFill>
              </a:rPr>
              <a:t>лет</a:t>
            </a:r>
          </a:p>
        </p:txBody>
      </p:sp>
      <p:pic>
        <p:nvPicPr>
          <p:cNvPr id="3077" name="Рисунок 9" descr="logo_OL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25" y="792163"/>
            <a:ext cx="3176588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Рисунок 10" descr="postavchik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863" y="5505450"/>
            <a:ext cx="2624137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Прямоугольник 1"/>
          <p:cNvSpPr>
            <a:spLocks noChangeArrowheads="1"/>
          </p:cNvSpPr>
          <p:nvPr/>
        </p:nvSpPr>
        <p:spPr bwMode="auto">
          <a:xfrm>
            <a:off x="495300" y="2571523"/>
            <a:ext cx="8151813" cy="929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defRPr/>
            </a:pPr>
            <a:r>
              <a:rPr lang="ru-RU" sz="3200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Результаты специальной оценки условий труда</a:t>
            </a:r>
            <a:endParaRPr lang="ru-RU" sz="4800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ИНФОРМАЦИОННАЯ СИСТЕМА УЧЕТА 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15516" y="1304764"/>
            <a:ext cx="8784976" cy="457250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300" b="1" dirty="0" smtClean="0">
                <a:solidFill>
                  <a:srgbClr val="4E6FA4"/>
                </a:solidFill>
                <a:cs typeface="Times New Roman" pitchFamily="18" charset="0"/>
              </a:rPr>
              <a:t>Результаты проведения специальной оценки условий труда </a:t>
            </a:r>
          </a:p>
          <a:p>
            <a:pPr algn="ctr" eaLnBrk="1" hangingPunct="1">
              <a:buFontTx/>
              <a:buNone/>
            </a:pPr>
            <a:r>
              <a:rPr lang="ru-RU" sz="2300" b="1" u="sng" dirty="0" smtClean="0">
                <a:solidFill>
                  <a:srgbClr val="4E6FA4"/>
                </a:solidFill>
                <a:cs typeface="Times New Roman" pitchFamily="18" charset="0"/>
              </a:rPr>
              <a:t>подлежат </a:t>
            </a:r>
            <a:r>
              <a:rPr lang="ru-RU" sz="2300" b="1" u="sng" dirty="0">
                <a:solidFill>
                  <a:srgbClr val="4E6FA4"/>
                </a:solidFill>
                <a:cs typeface="Times New Roman" pitchFamily="18" charset="0"/>
              </a:rPr>
              <a:t>передаче </a:t>
            </a:r>
            <a:endParaRPr lang="ru-RU" sz="2300" b="1" u="sng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300" dirty="0" smtClean="0">
                <a:solidFill>
                  <a:srgbClr val="4E6FA4"/>
                </a:solidFill>
                <a:cs typeface="Times New Roman" pitchFamily="18" charset="0"/>
              </a:rPr>
              <a:t>в </a:t>
            </a:r>
            <a:r>
              <a:rPr lang="ru-RU" sz="2300" dirty="0">
                <a:solidFill>
                  <a:srgbClr val="4E6FA4"/>
                </a:solidFill>
                <a:cs typeface="Times New Roman" pitchFamily="18" charset="0"/>
              </a:rPr>
              <a:t>Федеральную государственную информационную систему учета результатов проведения специальной оценки условий </a:t>
            </a:r>
            <a:r>
              <a:rPr lang="ru-RU" sz="2300" dirty="0" smtClean="0">
                <a:solidFill>
                  <a:srgbClr val="4E6FA4"/>
                </a:solidFill>
                <a:cs typeface="Times New Roman" pitchFamily="18" charset="0"/>
              </a:rPr>
              <a:t>труда (информационная </a:t>
            </a:r>
            <a:r>
              <a:rPr lang="ru-RU" sz="2300" dirty="0">
                <a:solidFill>
                  <a:srgbClr val="4E6FA4"/>
                </a:solidFill>
                <a:cs typeface="Times New Roman" pitchFamily="18" charset="0"/>
              </a:rPr>
              <a:t>система учета). </a:t>
            </a:r>
            <a:endParaRPr lang="ru-RU" sz="23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ru-RU" sz="23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300" b="1" u="sng" dirty="0" smtClean="0">
                <a:solidFill>
                  <a:srgbClr val="4E6FA4"/>
                </a:solidFill>
                <a:cs typeface="Times New Roman" pitchFamily="18" charset="0"/>
              </a:rPr>
              <a:t>Обязанность </a:t>
            </a:r>
            <a:r>
              <a:rPr lang="ru-RU" sz="2300" b="1" u="sng" dirty="0">
                <a:solidFill>
                  <a:srgbClr val="4E6FA4"/>
                </a:solidFill>
                <a:cs typeface="Times New Roman" pitchFamily="18" charset="0"/>
              </a:rPr>
              <a:t>по передаче </a:t>
            </a:r>
            <a:endParaRPr lang="ru-RU" sz="2300" b="1" u="sng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300" dirty="0" smtClean="0">
                <a:solidFill>
                  <a:srgbClr val="4E6FA4"/>
                </a:solidFill>
                <a:cs typeface="Times New Roman" pitchFamily="18" charset="0"/>
              </a:rPr>
              <a:t>результатов </a:t>
            </a:r>
            <a:r>
              <a:rPr lang="ru-RU" sz="2300" dirty="0">
                <a:solidFill>
                  <a:srgbClr val="4E6FA4"/>
                </a:solidFill>
                <a:cs typeface="Times New Roman" pitchFamily="18" charset="0"/>
              </a:rPr>
              <a:t>проведения специальной оценки условий труда возлагается на </a:t>
            </a:r>
            <a:endParaRPr lang="ru-RU" sz="23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300" b="1" u="sng" dirty="0" smtClean="0">
                <a:solidFill>
                  <a:srgbClr val="4E6FA4"/>
                </a:solidFill>
                <a:cs typeface="Times New Roman" pitchFamily="18" charset="0"/>
              </a:rPr>
              <a:t>организацию</a:t>
            </a:r>
            <a:r>
              <a:rPr lang="ru-RU" sz="2300" b="1" u="sng" dirty="0">
                <a:solidFill>
                  <a:srgbClr val="4E6FA4"/>
                </a:solidFill>
                <a:cs typeface="Times New Roman" pitchFamily="18" charset="0"/>
              </a:rPr>
              <a:t>, проводящую специальную оценку условий труда</a:t>
            </a:r>
            <a:r>
              <a:rPr lang="ru-RU" sz="2300" dirty="0">
                <a:solidFill>
                  <a:srgbClr val="4E6FA4"/>
                </a:solidFill>
                <a:cs typeface="Times New Roman" pitchFamily="18" charset="0"/>
              </a:rPr>
              <a:t>.</a:t>
            </a:r>
            <a:endParaRPr lang="ru-RU" sz="23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10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61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ИНФОРМАЦИОННАЯ СИСТЕМА УЧЕТА 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15516" y="1304764"/>
            <a:ext cx="8784976" cy="457250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400" b="1" dirty="0">
                <a:solidFill>
                  <a:srgbClr val="4E6FA4"/>
                </a:solidFill>
                <a:cs typeface="Times New Roman" pitchFamily="18" charset="0"/>
              </a:rPr>
              <a:t>В информационной системе учета объектами учета являются следующие сведения</a:t>
            </a:r>
            <a:r>
              <a:rPr lang="ru-RU" sz="2400" b="1" dirty="0" smtClean="0">
                <a:solidFill>
                  <a:srgbClr val="4E6FA4"/>
                </a:solidFill>
                <a:cs typeface="Times New Roman" pitchFamily="18" charset="0"/>
              </a:rPr>
              <a:t>:</a:t>
            </a:r>
          </a:p>
          <a:p>
            <a:pPr algn="ctr" eaLnBrk="1" hangingPunct="1">
              <a:buFontTx/>
              <a:buNone/>
            </a:pPr>
            <a:endParaRPr lang="ru-RU" sz="2400" b="1" dirty="0">
              <a:solidFill>
                <a:srgbClr val="4E6FA4"/>
              </a:solidFill>
              <a:cs typeface="Times New Roman" pitchFamily="18" charset="0"/>
            </a:endParaRPr>
          </a:p>
          <a:p>
            <a:pPr eaLnBrk="1" hangingPunct="1">
              <a:buFontTx/>
              <a:buAutoNum type="arabicParenR"/>
            </a:pPr>
            <a:r>
              <a:rPr lang="ru-RU" sz="1600" b="1" dirty="0" smtClean="0">
                <a:solidFill>
                  <a:srgbClr val="4E6FA4"/>
                </a:solidFill>
                <a:cs typeface="Times New Roman" pitchFamily="18" charset="0"/>
              </a:rPr>
              <a:t>В ОТНОШЕНИИ РАБОТОДАТЕЛЯ:</a:t>
            </a:r>
          </a:p>
          <a:p>
            <a:pPr marL="0" indent="0" eaLnBrk="1" hangingPunct="1">
              <a:buNone/>
            </a:pPr>
            <a:endParaRPr lang="ru-RU" sz="1600" b="1" dirty="0">
              <a:solidFill>
                <a:srgbClr val="4E6FA4"/>
              </a:solidFill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sz="1600" b="1" dirty="0">
                <a:solidFill>
                  <a:srgbClr val="4E6FA4"/>
                </a:solidFill>
                <a:cs typeface="Times New Roman" pitchFamily="18" charset="0"/>
              </a:rPr>
              <a:t>а) полное наименование;</a:t>
            </a:r>
          </a:p>
          <a:p>
            <a:pPr eaLnBrk="1" hangingPunct="1">
              <a:buFontTx/>
              <a:buNone/>
            </a:pPr>
            <a:r>
              <a:rPr lang="ru-RU" sz="1600" b="1" dirty="0">
                <a:solidFill>
                  <a:srgbClr val="4E6FA4"/>
                </a:solidFill>
                <a:cs typeface="Times New Roman" pitchFamily="18" charset="0"/>
              </a:rPr>
              <a:t>б) место нахождения и место осуществления деятельности;</a:t>
            </a:r>
          </a:p>
          <a:p>
            <a:pPr eaLnBrk="1" hangingPunct="1">
              <a:buFontTx/>
              <a:buNone/>
            </a:pPr>
            <a:r>
              <a:rPr lang="ru-RU" sz="1600" b="1" dirty="0">
                <a:solidFill>
                  <a:srgbClr val="4E6FA4"/>
                </a:solidFill>
                <a:cs typeface="Times New Roman" pitchFamily="18" charset="0"/>
              </a:rPr>
              <a:t>в) идентификационный номер налогоплательщика;</a:t>
            </a:r>
          </a:p>
          <a:p>
            <a:pPr eaLnBrk="1" hangingPunct="1">
              <a:buFontTx/>
              <a:buNone/>
            </a:pPr>
            <a:r>
              <a:rPr lang="ru-RU" sz="1600" b="1" dirty="0">
                <a:solidFill>
                  <a:srgbClr val="4E6FA4"/>
                </a:solidFill>
                <a:cs typeface="Times New Roman" pitchFamily="18" charset="0"/>
              </a:rPr>
              <a:t>г) основной государственный регистрационный номер;</a:t>
            </a:r>
          </a:p>
          <a:p>
            <a:pPr eaLnBrk="1" hangingPunct="1">
              <a:buFontTx/>
              <a:buNone/>
            </a:pPr>
            <a:r>
              <a:rPr lang="ru-RU" sz="1600" b="1" dirty="0">
                <a:solidFill>
                  <a:srgbClr val="4E6FA4"/>
                </a:solidFill>
                <a:cs typeface="Times New Roman" pitchFamily="18" charset="0"/>
              </a:rPr>
              <a:t>д) код по Общероссийскому классификатору видов экономической деятельности;</a:t>
            </a:r>
          </a:p>
          <a:p>
            <a:pPr eaLnBrk="1" hangingPunct="1">
              <a:buFontTx/>
              <a:buNone/>
            </a:pPr>
            <a:r>
              <a:rPr lang="ru-RU" sz="1600" b="1" dirty="0">
                <a:solidFill>
                  <a:srgbClr val="4E6FA4"/>
                </a:solidFill>
                <a:cs typeface="Times New Roman" pitchFamily="18" charset="0"/>
              </a:rPr>
              <a:t>е) количество рабочих мест;</a:t>
            </a:r>
          </a:p>
          <a:p>
            <a:pPr eaLnBrk="1" hangingPunct="1">
              <a:buFontTx/>
              <a:buNone/>
            </a:pPr>
            <a:r>
              <a:rPr lang="ru-RU" sz="1600" b="1" dirty="0">
                <a:solidFill>
                  <a:srgbClr val="4E6FA4"/>
                </a:solidFill>
                <a:cs typeface="Times New Roman" pitchFamily="18" charset="0"/>
              </a:rPr>
              <a:t>ж) количество рабочих мест, на которых проведена специальная оценка </a:t>
            </a:r>
            <a:r>
              <a:rPr lang="ru-RU" sz="1600" b="1" dirty="0" smtClean="0">
                <a:solidFill>
                  <a:srgbClr val="4E6FA4"/>
                </a:solidFill>
                <a:cs typeface="Times New Roman" pitchFamily="18" charset="0"/>
              </a:rPr>
              <a:t>условий</a:t>
            </a:r>
          </a:p>
          <a:p>
            <a:pPr eaLnBrk="1" hangingPunct="1">
              <a:buFontTx/>
              <a:buNone/>
            </a:pPr>
            <a:r>
              <a:rPr lang="ru-RU" sz="16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4E6FA4"/>
                </a:solidFill>
                <a:cs typeface="Times New Roman" pitchFamily="18" charset="0"/>
              </a:rPr>
              <a:t>труда;</a:t>
            </a:r>
          </a:p>
          <a:p>
            <a:pPr eaLnBrk="1" hangingPunct="1">
              <a:buFontTx/>
              <a:buNone/>
            </a:pPr>
            <a:r>
              <a:rPr lang="ru-RU" sz="1600" b="1" dirty="0">
                <a:solidFill>
                  <a:srgbClr val="4E6FA4"/>
                </a:solidFill>
                <a:cs typeface="Times New Roman" pitchFamily="18" charset="0"/>
              </a:rPr>
              <a:t>з) распределение рабочих мест по классам (подклассам) условий труда</a:t>
            </a:r>
            <a:r>
              <a:rPr lang="ru-RU" sz="1600" b="1" dirty="0" smtClean="0">
                <a:solidFill>
                  <a:srgbClr val="4E6FA4"/>
                </a:solidFill>
                <a:cs typeface="Times New Roman" pitchFamily="18" charset="0"/>
              </a:rPr>
              <a:t>;</a:t>
            </a:r>
            <a:endParaRPr lang="ru-RU" sz="1600" b="1" dirty="0">
              <a:solidFill>
                <a:srgbClr val="4E6FA4"/>
              </a:solidFill>
              <a:cs typeface="Times New Roman" pitchFamily="18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11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2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ИНФОРМАЦИОННАЯ СИСТЕМА УЧЕТА 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4896544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1600" b="1" dirty="0">
                <a:solidFill>
                  <a:srgbClr val="4E6FA4"/>
                </a:solidFill>
                <a:cs typeface="Times New Roman" pitchFamily="18" charset="0"/>
              </a:rPr>
              <a:t>2) </a:t>
            </a:r>
            <a:r>
              <a:rPr lang="ru-RU" sz="1600" b="1" dirty="0" smtClean="0">
                <a:solidFill>
                  <a:srgbClr val="4E6FA4"/>
                </a:solidFill>
                <a:cs typeface="Times New Roman" pitchFamily="18" charset="0"/>
              </a:rPr>
              <a:t>В ОТНОШЕНИИ РАБОЧЕГО МЕСТА:</a:t>
            </a:r>
          </a:p>
          <a:p>
            <a:pPr eaLnBrk="1" hangingPunct="1">
              <a:buFontTx/>
              <a:buNone/>
            </a:pPr>
            <a:endParaRPr lang="ru-RU" sz="900" b="1" dirty="0">
              <a:solidFill>
                <a:srgbClr val="4E6FA4"/>
              </a:solidFill>
              <a:cs typeface="Times New Roman" pitchFamily="18" charset="0"/>
            </a:endParaRPr>
          </a:p>
          <a:p>
            <a:pPr algn="just" eaLnBrk="1" hangingPunct="1">
              <a:buFontTx/>
              <a:buNone/>
            </a:pP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а) индивидуальный номер рабочего места;</a:t>
            </a:r>
          </a:p>
          <a:p>
            <a:pPr algn="just" eaLnBrk="1" hangingPunct="1">
              <a:buFontTx/>
              <a:buNone/>
            </a:pP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б) код профессии работника или работников, занятых на данном рабочем месте,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в </a:t>
            </a:r>
          </a:p>
          <a:p>
            <a:pPr algn="just" eaLnBrk="1" hangingPunct="1">
              <a:buFontTx/>
              <a:buNone/>
            </a:pP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соответствии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с Общероссийским классификатором профессий рабочих,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должностей служащих</a:t>
            </a:r>
          </a:p>
          <a:p>
            <a:pPr algn="just" eaLnBrk="1" hangingPunct="1">
              <a:buFontTx/>
              <a:buNone/>
            </a:pP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и тарифных разрядов;</a:t>
            </a:r>
          </a:p>
          <a:p>
            <a:pPr algn="just" eaLnBrk="1" hangingPunct="1">
              <a:buFontTx/>
              <a:buNone/>
            </a:pP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в) страховой номер индивидуального лицевого счета работника или работников,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занятых на</a:t>
            </a:r>
          </a:p>
          <a:p>
            <a:pPr algn="just" eaLnBrk="1" hangingPunct="1">
              <a:buFontTx/>
              <a:buNone/>
            </a:pP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данном рабочем месте;</a:t>
            </a:r>
          </a:p>
          <a:p>
            <a:pPr algn="just" eaLnBrk="1" hangingPunct="1">
              <a:buFontTx/>
              <a:buNone/>
            </a:pP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г) численность работников, занятых на данном рабочем месте;</a:t>
            </a:r>
          </a:p>
          <a:p>
            <a:pPr algn="just" eaLnBrk="1" hangingPunct="1">
              <a:buFontTx/>
              <a:buNone/>
            </a:pP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д) класс (подкласс) условий труда на данном рабочем месте, а также класс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(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подкласс) условий </a:t>
            </a:r>
            <a:endParaRPr lang="ru-RU" sz="1300" b="1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just" eaLnBrk="1" hangingPunct="1">
              <a:buFontTx/>
              <a:buNone/>
            </a:pP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труда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в отношении каждого вредного и (или)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опасного производственных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факторов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с</a:t>
            </a:r>
          </a:p>
          <a:p>
            <a:pPr algn="just" eaLnBrk="1" hangingPunct="1">
              <a:buFontTx/>
              <a:buNone/>
            </a:pP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 указанием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их наименования, единиц их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измерения, измеренных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значений,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соответствующих</a:t>
            </a:r>
          </a:p>
          <a:p>
            <a:pPr algn="just" eaLnBrk="1" hangingPunct="1">
              <a:buFontTx/>
              <a:buNone/>
            </a:pP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нормативов (гигиенических нормативов)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условий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труда, продолжительности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воздействия</a:t>
            </a:r>
          </a:p>
          <a:p>
            <a:pPr algn="just" eaLnBrk="1" hangingPunct="1">
              <a:buFontTx/>
              <a:buNone/>
            </a:pP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 данных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вредных и (или) опасных 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производственных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факторов на работника;</a:t>
            </a:r>
          </a:p>
          <a:p>
            <a:pPr algn="just" eaLnBrk="1" hangingPunct="1">
              <a:buFontTx/>
              <a:buNone/>
            </a:pP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е) основание для формирования прав на досрочную трудовую пенсию по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старости (при</a:t>
            </a:r>
          </a:p>
          <a:p>
            <a:pPr algn="just" eaLnBrk="1" hangingPunct="1">
              <a:buFontTx/>
              <a:buNone/>
            </a:pP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наличии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);</a:t>
            </a:r>
          </a:p>
          <a:p>
            <a:pPr algn="just" eaLnBrk="1" hangingPunct="1">
              <a:buFontTx/>
              <a:buNone/>
            </a:pP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ж) сведения о произошедших за последние пять лет несчастных случаях на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производстве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и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о</a:t>
            </a:r>
          </a:p>
          <a:p>
            <a:pPr algn="just" eaLnBrk="1" hangingPunct="1">
              <a:buFontTx/>
              <a:buNone/>
            </a:pP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профессиональных заболеваниях, выявленных у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работников, занятых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на данном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рабочем</a:t>
            </a:r>
          </a:p>
          <a:p>
            <a:pPr algn="just" eaLnBrk="1" hangingPunct="1">
              <a:buFontTx/>
              <a:buNone/>
            </a:pP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месте;</a:t>
            </a:r>
          </a:p>
          <a:p>
            <a:pPr algn="just" eaLnBrk="1" hangingPunct="1">
              <a:buFontTx/>
              <a:buNone/>
            </a:pP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з) сведения о качестве результатов проведения специальной оценки условий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труда</a:t>
            </a:r>
          </a:p>
          <a:p>
            <a:pPr algn="just" eaLnBrk="1" hangingPunct="1">
              <a:buFontTx/>
              <a:buNone/>
            </a:pP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 (соответствие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или несоответствие результатов проведения специальной оценки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условий труда</a:t>
            </a:r>
          </a:p>
          <a:p>
            <a:pPr algn="just" eaLnBrk="1" hangingPunct="1">
              <a:buFontTx/>
              <a:buNone/>
            </a:pP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требованиям настоящего Федерального закона в случае проведения экспертизы 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качества</a:t>
            </a:r>
          </a:p>
          <a:p>
            <a:pPr algn="just" eaLnBrk="1" hangingPunct="1">
              <a:buFontTx/>
              <a:buNone/>
            </a:pP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300" b="1" dirty="0">
                <a:solidFill>
                  <a:srgbClr val="4E6FA4"/>
                </a:solidFill>
                <a:cs typeface="Times New Roman" pitchFamily="18" charset="0"/>
              </a:rPr>
              <a:t>специальной оценки условий труда</a:t>
            </a:r>
            <a:r>
              <a:rPr lang="ru-RU" sz="1300" b="1" dirty="0" smtClean="0">
                <a:solidFill>
                  <a:srgbClr val="4E6FA4"/>
                </a:solidFill>
                <a:cs typeface="Times New Roman" pitchFamily="18" charset="0"/>
              </a:rPr>
              <a:t>);</a:t>
            </a:r>
          </a:p>
          <a:p>
            <a:pPr eaLnBrk="1" hangingPunct="1">
              <a:buFontTx/>
              <a:buNone/>
            </a:pPr>
            <a:endParaRPr lang="ru-RU" sz="1400" b="1" dirty="0">
              <a:solidFill>
                <a:srgbClr val="4E6FA4"/>
              </a:solidFill>
              <a:cs typeface="Times New Roman" pitchFamily="18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12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66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ИНФОРМАЦИОННАЯ СИСТЕМА УЧЕТА 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15516" y="1304764"/>
            <a:ext cx="8784976" cy="4572508"/>
          </a:xfrm>
        </p:spPr>
        <p:txBody>
          <a:bodyPr/>
          <a:lstStyle/>
          <a:p>
            <a:pPr algn="just" eaLnBrk="1" hangingPunct="1">
              <a:buNone/>
            </a:pP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3) </a:t>
            </a:r>
            <a:r>
              <a:rPr lang="ru-RU" sz="1600" b="1" dirty="0" smtClean="0">
                <a:solidFill>
                  <a:srgbClr val="4E6FA4"/>
                </a:solidFill>
                <a:cs typeface="Times New Roman" pitchFamily="18" charset="0"/>
              </a:rPr>
              <a:t>В ОТНОШЕНИИ ОРГАНИЗАЦИИ, ПРОВОДИВШЕЙ СПЕЦИАЛЬНУЮ ОЦЕНКУ:</a:t>
            </a:r>
          </a:p>
          <a:p>
            <a:pPr algn="just" eaLnBrk="1" hangingPunct="1">
              <a:buNone/>
            </a:pPr>
            <a:endParaRPr lang="ru-RU" sz="1600" b="1" dirty="0">
              <a:solidFill>
                <a:srgbClr val="4E6FA4"/>
              </a:solidFill>
              <a:cs typeface="Times New Roman" pitchFamily="18" charset="0"/>
            </a:endParaRPr>
          </a:p>
          <a:p>
            <a:pPr algn="just" eaLnBrk="1" hangingPunct="1">
              <a:buNone/>
            </a:pP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а) полное наименование;</a:t>
            </a:r>
          </a:p>
          <a:p>
            <a:pPr algn="just" eaLnBrk="1" hangingPunct="1">
              <a:buNone/>
            </a:pP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б) регистрационный номер записи в реестре организаций, проводящих специальную </a:t>
            </a: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оценку</a:t>
            </a:r>
          </a:p>
          <a:p>
            <a:pPr algn="just" eaLnBrk="1" hangingPunct="1">
              <a:buNone/>
            </a:pP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условий труда;</a:t>
            </a:r>
          </a:p>
          <a:p>
            <a:pPr algn="just" eaLnBrk="1" hangingPunct="1">
              <a:buNone/>
            </a:pP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в) идентификационный номер налогоплательщика;</a:t>
            </a:r>
          </a:p>
          <a:p>
            <a:pPr algn="just" eaLnBrk="1" hangingPunct="1">
              <a:buNone/>
            </a:pP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г) основной государственный регистрационный номер;</a:t>
            </a:r>
          </a:p>
          <a:p>
            <a:pPr algn="just" eaLnBrk="1" hangingPunct="1">
              <a:buNone/>
            </a:pP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д) сведения об аккредитации испытательной лаборатории (центра), в том числе номер и </a:t>
            </a: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срок</a:t>
            </a:r>
          </a:p>
          <a:p>
            <a:pPr algn="just" eaLnBrk="1" hangingPunct="1">
              <a:buNone/>
            </a:pP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действия аттестата </a:t>
            </a: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аккредитации </a:t>
            </a: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испытательной лаборатории (центра);</a:t>
            </a:r>
          </a:p>
          <a:p>
            <a:pPr algn="just" eaLnBrk="1" hangingPunct="1">
              <a:buNone/>
            </a:pP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е) сведения об экспертах организации, проводившей специальную оценку условий труда</a:t>
            </a: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,</a:t>
            </a:r>
          </a:p>
          <a:p>
            <a:pPr algn="just" eaLnBrk="1" hangingPunct="1">
              <a:buNone/>
            </a:pP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участвовавших в ее</a:t>
            </a:r>
          </a:p>
          <a:p>
            <a:pPr algn="just" eaLnBrk="1" hangingPunct="1">
              <a:buNone/>
            </a:pP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проведении, в том числе фамилия, имя, отчество, должность и регистрационный номер </a:t>
            </a: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записи</a:t>
            </a:r>
          </a:p>
          <a:p>
            <a:pPr algn="just" eaLnBrk="1" hangingPunct="1">
              <a:buNone/>
            </a:pP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в реестре </a:t>
            </a: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экспертов организаций</a:t>
            </a: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, проводящих специальную оценку условий труда;</a:t>
            </a:r>
          </a:p>
          <a:p>
            <a:pPr algn="just" eaLnBrk="1" hangingPunct="1">
              <a:buNone/>
            </a:pP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ж) сведения о применявшихся испытательной лабораторией (центром) средствах измерений</a:t>
            </a: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,</a:t>
            </a:r>
          </a:p>
          <a:p>
            <a:pPr algn="just" eaLnBrk="1" hangingPunct="1">
              <a:buNone/>
            </a:pP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включающие в себя </a:t>
            </a: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наименование </a:t>
            </a: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средства измерения и его номер в </a:t>
            </a: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Федеральном</a:t>
            </a:r>
          </a:p>
          <a:p>
            <a:pPr algn="just" eaLnBrk="1" hangingPunct="1">
              <a:buNone/>
            </a:pP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информационном фонде по обеспечению единства </a:t>
            </a: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измерений</a:t>
            </a: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, заводской номер </a:t>
            </a: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средства</a:t>
            </a:r>
          </a:p>
          <a:p>
            <a:pPr algn="just" eaLnBrk="1" hangingPunct="1">
              <a:buNone/>
            </a:pP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измерений, дату окончания срока действия его поверки, дату проведения </a:t>
            </a: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измерений,</a:t>
            </a:r>
          </a:p>
          <a:p>
            <a:pPr algn="just" eaLnBrk="1" hangingPunct="1">
              <a:buNone/>
            </a:pPr>
            <a:r>
              <a:rPr lang="ru-RU" sz="1400" b="1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4E6FA4"/>
                </a:solidFill>
                <a:cs typeface="Times New Roman" pitchFamily="18" charset="0"/>
              </a:rPr>
              <a:t>наименования измерявшихся вредного и (или) опасного производственных факторов.</a:t>
            </a: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13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31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ИНФОРМАЦИОННАЯ СИСТЕМА УЧЕТА 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15516" y="1304764"/>
            <a:ext cx="8784976" cy="457250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1800" b="1" u="sng" dirty="0">
                <a:solidFill>
                  <a:srgbClr val="4E6FA4"/>
                </a:solidFill>
                <a:cs typeface="Times New Roman" pitchFamily="18" charset="0"/>
              </a:rPr>
              <a:t>Организация, проводящая специальную оценку условий труда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,</a:t>
            </a:r>
          </a:p>
          <a:p>
            <a:pPr algn="ctr" eaLnBrk="1" hangingPunct="1">
              <a:buFontTx/>
              <a:buNone/>
            </a:pP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800" b="1" u="sng" dirty="0">
                <a:solidFill>
                  <a:srgbClr val="4E6FA4"/>
                </a:solidFill>
                <a:cs typeface="Times New Roman" pitchFamily="18" charset="0"/>
              </a:rPr>
              <a:t>в течение десяти рабочих дней </a:t>
            </a:r>
            <a:endParaRPr lang="ru-RU" sz="1800" b="1" u="sng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со 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дня утверждения отчета о ее проведении передает в информационную </a:t>
            </a:r>
            <a:r>
              <a:rPr lang="ru-RU" sz="1800" b="1" u="sng" dirty="0">
                <a:solidFill>
                  <a:srgbClr val="4E6FA4"/>
                </a:solidFill>
                <a:cs typeface="Times New Roman" pitchFamily="18" charset="0"/>
              </a:rPr>
              <a:t>систему учета в форме электронного документа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, подписанного квалифицированной электронной 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подписью.</a:t>
            </a:r>
          </a:p>
          <a:p>
            <a:pPr algn="ctr" eaLnBrk="1" hangingPunct="1">
              <a:buFontTx/>
              <a:buNone/>
            </a:pPr>
            <a:endParaRPr lang="ru-RU" sz="1800" dirty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ru-RU" sz="18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В случае </a:t>
            </a:r>
            <a:r>
              <a:rPr lang="ru-RU" sz="1800" b="1" dirty="0" smtClean="0">
                <a:solidFill>
                  <a:srgbClr val="4E6FA4"/>
                </a:solidFill>
                <a:cs typeface="Times New Roman" pitchFamily="18" charset="0"/>
              </a:rPr>
              <a:t>не предоставления сведений в информационную  </a:t>
            </a:r>
            <a:r>
              <a:rPr lang="ru-RU" sz="1800" b="1" dirty="0">
                <a:solidFill>
                  <a:srgbClr val="4E6FA4"/>
                </a:solidFill>
                <a:cs typeface="Times New Roman" pitchFamily="18" charset="0"/>
              </a:rPr>
              <a:t>организацией, проводящей специальную оценку условий труда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, </a:t>
            </a:r>
            <a:endParaRPr lang="ru-RU" sz="18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b="1" u="sng" dirty="0" smtClean="0">
                <a:solidFill>
                  <a:srgbClr val="4E6FA4"/>
                </a:solidFill>
                <a:cs typeface="Times New Roman" pitchFamily="18" charset="0"/>
              </a:rPr>
              <a:t>работодатель </a:t>
            </a:r>
            <a:r>
              <a:rPr lang="ru-RU" sz="1800" b="1" u="sng" dirty="0">
                <a:solidFill>
                  <a:srgbClr val="4E6FA4"/>
                </a:solidFill>
                <a:cs typeface="Times New Roman" pitchFamily="18" charset="0"/>
              </a:rPr>
              <a:t>вправе передавать в территориальный орган федерального органа исполнительной власти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, уполномоченного на проведение федерального государственного надзора за соблюдением трудового законодательства и иных нормативных правовых актов, содержащих нормы трудового права, в том числе в электронной форме, имеющиеся у него сведения в отношении объектов 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учета.</a:t>
            </a:r>
            <a:endParaRPr lang="ru-RU" sz="1800" dirty="0">
              <a:solidFill>
                <a:srgbClr val="4E6FA4"/>
              </a:solidFill>
              <a:cs typeface="Times New Roman" pitchFamily="18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14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47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ИНФОРМАЦИОННАЯ СИСТЕМА УЧЕТА 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51520" y="944724"/>
            <a:ext cx="8784976" cy="457250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1800" b="1" u="sng" dirty="0">
                <a:solidFill>
                  <a:srgbClr val="4E6FA4"/>
                </a:solidFill>
                <a:cs typeface="Times New Roman" pitchFamily="18" charset="0"/>
              </a:rPr>
              <a:t>Организация, проводящая специальную оценку условий труда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,</a:t>
            </a:r>
          </a:p>
          <a:p>
            <a:pPr algn="ctr" eaLnBrk="1" hangingPunct="1">
              <a:buFontTx/>
              <a:buNone/>
            </a:pP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800" b="1" u="sng" dirty="0">
                <a:solidFill>
                  <a:srgbClr val="4E6FA4"/>
                </a:solidFill>
                <a:cs typeface="Times New Roman" pitchFamily="18" charset="0"/>
              </a:rPr>
              <a:t>в течение десяти рабочих дней </a:t>
            </a:r>
            <a:endParaRPr lang="ru-RU" sz="1800" b="1" u="sng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со 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дня утверждения отчета о ее проведении передает в информационную </a:t>
            </a:r>
            <a:r>
              <a:rPr lang="ru-RU" sz="1800" b="1" u="sng" dirty="0">
                <a:solidFill>
                  <a:srgbClr val="4E6FA4"/>
                </a:solidFill>
                <a:cs typeface="Times New Roman" pitchFamily="18" charset="0"/>
              </a:rPr>
              <a:t>систему учета в форме электронного документа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, подписанного квалифицированной электронной 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подписью.</a:t>
            </a:r>
          </a:p>
          <a:p>
            <a:pPr algn="ctr" eaLnBrk="1" hangingPunct="1">
              <a:buFontTx/>
              <a:buNone/>
            </a:pPr>
            <a:endParaRPr lang="ru-RU" sz="18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В случае </a:t>
            </a:r>
            <a:r>
              <a:rPr lang="ru-RU" sz="1800" b="1" dirty="0" smtClean="0">
                <a:solidFill>
                  <a:srgbClr val="4E6FA4"/>
                </a:solidFill>
                <a:cs typeface="Times New Roman" pitchFamily="18" charset="0"/>
              </a:rPr>
              <a:t>не предоставления сведений в информационную  </a:t>
            </a:r>
            <a:r>
              <a:rPr lang="ru-RU" sz="1800" b="1" dirty="0">
                <a:solidFill>
                  <a:srgbClr val="4E6FA4"/>
                </a:solidFill>
                <a:cs typeface="Times New Roman" pitchFamily="18" charset="0"/>
              </a:rPr>
              <a:t>организацией, проводящей специальную оценку условий труда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, </a:t>
            </a:r>
            <a:endParaRPr lang="ru-RU" sz="18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b="1" u="sng" dirty="0" smtClean="0">
                <a:solidFill>
                  <a:srgbClr val="4E6FA4"/>
                </a:solidFill>
                <a:cs typeface="Times New Roman" pitchFamily="18" charset="0"/>
              </a:rPr>
              <a:t>работодатель </a:t>
            </a:r>
            <a:r>
              <a:rPr lang="ru-RU" sz="1800" b="1" u="sng" dirty="0">
                <a:solidFill>
                  <a:srgbClr val="4E6FA4"/>
                </a:solidFill>
                <a:cs typeface="Times New Roman" pitchFamily="18" charset="0"/>
              </a:rPr>
              <a:t>вправе передавать в территориальный орган федерального органа исполнительной власти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, уполномоченного на проведение федерального государственного надзора за соблюдением трудового законодательства и иных нормативных правовых актов, содержащих нормы трудового права, в том числе в электронной форме, имеющиеся у него сведения в отношении объектов 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учета.</a:t>
            </a:r>
          </a:p>
          <a:p>
            <a:pPr algn="ctr" eaLnBrk="1" hangingPunct="1">
              <a:buFontTx/>
              <a:buNone/>
            </a:pPr>
            <a:endParaRPr lang="ru-RU" sz="9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b="1" u="sng" dirty="0" smtClean="0">
                <a:solidFill>
                  <a:srgbClr val="4E6FA4"/>
                </a:solidFill>
                <a:cs typeface="Times New Roman" pitchFamily="18" charset="0"/>
              </a:rPr>
              <a:t>Территориальный </a:t>
            </a:r>
            <a:r>
              <a:rPr lang="ru-RU" sz="1800" b="1" u="sng" dirty="0">
                <a:solidFill>
                  <a:srgbClr val="4E6FA4"/>
                </a:solidFill>
                <a:cs typeface="Times New Roman" pitchFamily="18" charset="0"/>
              </a:rPr>
              <a:t>орган федерального органа исполнительной власти передает в информационную систему учета </a:t>
            </a:r>
            <a:endParaRPr lang="ru-RU" sz="1800" b="1" u="sng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в 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форме электронного документа, подписанного квалифицированной электронной 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подписью. </a:t>
            </a:r>
            <a:endParaRPr lang="ru-RU" sz="1800" dirty="0">
              <a:solidFill>
                <a:srgbClr val="4E6FA4"/>
              </a:solidFill>
              <a:cs typeface="Times New Roman" pitchFamily="18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15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77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ИНФОРМАЦИОННАЯ СИСТЕМА УЧЕТА 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51520" y="944724"/>
            <a:ext cx="8784976" cy="4572508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ru-RU" sz="2400" dirty="0">
                <a:solidFill>
                  <a:srgbClr val="4E6FA4"/>
                </a:solidFill>
                <a:cs typeface="Times New Roman" pitchFamily="18" charset="0"/>
              </a:rPr>
              <a:t>Сведения, содержащиеся в информационной </a:t>
            </a:r>
            <a:r>
              <a:rPr lang="ru-RU" sz="2400" dirty="0" smtClean="0">
                <a:solidFill>
                  <a:srgbClr val="4E6FA4"/>
                </a:solidFill>
                <a:cs typeface="Times New Roman" pitchFamily="18" charset="0"/>
              </a:rPr>
              <a:t>системе</a:t>
            </a:r>
          </a:p>
          <a:p>
            <a:pPr algn="just" eaLnBrk="1" hangingPunct="1">
              <a:buFontTx/>
              <a:buNone/>
            </a:pPr>
            <a:r>
              <a:rPr lang="ru-RU" sz="2400" dirty="0" smtClean="0">
                <a:solidFill>
                  <a:srgbClr val="4E6FA4"/>
                </a:solidFill>
                <a:cs typeface="Times New Roman" pitchFamily="18" charset="0"/>
              </a:rPr>
              <a:t> учета</a:t>
            </a:r>
            <a:r>
              <a:rPr lang="ru-RU" sz="2400" dirty="0">
                <a:solidFill>
                  <a:srgbClr val="4E6FA4"/>
                </a:solidFill>
                <a:cs typeface="Times New Roman" pitchFamily="18" charset="0"/>
              </a:rPr>
              <a:t>, </a:t>
            </a:r>
            <a:r>
              <a:rPr lang="ru-RU" sz="2400" dirty="0" smtClean="0">
                <a:solidFill>
                  <a:srgbClr val="4E6FA4"/>
                </a:solidFill>
                <a:cs typeface="Times New Roman" pitchFamily="18" charset="0"/>
              </a:rPr>
              <a:t>используются:</a:t>
            </a:r>
          </a:p>
          <a:p>
            <a:pPr algn="just" eaLnBrk="1" hangingPunct="1">
              <a:buFontTx/>
              <a:buNone/>
            </a:pPr>
            <a:endParaRPr lang="ru-RU" sz="18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just" eaLnBrk="1" hangingPunct="1"/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федеральным органом исполнительной власти, осуществляющим функции 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по выработке 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и реализации государственной политики и 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нормативно-правовому регулированию 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в сфере труда, подведомственной ему федеральной 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службой и координируемыми им государственными внебюджетными фондами; </a:t>
            </a:r>
          </a:p>
          <a:p>
            <a:pPr algn="just" eaLnBrk="1" hangingPunct="1"/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федеральным 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органом исполнительной власти, осуществляющим функции 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по 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организации и осуществлению федерального государственного санитарно-эпидемиологического 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надзора; </a:t>
            </a:r>
          </a:p>
          <a:p>
            <a:pPr algn="just" eaLnBrk="1" hangingPunct="1"/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органами 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исполнительной власти субъектов Российской Федерации в области охраны 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труда;</a:t>
            </a:r>
          </a:p>
          <a:p>
            <a:pPr algn="just" eaLnBrk="1" hangingPunct="1"/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страховщиками.</a:t>
            </a:r>
            <a:endParaRPr lang="ru-RU" sz="1800" dirty="0">
              <a:solidFill>
                <a:srgbClr val="4E6FA4"/>
              </a:solidFill>
              <a:cs typeface="Times New Roman" pitchFamily="18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16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06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935596" y="0"/>
            <a:ext cx="7452828" cy="944563"/>
          </a:xfrm>
        </p:spPr>
        <p:txBody>
          <a:bodyPr/>
          <a:lstStyle/>
          <a:p>
            <a:pPr algn="l" eaLnBrk="1" hangingPunct="1"/>
            <a:r>
              <a:rPr lang="ru-RU" sz="2100" dirty="0" smtClean="0">
                <a:solidFill>
                  <a:schemeClr val="bg1"/>
                </a:solidFill>
                <a:cs typeface="Times New Roman" pitchFamily="18" charset="0"/>
              </a:rPr>
              <a:t>ПРИМЕНЕНИЕ РЕЗУЛЬТАТОВ СПЕЦИАЛЬНОЙ ОЦЕНКИ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0" y="944724"/>
            <a:ext cx="9036496" cy="4572508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ru-RU" sz="1700" dirty="0">
                <a:solidFill>
                  <a:srgbClr val="4E6FA4"/>
                </a:solidFill>
                <a:cs typeface="Times New Roman" pitchFamily="18" charset="0"/>
              </a:rPr>
              <a:t>Результаты проведения специальной оценки условий труда могут применяться для</a:t>
            </a:r>
            <a:r>
              <a:rPr lang="ru-RU" sz="1700" dirty="0" smtClean="0">
                <a:solidFill>
                  <a:srgbClr val="4E6FA4"/>
                </a:solidFill>
                <a:cs typeface="Times New Roman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endParaRPr lang="ru-RU" sz="900" dirty="0">
              <a:solidFill>
                <a:srgbClr val="4E6FA4"/>
              </a:solidFill>
              <a:cs typeface="Times New Roman" pitchFamily="18" charset="0"/>
            </a:endParaRP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1) разработки и реализации мероприятий, направленных на улучшение условий труда работников;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2) информирования работников об условиях труда на рабочих местах, о существующем риске повреждения их здоровья, о мерах по защите от воздействия вредных и (или) опасных производственных факторов и о полагающихся работникам, занятым на работах с вредными и (или) опасными условиями труда, гарантиях и компенсациях;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3) обеспечения работников средствами индивидуальной защиты, а также оснащения рабочих мест средствами коллективной защиты;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4) осуществления контроля за состоянием условий труда на рабочих местах;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5) организации в случаях, установленных законодательством Российской Федерации, обязательных предварительных (при поступлении на работу) и периодических (в течение трудовой деятельности) медицинских осмотров работников;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6) установления работникам предусмотренных Трудовым кодексом Российской Федерации гарантий и компенсаций;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7) установления дополнительного тарифа страховых взносов в Пенсионный фонд Российской Федерации с учетом класса (подкласса) условий труда на рабочем месте;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8) расчета скидок (надбавок) к страховому тарифу на обязательное социальное страхование от несчастных случаев на производстве и профессиональных заболеваний</a:t>
            </a:r>
            <a:r>
              <a:rPr lang="ru-RU" sz="1600" dirty="0" smtClean="0">
                <a:solidFill>
                  <a:srgbClr val="4E6FA4"/>
                </a:solidFill>
                <a:cs typeface="Times New Roman" pitchFamily="18" charset="0"/>
              </a:rPr>
              <a:t>;</a:t>
            </a:r>
            <a:endParaRPr lang="ru-RU" sz="1600" dirty="0">
              <a:solidFill>
                <a:srgbClr val="4E6FA4"/>
              </a:solidFill>
              <a:cs typeface="Times New Roman" pitchFamily="18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17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75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935596" y="0"/>
            <a:ext cx="7452828" cy="944563"/>
          </a:xfrm>
        </p:spPr>
        <p:txBody>
          <a:bodyPr/>
          <a:lstStyle/>
          <a:p>
            <a:pPr algn="l" eaLnBrk="1" hangingPunct="1"/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ПРИМЕНЕНИЕ РЕЗУЛЬТАТОВ СПЕЦИАЛЬНОЙ ОЦЕНКИ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0" y="944724"/>
            <a:ext cx="9036496" cy="4572508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ru-RU" sz="1700" dirty="0">
                <a:solidFill>
                  <a:srgbClr val="4E6FA4"/>
                </a:solidFill>
                <a:cs typeface="Times New Roman" pitchFamily="18" charset="0"/>
              </a:rPr>
              <a:t>Результаты проведения специальной оценки условий труда могут применяться для</a:t>
            </a:r>
            <a:r>
              <a:rPr lang="ru-RU" sz="1700" dirty="0" smtClean="0">
                <a:solidFill>
                  <a:srgbClr val="4E6FA4"/>
                </a:solidFill>
                <a:cs typeface="Times New Roman" pitchFamily="18" charset="0"/>
              </a:rPr>
              <a:t>:</a:t>
            </a:r>
          </a:p>
          <a:p>
            <a:pPr algn="just" eaLnBrk="1" hangingPunct="1">
              <a:buFontTx/>
              <a:buNone/>
            </a:pPr>
            <a:endParaRPr lang="ru-RU" sz="800" dirty="0">
              <a:solidFill>
                <a:srgbClr val="4E6FA4"/>
              </a:solidFill>
              <a:cs typeface="Times New Roman" pitchFamily="18" charset="0"/>
            </a:endParaRPr>
          </a:p>
          <a:p>
            <a:pPr algn="just" eaLnBrk="1" hangingPunct="1">
              <a:buFontTx/>
              <a:buNone/>
            </a:pPr>
            <a:r>
              <a:rPr lang="ru-RU" sz="1600" dirty="0" smtClean="0">
                <a:solidFill>
                  <a:srgbClr val="4E6FA4"/>
                </a:solidFill>
                <a:cs typeface="Times New Roman" pitchFamily="18" charset="0"/>
              </a:rPr>
              <a:t>9</a:t>
            </a: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) обоснования финансирования мероприятий по улучшению условий и охраны труда, в том числе за счет средств на осуществление обязательного социального страхования от несчастных случаев на производстве и профессиональных заболеваний;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10) подготовки статистической отчетности об условиях труда;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11) решения вопроса о связи возникших у работников заболеваний с воздействием на работников на их рабочих местах вредных и (или) опасных производственных факторов, а также расследования несчастных случаев на производстве и профессиональных заболеваний;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12) рассмотрения и урегулирования разногласий, связанных с обеспечением безопасных условий труда, между работниками и работодателем и (или) их представителями;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13) определения в случаях, установленных федеральными законами и иными нормативными правовыми актами Российской Федерации, и с учетом государственных нормативных требований охраны труда видов санитарно-бытового обслуживания и медицинского обеспечения работников, их объема и условий их предоставления;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14) принятия решения об установлении предусмотренных трудовым законодательством ограничений для отдельных категорий работников;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15) оценки уровней профессиональных рисков</a:t>
            </a:r>
            <a:r>
              <a:rPr lang="ru-RU" sz="1600" dirty="0" smtClean="0">
                <a:solidFill>
                  <a:srgbClr val="4E6FA4"/>
                </a:solidFill>
                <a:cs typeface="Times New Roman" pitchFamily="18" charset="0"/>
              </a:rPr>
              <a:t>;</a:t>
            </a:r>
          </a:p>
          <a:p>
            <a:pPr algn="just" eaLnBrk="1" hangingPunct="1">
              <a:buFontTx/>
              <a:buNone/>
            </a:pPr>
            <a:r>
              <a:rPr lang="ru-RU" sz="1600" dirty="0">
                <a:solidFill>
                  <a:srgbClr val="4E6FA4"/>
                </a:solidFill>
                <a:cs typeface="Times New Roman" pitchFamily="18" charset="0"/>
              </a:rPr>
              <a:t>16) иных целей, предусмотренных федеральными законами и иными нормативными правовыми актами Российской Федерации.</a:t>
            </a: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18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90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935596" y="0"/>
            <a:ext cx="7452828" cy="944563"/>
          </a:xfrm>
        </p:spPr>
        <p:txBody>
          <a:bodyPr/>
          <a:lstStyle/>
          <a:p>
            <a:pPr algn="l" eaLnBrk="1" hangingPunct="1"/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ПРИМЕНЕНИЕ РЕЗУЛЬТАТОВ СПЕЦИАЛЬНОЙ ОЦЕНКИ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9036496" cy="457250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Порядок формирования, хранения и использования сведений, содержащихся в информационной системе учета, устанавливается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сфере труда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.</a:t>
            </a:r>
          </a:p>
          <a:p>
            <a:pPr algn="ctr" eaLnBrk="1" hangingPunct="1">
              <a:buFontTx/>
              <a:buNone/>
            </a:pPr>
            <a:endParaRPr lang="ru-RU" sz="1800" dirty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b="1" u="sng" dirty="0" smtClean="0">
                <a:solidFill>
                  <a:srgbClr val="4E6FA4"/>
                </a:solidFill>
                <a:cs typeface="Times New Roman" pitchFamily="18" charset="0"/>
              </a:rPr>
              <a:t>Участники </a:t>
            </a:r>
            <a:r>
              <a:rPr lang="ru-RU" sz="1800" b="1" u="sng" dirty="0">
                <a:solidFill>
                  <a:srgbClr val="4E6FA4"/>
                </a:solidFill>
                <a:cs typeface="Times New Roman" pitchFamily="18" charset="0"/>
              </a:rPr>
              <a:t>информационного взаимодействия обязаны </a:t>
            </a:r>
            <a:endParaRPr lang="ru-RU" sz="1800" b="1" u="sng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соблюдать </a:t>
            </a:r>
            <a:r>
              <a:rPr lang="ru-RU" sz="1800" b="1" u="sng" dirty="0">
                <a:solidFill>
                  <a:srgbClr val="4E6FA4"/>
                </a:solidFill>
                <a:cs typeface="Times New Roman" pitchFamily="18" charset="0"/>
              </a:rPr>
              <a:t>конфиденциальность сведений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, </a:t>
            </a:r>
            <a:endParaRPr lang="ru-RU" sz="18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содержащихся 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в информационной системе учета, </a:t>
            </a:r>
            <a:endParaRPr lang="ru-RU" sz="18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b="1" u="sng" dirty="0" smtClean="0">
                <a:solidFill>
                  <a:srgbClr val="4E6FA4"/>
                </a:solidFill>
                <a:cs typeface="Times New Roman" pitchFamily="18" charset="0"/>
              </a:rPr>
              <a:t>обеспечивать </a:t>
            </a:r>
            <a:r>
              <a:rPr lang="ru-RU" sz="1800" b="1" u="sng" dirty="0">
                <a:solidFill>
                  <a:srgbClr val="4E6FA4"/>
                </a:solidFill>
                <a:cs typeface="Times New Roman" pitchFamily="18" charset="0"/>
              </a:rPr>
              <a:t>защиту этих сведений от несанкционированного доступа </a:t>
            </a:r>
            <a:endParaRPr lang="ru-RU" sz="1800" b="1" u="sng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в 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соответствии с законодательством Российской Федерации</a:t>
            </a: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.</a:t>
            </a:r>
          </a:p>
          <a:p>
            <a:pPr algn="ctr" eaLnBrk="1" hangingPunct="1">
              <a:buFontTx/>
              <a:buNone/>
            </a:pPr>
            <a:endParaRPr lang="ru-RU" sz="18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1800" dirty="0" smtClean="0">
                <a:solidFill>
                  <a:srgbClr val="4E6FA4"/>
                </a:solidFill>
                <a:cs typeface="Times New Roman" pitchFamily="18" charset="0"/>
              </a:rPr>
              <a:t>Оператором </a:t>
            </a: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информационной системы учета является федеральный орган исполнительной власти, осуществляющий функции по выработке и реализации государственной политики и нормативно-правовому регулированию в сфере труда.</a:t>
            </a: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19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06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3600" dirty="0" smtClean="0">
                <a:solidFill>
                  <a:schemeClr val="bg1"/>
                </a:solidFill>
                <a:cs typeface="Times New Roman" pitchFamily="18" charset="0"/>
              </a:rPr>
              <a:t>ВИДЫ ОТЧЕТА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143508" y="1196975"/>
            <a:ext cx="8820980" cy="49323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000" b="1" dirty="0">
                <a:solidFill>
                  <a:srgbClr val="4E6FA4"/>
                </a:solidFill>
                <a:cs typeface="Times New Roman" pitchFamily="18" charset="0"/>
              </a:rPr>
              <a:t>ОТЧЕТ </a:t>
            </a:r>
            <a:r>
              <a:rPr lang="ru-RU" sz="2000" b="1" dirty="0" smtClean="0">
                <a:solidFill>
                  <a:srgbClr val="4E6FA4"/>
                </a:solidFill>
                <a:cs typeface="Times New Roman" pitchFamily="18" charset="0"/>
              </a:rPr>
              <a:t>О ПРОВЕДЕНИИ СПЕЦИАЛЬНОЙ ОЦЕНКИ МОЖЕТ БЫТЬ </a:t>
            </a:r>
          </a:p>
          <a:p>
            <a:pPr eaLnBrk="1" hangingPunct="1">
              <a:buFontTx/>
              <a:buNone/>
            </a:pPr>
            <a:r>
              <a:rPr lang="ru-RU" sz="2000" b="1" dirty="0" smtClean="0">
                <a:solidFill>
                  <a:srgbClr val="4E6FA4"/>
                </a:solidFill>
                <a:cs typeface="Times New Roman" pitchFamily="18" charset="0"/>
              </a:rPr>
              <a:t>ДВУХ </a:t>
            </a:r>
            <a:r>
              <a:rPr lang="ru-RU" sz="2000" b="1" dirty="0">
                <a:solidFill>
                  <a:srgbClr val="4E6FA4"/>
                </a:solidFill>
                <a:cs typeface="Times New Roman" pitchFamily="18" charset="0"/>
              </a:rPr>
              <a:t>ВИДОВ:</a:t>
            </a:r>
          </a:p>
          <a:p>
            <a:pPr eaLnBrk="1" hangingPunct="1">
              <a:buFontTx/>
              <a:buNone/>
            </a:pPr>
            <a:endParaRPr lang="ru-RU" sz="2400" dirty="0">
              <a:solidFill>
                <a:srgbClr val="4E6FA4"/>
              </a:solidFill>
              <a:cs typeface="Times New Roman" pitchFamily="18" charset="0"/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ru-RU" sz="2400" dirty="0">
                <a:solidFill>
                  <a:srgbClr val="4E6FA4"/>
                </a:solidFill>
                <a:cs typeface="Times New Roman" pitchFamily="18" charset="0"/>
              </a:rPr>
              <a:t>Отчет о проведении специальной </a:t>
            </a:r>
            <a:r>
              <a:rPr lang="ru-RU" sz="2400" dirty="0" smtClean="0">
                <a:solidFill>
                  <a:srgbClr val="4E6FA4"/>
                </a:solidFill>
                <a:cs typeface="Times New Roman" pitchFamily="18" charset="0"/>
              </a:rPr>
              <a:t>оценки </a:t>
            </a:r>
            <a:r>
              <a:rPr lang="ru-RU" sz="2400" dirty="0">
                <a:solidFill>
                  <a:srgbClr val="4E6FA4"/>
                </a:solidFill>
                <a:cs typeface="Times New Roman" pitchFamily="18" charset="0"/>
              </a:rPr>
              <a:t>условий труда на рабочих местах, на которых не идентифицированы  вредные  и/ или опасные производственные факторы.</a:t>
            </a:r>
          </a:p>
          <a:p>
            <a:pPr marL="0" indent="0" eaLnBrk="1" hangingPunct="1">
              <a:buNone/>
            </a:pPr>
            <a:endParaRPr lang="ru-RU" sz="2400" dirty="0">
              <a:solidFill>
                <a:srgbClr val="4E6FA4"/>
              </a:solidFill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sz="2400" dirty="0">
                <a:solidFill>
                  <a:srgbClr val="4E6FA4"/>
                </a:solidFill>
                <a:cs typeface="Times New Roman" pitchFamily="18" charset="0"/>
              </a:rPr>
              <a:t>2.	Отчет о проведении специальной оценки условий труда на рабочих местах, на которых идентифицированы  вредные  и/ или опасные производственные факторы.</a:t>
            </a:r>
          </a:p>
          <a:p>
            <a:pPr algn="just" eaLnBrk="1" hangingPunct="1">
              <a:buFontTx/>
              <a:buNone/>
            </a:pPr>
            <a:endParaRPr lang="ru-RU" sz="24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2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46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3600" dirty="0" smtClean="0">
                <a:solidFill>
                  <a:schemeClr val="bg1"/>
                </a:solidFill>
                <a:cs typeface="Times New Roman" pitchFamily="18" charset="0"/>
              </a:rPr>
              <a:t>СВЕДЕНИЯ В ОТЧЕТЕ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431800" y="1196975"/>
            <a:ext cx="8229600" cy="5148349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Отчет о проведении специальной оценки условий труда </a:t>
            </a:r>
            <a:r>
              <a:rPr lang="ru-RU" sz="2000" dirty="0" smtClean="0">
                <a:solidFill>
                  <a:srgbClr val="4E6FA4"/>
                </a:solidFill>
                <a:cs typeface="Times New Roman" pitchFamily="18" charset="0"/>
              </a:rPr>
              <a:t>на </a:t>
            </a:r>
          </a:p>
          <a:p>
            <a:pPr eaLnBrk="1" hangingPunct="1">
              <a:buFontTx/>
              <a:buNone/>
            </a:pPr>
            <a:r>
              <a:rPr lang="ru-RU" sz="2000" dirty="0" smtClean="0">
                <a:solidFill>
                  <a:srgbClr val="4E6FA4"/>
                </a:solidFill>
                <a:cs typeface="Times New Roman" pitchFamily="18" charset="0"/>
              </a:rPr>
              <a:t>рабочих </a:t>
            </a: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местах, на которых </a:t>
            </a:r>
            <a:r>
              <a:rPr lang="ru-RU" sz="2000" b="1" u="sng" dirty="0">
                <a:solidFill>
                  <a:srgbClr val="4E6FA4"/>
                </a:solidFill>
                <a:cs typeface="Times New Roman" pitchFamily="18" charset="0"/>
              </a:rPr>
              <a:t>не идентифицированы</a:t>
            </a:r>
            <a:r>
              <a:rPr lang="ru-RU" sz="2000" b="1" dirty="0">
                <a:solidFill>
                  <a:srgbClr val="4E6FA4"/>
                </a:solidFill>
                <a:cs typeface="Times New Roman" pitchFamily="18" charset="0"/>
              </a:rPr>
              <a:t>  </a:t>
            </a: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вредные </a:t>
            </a:r>
            <a:endParaRPr lang="ru-RU" sz="20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sz="2000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и/ или опасные производственные факторы</a:t>
            </a:r>
            <a:r>
              <a:rPr lang="ru-RU" sz="2000" dirty="0" smtClean="0">
                <a:solidFill>
                  <a:srgbClr val="4E6FA4"/>
                </a:solidFill>
                <a:cs typeface="Times New Roman" pitchFamily="18" charset="0"/>
              </a:rPr>
              <a:t>.</a:t>
            </a:r>
          </a:p>
          <a:p>
            <a:pPr eaLnBrk="1" hangingPunct="1">
              <a:buFontTx/>
              <a:buNone/>
            </a:pPr>
            <a:endParaRPr lang="ru-RU" sz="1200" b="1" dirty="0">
              <a:solidFill>
                <a:srgbClr val="4E6FA4"/>
              </a:solidFill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sz="2000" b="1" u="sng" dirty="0">
                <a:solidFill>
                  <a:srgbClr val="4E6FA4"/>
                </a:solidFill>
                <a:cs typeface="Times New Roman" pitchFamily="18" charset="0"/>
              </a:rPr>
              <a:t>Включает в себя сведения:</a:t>
            </a:r>
          </a:p>
          <a:p>
            <a:pPr eaLnBrk="1" hangingPunct="1">
              <a:buFontTx/>
              <a:buNone/>
            </a:pP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1.	сведения об организации, проводящей специальную оценку условий труда, с приложением копий документов, подтверждающих ее </a:t>
            </a:r>
            <a:r>
              <a:rPr lang="ru-RU" sz="2000" dirty="0" smtClean="0">
                <a:solidFill>
                  <a:srgbClr val="4E6FA4"/>
                </a:solidFill>
                <a:cs typeface="Times New Roman" pitchFamily="18" charset="0"/>
              </a:rPr>
              <a:t>соответствие </a:t>
            </a: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установленным статьей 19 ФЗ № 426;</a:t>
            </a:r>
          </a:p>
          <a:p>
            <a:pPr eaLnBrk="1" hangingPunct="1">
              <a:buFontTx/>
              <a:buNone/>
            </a:pP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2.	перечень рабочих мест, на которых проводилась специальная оценка условий труда, с указанием вредных и (или) опасных производственных факторов, которые идентифицированы на данных рабочих местах;</a:t>
            </a:r>
          </a:p>
          <a:p>
            <a:pPr eaLnBrk="1" hangingPunct="1">
              <a:buFontTx/>
              <a:buNone/>
            </a:pP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3.	заключения эксперта организации, проводящей специальную оценку условий труда.</a:t>
            </a:r>
          </a:p>
          <a:p>
            <a:pPr eaLnBrk="1" hangingPunct="1">
              <a:buFontTx/>
              <a:buNone/>
            </a:pPr>
            <a:endParaRPr lang="ru-RU" sz="2000" dirty="0">
              <a:solidFill>
                <a:srgbClr val="4E6FA4"/>
              </a:solidFill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sz="2000" dirty="0">
              <a:solidFill>
                <a:srgbClr val="4E6FA4"/>
              </a:solidFill>
              <a:cs typeface="Times New Roman" pitchFamily="18" charset="0"/>
            </a:endParaRPr>
          </a:p>
          <a:p>
            <a:pPr algn="just" eaLnBrk="1" hangingPunct="1">
              <a:buFontTx/>
              <a:buNone/>
            </a:pPr>
            <a:endParaRPr lang="ru-RU" sz="20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3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76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3600" dirty="0" smtClean="0">
                <a:solidFill>
                  <a:schemeClr val="bg1"/>
                </a:solidFill>
                <a:cs typeface="Times New Roman" pitchFamily="18" charset="0"/>
              </a:rPr>
              <a:t>СВЕДЕНИЯ В ОТЧЕТЕ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179512" y="1016732"/>
            <a:ext cx="8784976" cy="5148349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Отчет о проведении специальной оценки условий труда на </a:t>
            </a:r>
            <a:r>
              <a:rPr lang="ru-RU" sz="2000" dirty="0" smtClean="0">
                <a:solidFill>
                  <a:srgbClr val="4E6FA4"/>
                </a:solidFill>
                <a:cs typeface="Times New Roman" pitchFamily="18" charset="0"/>
              </a:rPr>
              <a:t>рабочих</a:t>
            </a:r>
          </a:p>
          <a:p>
            <a:pPr eaLnBrk="1" hangingPunct="1">
              <a:buFontTx/>
              <a:buNone/>
            </a:pPr>
            <a:r>
              <a:rPr lang="ru-RU" sz="2000" dirty="0" smtClean="0">
                <a:solidFill>
                  <a:srgbClr val="4E6FA4"/>
                </a:solidFill>
                <a:cs typeface="Times New Roman" pitchFamily="18" charset="0"/>
              </a:rPr>
              <a:t> местах</a:t>
            </a: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, на которых </a:t>
            </a:r>
            <a:r>
              <a:rPr lang="ru-RU" sz="2000" b="1" u="sng" dirty="0">
                <a:solidFill>
                  <a:srgbClr val="4E6FA4"/>
                </a:solidFill>
                <a:cs typeface="Times New Roman" pitchFamily="18" charset="0"/>
              </a:rPr>
              <a:t>идентифицированы</a:t>
            </a: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  вредные  и/ или </a:t>
            </a:r>
            <a:endParaRPr lang="ru-RU" sz="20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sz="2000" dirty="0" smtClean="0">
                <a:solidFill>
                  <a:srgbClr val="4E6FA4"/>
                </a:solidFill>
                <a:cs typeface="Times New Roman" pitchFamily="18" charset="0"/>
              </a:rPr>
              <a:t>опасные </a:t>
            </a: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производственные факторы</a:t>
            </a:r>
            <a:r>
              <a:rPr lang="ru-RU" sz="2000" dirty="0" smtClean="0">
                <a:solidFill>
                  <a:srgbClr val="4E6FA4"/>
                </a:solidFill>
                <a:cs typeface="Times New Roman" pitchFamily="18" charset="0"/>
              </a:rPr>
              <a:t>.</a:t>
            </a:r>
          </a:p>
          <a:p>
            <a:pPr eaLnBrk="1" hangingPunct="1">
              <a:buFontTx/>
              <a:buNone/>
            </a:pPr>
            <a:endParaRPr lang="ru-RU" sz="900" dirty="0">
              <a:solidFill>
                <a:srgbClr val="4E6FA4"/>
              </a:solidFill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sz="2000" b="1" dirty="0">
                <a:solidFill>
                  <a:srgbClr val="4E6FA4"/>
                </a:solidFill>
                <a:cs typeface="Times New Roman" pitchFamily="18" charset="0"/>
              </a:rPr>
              <a:t>Включает в себя сведения:</a:t>
            </a:r>
          </a:p>
          <a:p>
            <a:pPr eaLnBrk="1" hangingPunct="1">
              <a:buFontTx/>
              <a:buNone/>
            </a:pP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1. сведения об организации, проводящей специальную оценку условий труда, с приложением копий документов, подтверждающих ее соответствие установленным статьей 19 ФЗ № 426;</a:t>
            </a:r>
          </a:p>
          <a:p>
            <a:pPr eaLnBrk="1" hangingPunct="1">
              <a:buFontTx/>
              <a:buNone/>
            </a:pP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2. перечень рабочих мест, на которых проводилась специальная оценка условий труда, с указанием вредных и (или) опасных производственных факторов, которые идентифицированы на данных рабочих местах;</a:t>
            </a:r>
          </a:p>
          <a:p>
            <a:pPr eaLnBrk="1" hangingPunct="1">
              <a:buFontTx/>
              <a:buNone/>
            </a:pP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3. карты специальной оценки условий труда, содержащие сведения об установленном экспертом организации, проводящей специальную оценку условий труда, классе (подклассе) условий труда на конкретных рабочих местах;</a:t>
            </a:r>
          </a:p>
          <a:p>
            <a:pPr eaLnBrk="1" hangingPunct="1">
              <a:buFontTx/>
              <a:buNone/>
            </a:pPr>
            <a:r>
              <a:rPr lang="ru-RU" sz="1800" dirty="0">
                <a:solidFill>
                  <a:srgbClr val="4E6FA4"/>
                </a:solidFill>
                <a:cs typeface="Times New Roman" pitchFamily="18" charset="0"/>
              </a:rPr>
              <a:t>4. протоколы проведения исследований (испытаний) и измерений идентифицированных вредных и (или) опасных производственных факторов;</a:t>
            </a:r>
          </a:p>
          <a:p>
            <a:pPr eaLnBrk="1" hangingPunct="1">
              <a:buFontTx/>
              <a:buNone/>
            </a:pPr>
            <a:endParaRPr lang="ru-RU" sz="2000" dirty="0">
              <a:solidFill>
                <a:srgbClr val="4E6FA4"/>
              </a:solidFill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sz="2000" dirty="0">
              <a:solidFill>
                <a:srgbClr val="4E6FA4"/>
              </a:solidFill>
              <a:cs typeface="Times New Roman" pitchFamily="18" charset="0"/>
            </a:endParaRPr>
          </a:p>
          <a:p>
            <a:pPr algn="just" eaLnBrk="1" hangingPunct="1">
              <a:buFontTx/>
              <a:buNone/>
            </a:pPr>
            <a:endParaRPr lang="ru-RU" sz="20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4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4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3600" dirty="0" smtClean="0">
                <a:solidFill>
                  <a:schemeClr val="bg1"/>
                </a:solidFill>
                <a:cs typeface="Times New Roman" pitchFamily="18" charset="0"/>
              </a:rPr>
              <a:t>СВЕДЕНИЯ В ОТЧЕТЕ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15516" y="1880828"/>
            <a:ext cx="8784976" cy="396044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5. протоколы оценки эффективности средств индивидуальной защиты;</a:t>
            </a:r>
          </a:p>
          <a:p>
            <a:pPr eaLnBrk="1" hangingPunct="1">
              <a:buFontTx/>
              <a:buNone/>
            </a:pP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6. протокол комиссии, содержащий решение о невозможности проведения исследований (испытаний) и измерений по основанию, указанному в части 9 статьи 12 ФЗ № 426 (при наличии такого решения);</a:t>
            </a:r>
          </a:p>
          <a:p>
            <a:pPr eaLnBrk="1" hangingPunct="1">
              <a:buFontTx/>
              <a:buNone/>
            </a:pP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7. сводная ведомость специальной оценки условий труда;</a:t>
            </a:r>
          </a:p>
          <a:p>
            <a:pPr eaLnBrk="1" hangingPunct="1">
              <a:buFontTx/>
              <a:buNone/>
            </a:pP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8. перечень мероприятий по улучшению условий и охраны труда работников, на рабочих местах которых проводилась специальная оценка условий труда;</a:t>
            </a:r>
          </a:p>
          <a:p>
            <a:pPr eaLnBrk="1" hangingPunct="1">
              <a:buFontTx/>
              <a:buNone/>
            </a:pP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9. заключения эксперта организации, проводящей специальную оценку условий </a:t>
            </a:r>
            <a:r>
              <a:rPr lang="ru-RU" sz="2000" dirty="0" smtClean="0">
                <a:solidFill>
                  <a:srgbClr val="4E6FA4"/>
                </a:solidFill>
                <a:cs typeface="Times New Roman" pitchFamily="18" charset="0"/>
              </a:rPr>
              <a:t>труда</a:t>
            </a: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.</a:t>
            </a:r>
          </a:p>
          <a:p>
            <a:pPr eaLnBrk="1" hangingPunct="1">
              <a:buFontTx/>
              <a:buNone/>
            </a:pPr>
            <a:endParaRPr lang="ru-RU" sz="2000" dirty="0">
              <a:solidFill>
                <a:srgbClr val="4E6FA4"/>
              </a:solidFill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sz="2000" dirty="0">
              <a:solidFill>
                <a:srgbClr val="4E6FA4"/>
              </a:solidFill>
              <a:cs typeface="Times New Roman" pitchFamily="18" charset="0"/>
            </a:endParaRPr>
          </a:p>
          <a:p>
            <a:pPr algn="just" eaLnBrk="1" hangingPunct="1">
              <a:buFontTx/>
              <a:buNone/>
            </a:pPr>
            <a:endParaRPr lang="ru-RU" sz="20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5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04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3600" dirty="0" smtClean="0">
                <a:solidFill>
                  <a:schemeClr val="bg1"/>
                </a:solidFill>
                <a:cs typeface="Times New Roman" pitchFamily="18" charset="0"/>
              </a:rPr>
              <a:t>УТВЕРЖДЕНИЕ ОТЧЕТА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15516" y="1304764"/>
            <a:ext cx="8784976" cy="396044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200" b="1" u="sng" dirty="0">
                <a:solidFill>
                  <a:srgbClr val="4E6FA4"/>
                </a:solidFill>
                <a:cs typeface="Times New Roman" pitchFamily="18" charset="0"/>
              </a:rPr>
              <a:t>Составляет отчет </a:t>
            </a:r>
            <a:r>
              <a:rPr lang="ru-RU" sz="2200" b="1" u="sng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rgbClr val="4E6FA4"/>
                </a:solidFill>
                <a:cs typeface="Times New Roman" pitchFamily="18" charset="0"/>
              </a:rPr>
              <a:t>- организация</a:t>
            </a:r>
            <a:r>
              <a:rPr lang="ru-RU" sz="2200" dirty="0">
                <a:solidFill>
                  <a:srgbClr val="4E6FA4"/>
                </a:solidFill>
                <a:cs typeface="Times New Roman" pitchFamily="18" charset="0"/>
              </a:rPr>
              <a:t>, проводящая специальную оценку </a:t>
            </a:r>
            <a:r>
              <a:rPr lang="ru-RU" sz="2200" dirty="0" smtClean="0">
                <a:solidFill>
                  <a:srgbClr val="4E6FA4"/>
                </a:solidFill>
                <a:cs typeface="Times New Roman" pitchFamily="18" charset="0"/>
              </a:rPr>
              <a:t>условий </a:t>
            </a:r>
            <a:r>
              <a:rPr lang="ru-RU" sz="2200" dirty="0">
                <a:solidFill>
                  <a:srgbClr val="4E6FA4"/>
                </a:solidFill>
                <a:cs typeface="Times New Roman" pitchFamily="18" charset="0"/>
              </a:rPr>
              <a:t>труда. </a:t>
            </a:r>
          </a:p>
          <a:p>
            <a:pPr algn="ctr" eaLnBrk="1" hangingPunct="1">
              <a:buFontTx/>
              <a:buNone/>
            </a:pPr>
            <a:endParaRPr lang="ru-RU" sz="2200" dirty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200" dirty="0">
                <a:solidFill>
                  <a:srgbClr val="4E6FA4"/>
                </a:solidFill>
                <a:cs typeface="Times New Roman" pitchFamily="18" charset="0"/>
              </a:rPr>
              <a:t>Отчет о проведении специальной оценки условий труда </a:t>
            </a:r>
            <a:endParaRPr lang="ru-RU" sz="22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200" dirty="0" smtClean="0">
                <a:solidFill>
                  <a:srgbClr val="4E6FA4"/>
                </a:solidFill>
                <a:cs typeface="Times New Roman" pitchFamily="18" charset="0"/>
              </a:rPr>
              <a:t>подписывается всеми </a:t>
            </a:r>
            <a:r>
              <a:rPr lang="ru-RU" sz="2200" dirty="0">
                <a:solidFill>
                  <a:srgbClr val="4E6FA4"/>
                </a:solidFill>
                <a:cs typeface="Times New Roman" pitchFamily="18" charset="0"/>
              </a:rPr>
              <a:t>членами комиссии и </a:t>
            </a:r>
            <a:r>
              <a:rPr lang="ru-RU" sz="2200" b="1" u="sng" dirty="0">
                <a:solidFill>
                  <a:srgbClr val="4E6FA4"/>
                </a:solidFill>
                <a:cs typeface="Times New Roman" pitchFamily="18" charset="0"/>
              </a:rPr>
              <a:t>утверждается </a:t>
            </a:r>
            <a:endParaRPr lang="ru-RU" sz="2200" b="1" u="sng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200" b="1" u="sng" dirty="0" smtClean="0">
                <a:solidFill>
                  <a:srgbClr val="4E6FA4"/>
                </a:solidFill>
                <a:cs typeface="Times New Roman" pitchFamily="18" charset="0"/>
              </a:rPr>
              <a:t>председателем </a:t>
            </a:r>
            <a:r>
              <a:rPr lang="ru-RU" sz="2200" b="1" u="sng" dirty="0">
                <a:solidFill>
                  <a:srgbClr val="4E6FA4"/>
                </a:solidFill>
                <a:cs typeface="Times New Roman" pitchFamily="18" charset="0"/>
              </a:rPr>
              <a:t>комиссии.</a:t>
            </a:r>
          </a:p>
          <a:p>
            <a:pPr algn="ctr" eaLnBrk="1" hangingPunct="1">
              <a:buFontTx/>
              <a:buNone/>
            </a:pPr>
            <a:endParaRPr lang="ru-RU" sz="2200" dirty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200" b="1" u="sng" dirty="0">
                <a:solidFill>
                  <a:srgbClr val="4E6FA4"/>
                </a:solidFill>
                <a:cs typeface="Times New Roman" pitchFamily="18" charset="0"/>
              </a:rPr>
              <a:t>Член комиссии, который не согласен </a:t>
            </a:r>
            <a:r>
              <a:rPr lang="ru-RU" sz="2200" dirty="0">
                <a:solidFill>
                  <a:srgbClr val="4E6FA4"/>
                </a:solidFill>
                <a:cs typeface="Times New Roman" pitchFamily="18" charset="0"/>
              </a:rPr>
              <a:t>с результатами проведения </a:t>
            </a:r>
            <a:r>
              <a:rPr lang="ru-RU" sz="2200" dirty="0" smtClean="0">
                <a:solidFill>
                  <a:srgbClr val="4E6FA4"/>
                </a:solidFill>
                <a:cs typeface="Times New Roman" pitchFamily="18" charset="0"/>
              </a:rPr>
              <a:t>специальной </a:t>
            </a:r>
            <a:r>
              <a:rPr lang="ru-RU" sz="2200" dirty="0">
                <a:solidFill>
                  <a:srgbClr val="4E6FA4"/>
                </a:solidFill>
                <a:cs typeface="Times New Roman" pitchFamily="18" charset="0"/>
              </a:rPr>
              <a:t>оценки условий труда, имеет право изложить в </a:t>
            </a:r>
            <a:r>
              <a:rPr lang="ru-RU" sz="2200" dirty="0" smtClean="0">
                <a:solidFill>
                  <a:srgbClr val="4E6FA4"/>
                </a:solidFill>
                <a:cs typeface="Times New Roman" pitchFamily="18" charset="0"/>
              </a:rPr>
              <a:t>письменной форме</a:t>
            </a:r>
          </a:p>
          <a:p>
            <a:pPr algn="ctr" eaLnBrk="1" hangingPunct="1">
              <a:buFontTx/>
              <a:buNone/>
            </a:pPr>
            <a:r>
              <a:rPr lang="ru-RU" sz="2200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2200" b="1" u="sng" dirty="0">
                <a:solidFill>
                  <a:srgbClr val="4E6FA4"/>
                </a:solidFill>
                <a:cs typeface="Times New Roman" pitchFamily="18" charset="0"/>
              </a:rPr>
              <a:t>мотивированное особое мнение</a:t>
            </a:r>
            <a:r>
              <a:rPr lang="ru-RU" sz="2200" dirty="0">
                <a:solidFill>
                  <a:srgbClr val="4E6FA4"/>
                </a:solidFill>
                <a:cs typeface="Times New Roman" pitchFamily="18" charset="0"/>
              </a:rPr>
              <a:t>, </a:t>
            </a:r>
            <a:endParaRPr lang="ru-RU" sz="22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200" dirty="0" smtClean="0">
                <a:solidFill>
                  <a:srgbClr val="4E6FA4"/>
                </a:solidFill>
                <a:cs typeface="Times New Roman" pitchFamily="18" charset="0"/>
              </a:rPr>
              <a:t>которое прилагается </a:t>
            </a:r>
            <a:r>
              <a:rPr lang="ru-RU" sz="2200" dirty="0">
                <a:solidFill>
                  <a:srgbClr val="4E6FA4"/>
                </a:solidFill>
                <a:cs typeface="Times New Roman" pitchFamily="18" charset="0"/>
              </a:rPr>
              <a:t>к этому отчету.</a:t>
            </a:r>
          </a:p>
          <a:p>
            <a:pPr eaLnBrk="1" hangingPunct="1">
              <a:buFontTx/>
              <a:buNone/>
            </a:pPr>
            <a:endParaRPr lang="ru-RU" sz="2000" dirty="0">
              <a:solidFill>
                <a:srgbClr val="4E6FA4"/>
              </a:solidFill>
              <a:cs typeface="Times New Roman" pitchFamily="18" charset="0"/>
            </a:endParaRPr>
          </a:p>
          <a:p>
            <a:pPr algn="just" eaLnBrk="1" hangingPunct="1">
              <a:buFontTx/>
              <a:buNone/>
            </a:pPr>
            <a:endParaRPr lang="ru-RU" sz="20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6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21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3600" dirty="0" smtClean="0">
                <a:solidFill>
                  <a:schemeClr val="bg1"/>
                </a:solidFill>
                <a:cs typeface="Times New Roman" pitchFamily="18" charset="0"/>
              </a:rPr>
              <a:t>ФОРМА ОТЧЕТА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179512" y="1808820"/>
            <a:ext cx="8784976" cy="396044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dirty="0">
                <a:solidFill>
                  <a:srgbClr val="4E6FA4"/>
                </a:solidFill>
                <a:cs typeface="Times New Roman" pitchFamily="18" charset="0"/>
              </a:rPr>
              <a:t>Форма отчета о проведении специальной оценки условий труда и </a:t>
            </a:r>
            <a:r>
              <a:rPr lang="ru-RU" dirty="0" smtClean="0">
                <a:solidFill>
                  <a:srgbClr val="4E6FA4"/>
                </a:solidFill>
                <a:cs typeface="Times New Roman" pitchFamily="18" charset="0"/>
              </a:rPr>
              <a:t>инструкция </a:t>
            </a:r>
            <a:r>
              <a:rPr lang="ru-RU" dirty="0">
                <a:solidFill>
                  <a:srgbClr val="4E6FA4"/>
                </a:solidFill>
                <a:cs typeface="Times New Roman" pitchFamily="18" charset="0"/>
              </a:rPr>
              <a:t>по ее заполнению утверждаются федеральным органом </a:t>
            </a:r>
            <a:r>
              <a:rPr lang="ru-RU" dirty="0" smtClean="0">
                <a:solidFill>
                  <a:srgbClr val="4E6FA4"/>
                </a:solidFill>
                <a:cs typeface="Times New Roman" pitchFamily="18" charset="0"/>
              </a:rPr>
              <a:t>исполнительной </a:t>
            </a:r>
            <a:r>
              <a:rPr lang="ru-RU" dirty="0">
                <a:solidFill>
                  <a:srgbClr val="4E6FA4"/>
                </a:solidFill>
                <a:cs typeface="Times New Roman" pitchFamily="18" charset="0"/>
              </a:rPr>
              <a:t>власти, осуществляющим функции по выработке и </a:t>
            </a:r>
            <a:endParaRPr lang="ru-RU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dirty="0" smtClean="0">
                <a:solidFill>
                  <a:srgbClr val="4E6FA4"/>
                </a:solidFill>
                <a:cs typeface="Times New Roman" pitchFamily="18" charset="0"/>
              </a:rPr>
              <a:t>реализации </a:t>
            </a:r>
            <a:r>
              <a:rPr lang="ru-RU" dirty="0">
                <a:solidFill>
                  <a:srgbClr val="4E6FA4"/>
                </a:solidFill>
                <a:cs typeface="Times New Roman" pitchFamily="18" charset="0"/>
              </a:rPr>
              <a:t>государственной политики и нормативно-правовому </a:t>
            </a:r>
            <a:r>
              <a:rPr lang="ru-RU" dirty="0" smtClean="0">
                <a:solidFill>
                  <a:srgbClr val="4E6FA4"/>
                </a:solidFill>
                <a:cs typeface="Times New Roman" pitchFamily="18" charset="0"/>
              </a:rPr>
              <a:t>регулированию </a:t>
            </a:r>
            <a:r>
              <a:rPr lang="ru-RU" dirty="0">
                <a:solidFill>
                  <a:srgbClr val="4E6FA4"/>
                </a:solidFill>
                <a:cs typeface="Times New Roman" pitchFamily="18" charset="0"/>
              </a:rPr>
              <a:t>в сфере труда.</a:t>
            </a:r>
          </a:p>
          <a:p>
            <a:pPr algn="just" eaLnBrk="1" hangingPunct="1">
              <a:buFontTx/>
              <a:buNone/>
            </a:pPr>
            <a:endParaRPr lang="ru-RU" sz="20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7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20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ОЗНАКОМЛЕНИЕ С УСЛОВИЯМИ ТРУДА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15516" y="1304764"/>
            <a:ext cx="8820980" cy="43924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300" b="1" u="sng" dirty="0">
                <a:solidFill>
                  <a:srgbClr val="4E6FA4"/>
                </a:solidFill>
                <a:cs typeface="Times New Roman" pitchFamily="18" charset="0"/>
              </a:rPr>
              <a:t>Работник должен </a:t>
            </a:r>
            <a:r>
              <a:rPr lang="ru-RU" sz="2300" dirty="0">
                <a:solidFill>
                  <a:srgbClr val="4E6FA4"/>
                </a:solidFill>
                <a:cs typeface="Times New Roman" pitchFamily="18" charset="0"/>
              </a:rPr>
              <a:t>быть ознакомлен с результатами проведения специальной оценки условий труда на их рабочих местах </a:t>
            </a:r>
            <a:r>
              <a:rPr lang="ru-RU" sz="2300" b="1" u="sng" dirty="0">
                <a:solidFill>
                  <a:srgbClr val="4E6FA4"/>
                </a:solidFill>
                <a:cs typeface="Times New Roman" pitchFamily="18" charset="0"/>
              </a:rPr>
              <a:t>под роспись</a:t>
            </a:r>
            <a:r>
              <a:rPr lang="ru-RU" sz="2300" dirty="0" smtClean="0">
                <a:solidFill>
                  <a:srgbClr val="4E6FA4"/>
                </a:solidFill>
                <a:cs typeface="Times New Roman" pitchFamily="18" charset="0"/>
              </a:rPr>
              <a:t>.</a:t>
            </a:r>
          </a:p>
          <a:p>
            <a:pPr algn="ctr" eaLnBrk="1" hangingPunct="1">
              <a:buFontTx/>
              <a:buNone/>
            </a:pPr>
            <a:endParaRPr lang="ru-RU" sz="2300" dirty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300" b="1" u="sng" dirty="0">
                <a:solidFill>
                  <a:srgbClr val="4E6FA4"/>
                </a:solidFill>
                <a:cs typeface="Times New Roman" pitchFamily="18" charset="0"/>
              </a:rPr>
              <a:t>Работодатель</a:t>
            </a:r>
            <a:r>
              <a:rPr lang="ru-RU" sz="2300" dirty="0">
                <a:solidFill>
                  <a:srgbClr val="4E6FA4"/>
                </a:solidFill>
                <a:cs typeface="Times New Roman" pitchFamily="18" charset="0"/>
              </a:rPr>
              <a:t> организует ознакомление в </a:t>
            </a:r>
            <a:r>
              <a:rPr lang="ru-RU" sz="2300" dirty="0" smtClean="0">
                <a:solidFill>
                  <a:srgbClr val="4E6FA4"/>
                </a:solidFill>
                <a:cs typeface="Times New Roman" pitchFamily="18" charset="0"/>
              </a:rPr>
              <a:t>срок</a:t>
            </a:r>
          </a:p>
          <a:p>
            <a:pPr algn="ctr" eaLnBrk="1" hangingPunct="1">
              <a:buFontTx/>
              <a:buNone/>
            </a:pPr>
            <a:r>
              <a:rPr lang="ru-RU" sz="2300" dirty="0" smtClean="0">
                <a:solidFill>
                  <a:srgbClr val="4E6FA4"/>
                </a:solidFill>
                <a:cs typeface="Times New Roman" pitchFamily="18" charset="0"/>
              </a:rPr>
              <a:t> </a:t>
            </a:r>
            <a:r>
              <a:rPr lang="ru-RU" sz="2300" b="1" u="sng" dirty="0">
                <a:solidFill>
                  <a:srgbClr val="4E6FA4"/>
                </a:solidFill>
                <a:cs typeface="Times New Roman" pitchFamily="18" charset="0"/>
              </a:rPr>
              <a:t>не позднее, чем тридцать календарных дней со дня утверждения отчета</a:t>
            </a:r>
            <a:r>
              <a:rPr lang="ru-RU" sz="2300" dirty="0">
                <a:solidFill>
                  <a:srgbClr val="4E6FA4"/>
                </a:solidFill>
                <a:cs typeface="Times New Roman" pitchFamily="18" charset="0"/>
              </a:rPr>
              <a:t> </a:t>
            </a:r>
            <a:endParaRPr lang="ru-RU" sz="23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300" dirty="0" smtClean="0">
                <a:solidFill>
                  <a:srgbClr val="4E6FA4"/>
                </a:solidFill>
                <a:cs typeface="Times New Roman" pitchFamily="18" charset="0"/>
              </a:rPr>
              <a:t>о </a:t>
            </a:r>
            <a:r>
              <a:rPr lang="ru-RU" sz="2300" dirty="0">
                <a:solidFill>
                  <a:srgbClr val="4E6FA4"/>
                </a:solidFill>
                <a:cs typeface="Times New Roman" pitchFamily="18" charset="0"/>
              </a:rPr>
              <a:t>проведении специальной оценки условий труда. </a:t>
            </a:r>
            <a:endParaRPr lang="ru-RU" sz="23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ru-RU" sz="2300" dirty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300" dirty="0">
                <a:solidFill>
                  <a:srgbClr val="4E6FA4"/>
                </a:solidFill>
                <a:cs typeface="Times New Roman" pitchFamily="18" charset="0"/>
              </a:rPr>
              <a:t>В указанный срок не включаются периоды временной нетрудоспособности работника, нахождения его в отпуске или командировке, периоды </a:t>
            </a:r>
            <a:r>
              <a:rPr lang="ru-RU" sz="2300" dirty="0" smtClean="0">
                <a:solidFill>
                  <a:srgbClr val="4E6FA4"/>
                </a:solidFill>
                <a:cs typeface="Times New Roman" pitchFamily="18" charset="0"/>
              </a:rPr>
              <a:t>между вахтового </a:t>
            </a:r>
            <a:r>
              <a:rPr lang="ru-RU" sz="2300" dirty="0">
                <a:solidFill>
                  <a:srgbClr val="4E6FA4"/>
                </a:solidFill>
                <a:cs typeface="Times New Roman" pitchFamily="18" charset="0"/>
              </a:rPr>
              <a:t>отдыха.</a:t>
            </a:r>
          </a:p>
          <a:p>
            <a:pPr algn="ctr" eaLnBrk="1" hangingPunct="1">
              <a:buFontTx/>
              <a:buNone/>
            </a:pPr>
            <a:endParaRPr lang="ru-RU" sz="20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8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63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187450" y="0"/>
            <a:ext cx="6372225" cy="944563"/>
          </a:xfrm>
        </p:spPr>
        <p:txBody>
          <a:bodyPr/>
          <a:lstStyle/>
          <a:p>
            <a:pPr algn="l" eaLnBrk="1" hangingPunct="1"/>
            <a:r>
              <a:rPr lang="ru-RU" sz="2400" dirty="0" smtClean="0">
                <a:solidFill>
                  <a:schemeClr val="bg1"/>
                </a:solidFill>
                <a:cs typeface="Times New Roman" pitchFamily="18" charset="0"/>
              </a:rPr>
              <a:t>ОЗНАКОМЛЕНИЕ С УСЛОВИЯМИ ТРУДА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15516" y="1304764"/>
            <a:ext cx="8784976" cy="457250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000" b="1" dirty="0">
                <a:solidFill>
                  <a:srgbClr val="4E6FA4"/>
                </a:solidFill>
                <a:cs typeface="Times New Roman" pitchFamily="18" charset="0"/>
              </a:rPr>
              <a:t>Работодатель организует размещение на своем официальном сайте (при наличии такого сайта): </a:t>
            </a:r>
            <a:endParaRPr lang="ru-RU" sz="2000" b="1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ru-RU" sz="2000" dirty="0">
              <a:solidFill>
                <a:srgbClr val="4E6FA4"/>
              </a:solidFill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1.	сводные  данные  о результатах проведения специальной оценки условий труда в части установления классов (подклассов) условий труда на рабочих местах;</a:t>
            </a:r>
          </a:p>
          <a:p>
            <a:pPr marL="457200" indent="-457200" eaLnBrk="1" hangingPunct="1">
              <a:buFontTx/>
              <a:buAutoNum type="arabicPeriod" startAt="2"/>
            </a:pPr>
            <a:r>
              <a:rPr lang="ru-RU" sz="2000" dirty="0" smtClean="0">
                <a:solidFill>
                  <a:srgbClr val="4E6FA4"/>
                </a:solidFill>
                <a:cs typeface="Times New Roman" pitchFamily="18" charset="0"/>
              </a:rPr>
              <a:t>перечень  </a:t>
            </a: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мероприятий по улучшению условий и охраны труда работников, на рабочих местах которых проводилась специальная оценка условий труда </a:t>
            </a:r>
            <a:endParaRPr lang="ru-RU" sz="20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marL="0" indent="0" eaLnBrk="1" hangingPunct="1">
              <a:buNone/>
            </a:pPr>
            <a:endParaRPr lang="ru-RU" sz="2000" dirty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000" b="1" u="sng" dirty="0">
                <a:solidFill>
                  <a:srgbClr val="4E6FA4"/>
                </a:solidFill>
                <a:cs typeface="Times New Roman" pitchFamily="18" charset="0"/>
              </a:rPr>
              <a:t>Размещение на сайте </a:t>
            </a: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не позднее чем </a:t>
            </a:r>
            <a:endParaRPr lang="ru-RU" sz="2000" dirty="0" smtClean="0">
              <a:solidFill>
                <a:srgbClr val="4E6FA4"/>
              </a:solidFill>
              <a:cs typeface="Times New Roman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sz="2000" b="1" u="sng" dirty="0" smtClean="0">
                <a:solidFill>
                  <a:srgbClr val="4E6FA4"/>
                </a:solidFill>
                <a:cs typeface="Times New Roman" pitchFamily="18" charset="0"/>
              </a:rPr>
              <a:t>в </a:t>
            </a:r>
            <a:r>
              <a:rPr lang="ru-RU" sz="2000" b="1" u="sng" dirty="0">
                <a:solidFill>
                  <a:srgbClr val="4E6FA4"/>
                </a:solidFill>
                <a:cs typeface="Times New Roman" pitchFamily="18" charset="0"/>
              </a:rPr>
              <a:t>течение тридцати календарных дней со дня утверждения отчета </a:t>
            </a:r>
            <a:r>
              <a:rPr lang="ru-RU" sz="2000" dirty="0">
                <a:solidFill>
                  <a:srgbClr val="4E6FA4"/>
                </a:solidFill>
                <a:cs typeface="Times New Roman" pitchFamily="18" charset="0"/>
              </a:rPr>
              <a:t>о проведении специальной оценки условий труда.</a:t>
            </a:r>
          </a:p>
          <a:p>
            <a:pPr algn="ctr" eaLnBrk="1" hangingPunct="1">
              <a:buFontTx/>
              <a:buNone/>
            </a:pPr>
            <a:endParaRPr lang="ru-RU" sz="20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292" name="Номер слайда 1"/>
          <p:cNvSpPr txBox="1">
            <a:spLocks/>
          </p:cNvSpPr>
          <p:nvPr/>
        </p:nvSpPr>
        <p:spPr bwMode="auto">
          <a:xfrm>
            <a:off x="6705600" y="28575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5F5F5F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98EF5729-174F-4915-A7CD-F6CB8283BD07}" type="slidenum">
              <a:rPr lang="en-US" sz="3600">
                <a:solidFill>
                  <a:srgbClr val="6F91C2"/>
                </a:solidFill>
              </a:rPr>
              <a:pPr algn="r" eaLnBrk="1" hangingPunct="1"/>
              <a:t>9</a:t>
            </a:fld>
            <a:endParaRPr lang="en-US" sz="3600">
              <a:solidFill>
                <a:srgbClr val="6F91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44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КИОУТ горы син">
  <a:themeElements>
    <a:clrScheme name="Другое 4">
      <a:dk1>
        <a:srgbClr val="666666"/>
      </a:dk1>
      <a:lt1>
        <a:sysClr val="window" lastClr="FFFFFF"/>
      </a:lt1>
      <a:dk2>
        <a:srgbClr val="336699"/>
      </a:dk2>
      <a:lt2>
        <a:srgbClr val="FFFFFF"/>
      </a:lt2>
      <a:accent1>
        <a:srgbClr val="476394"/>
      </a:accent1>
      <a:accent2>
        <a:srgbClr val="6688B6"/>
      </a:accent2>
      <a:accent3>
        <a:srgbClr val="1F9997"/>
      </a:accent3>
      <a:accent4>
        <a:srgbClr val="6B9BC7"/>
      </a:accent4>
      <a:accent5>
        <a:srgbClr val="4E66B2"/>
      </a:accent5>
      <a:accent6>
        <a:srgbClr val="8976AC"/>
      </a:accent6>
      <a:hlink>
        <a:srgbClr val="336699"/>
      </a:hlink>
      <a:folHlink>
        <a:srgbClr val="B34F17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КИОУТ горы син</Template>
  <TotalTime>7391</TotalTime>
  <Words>1850</Words>
  <Application>Microsoft Office PowerPoint</Application>
  <PresentationFormat>Экран (4:3)</PresentationFormat>
  <Paragraphs>209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КИОУТ горы син</vt:lpstr>
      <vt:lpstr>Презентация PowerPoint</vt:lpstr>
      <vt:lpstr>ВИДЫ ОТЧЕТА</vt:lpstr>
      <vt:lpstr>СВЕДЕНИЯ В ОТЧЕТЕ</vt:lpstr>
      <vt:lpstr>СВЕДЕНИЯ В ОТЧЕТЕ</vt:lpstr>
      <vt:lpstr>СВЕДЕНИЯ В ОТЧЕТЕ</vt:lpstr>
      <vt:lpstr>УТВЕРЖДЕНИЕ ОТЧЕТА</vt:lpstr>
      <vt:lpstr>ФОРМА ОТЧЕТА</vt:lpstr>
      <vt:lpstr>ОЗНАКОМЛЕНИЕ С УСЛОВИЯМИ ТРУДА</vt:lpstr>
      <vt:lpstr>ОЗНАКОМЛЕНИЕ С УСЛОВИЯМИ ТРУДА</vt:lpstr>
      <vt:lpstr>ИНФОРМАЦИОННАЯ СИСТЕМА УЧЕТА </vt:lpstr>
      <vt:lpstr>ИНФОРМАЦИОННАЯ СИСТЕМА УЧЕТА </vt:lpstr>
      <vt:lpstr>ИНФОРМАЦИОННАЯ СИСТЕМА УЧЕТА </vt:lpstr>
      <vt:lpstr>ИНФОРМАЦИОННАЯ СИСТЕМА УЧЕТА </vt:lpstr>
      <vt:lpstr>ИНФОРМАЦИОННАЯ СИСТЕМА УЧЕТА </vt:lpstr>
      <vt:lpstr>ИНФОРМАЦИОННАЯ СИСТЕМА УЧЕТА </vt:lpstr>
      <vt:lpstr>ИНФОРМАЦИОННАЯ СИСТЕМА УЧЕТА </vt:lpstr>
      <vt:lpstr>ПРИМЕНЕНИЕ РЕЗУЛЬТАТОВ СПЕЦИАЛЬНОЙ ОЦЕНКИ</vt:lpstr>
      <vt:lpstr>ПРИМЕНЕНИЕ РЕЗУЛЬТАТОВ СПЕЦИАЛЬНОЙ ОЦЕНКИ</vt:lpstr>
      <vt:lpstr>ПРИМЕНЕНИЕ РЕЗУЛЬТАТОВ СПЕЦИАЛЬНОЙ ОЦЕНКИ</vt:lpstr>
    </vt:vector>
  </TitlesOfParts>
  <Company>Труд-Эксперт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Системный подход улучшений условий труда</dc:title>
  <dc:creator>Shatalina</dc:creator>
  <cp:lastModifiedBy>Ксения</cp:lastModifiedBy>
  <cp:revision>501</cp:revision>
  <cp:lastPrinted>2013-04-29T07:18:07Z</cp:lastPrinted>
  <dcterms:created xsi:type="dcterms:W3CDTF">2010-02-28T15:04:33Z</dcterms:created>
  <dcterms:modified xsi:type="dcterms:W3CDTF">2014-06-24T06:08:41Z</dcterms:modified>
</cp:coreProperties>
</file>