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8" r:id="rId4"/>
    <p:sldId id="261" r:id="rId5"/>
    <p:sldId id="262" r:id="rId6"/>
    <p:sldId id="263" r:id="rId7"/>
    <p:sldId id="264" r:id="rId8"/>
    <p:sldId id="275" r:id="rId9"/>
    <p:sldId id="277" r:id="rId10"/>
    <p:sldId id="278" r:id="rId11"/>
    <p:sldId id="295" r:id="rId12"/>
    <p:sldId id="307" r:id="rId13"/>
    <p:sldId id="265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90" r:id="rId22"/>
    <p:sldId id="286" r:id="rId23"/>
    <p:sldId id="287" r:id="rId24"/>
    <p:sldId id="289" r:id="rId25"/>
    <p:sldId id="296" r:id="rId26"/>
    <p:sldId id="291" r:id="rId27"/>
    <p:sldId id="297" r:id="rId28"/>
    <p:sldId id="298" r:id="rId29"/>
    <p:sldId id="308" r:id="rId30"/>
    <p:sldId id="310" r:id="rId31"/>
    <p:sldId id="309" r:id="rId32"/>
    <p:sldId id="312" r:id="rId33"/>
    <p:sldId id="311" r:id="rId34"/>
    <p:sldId id="304" r:id="rId35"/>
    <p:sldId id="302" r:id="rId36"/>
    <p:sldId id="305" r:id="rId37"/>
    <p:sldId id="30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75436-7D3C-4568-A82F-345C56F5B7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28903-15D9-44AE-A863-E0B0E3DF2DB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r>
            <a:rPr lang="ru-RU" sz="22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пространственному расположению </a:t>
          </a:r>
          <a:r>
            <a:rPr lang="ru-RU" sz="2200" b="0" i="0" dirty="0" err="1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b="0" i="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  <a:r>
            <a:rPr lang="ru-RU" sz="2200" b="1" i="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200" b="1" i="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BE7537-D55F-4F51-8D89-F13BCC184A27}" type="par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C382A5E-9CE9-499A-9C67-EFC334E966D4}" type="sib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BA0DC93D-C397-4D57-8855-968CB6B8770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1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Экзоэдральная</a:t>
          </a:r>
          <a:r>
            <a:rPr lang="ru-RU" sz="2400" b="1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(поверхностная) 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0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0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внешней поверхности и торцевых областей УНС</a:t>
          </a:r>
          <a:endParaRPr lang="ru-RU" sz="2400" b="0" baseline="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50AD7-EF1F-4609-92DC-C2A5DEB06EE6}" type="par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5B2581F-8C94-4E4B-8A3F-5F3A9FF5C6EB}" type="sib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8229597-9E70-4364-A6D4-9FF675C2EF9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spcAft>
              <a:spcPts val="600"/>
            </a:spcAft>
          </a:pPr>
          <a:r>
            <a:rPr lang="ru-RU" sz="24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Эндоэдральная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(внутренняя)</a:t>
          </a:r>
        </a:p>
        <a:p>
          <a:pPr algn="l">
            <a:spcAft>
              <a:spcPts val="600"/>
            </a:spcAft>
          </a:pPr>
          <a:r>
            <a:rPr lang="ru-RU" sz="2400" b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4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внутренней полости УНС, содержащих протяженные полые каналы </a:t>
          </a:r>
        </a:p>
      </dgm:t>
    </dgm:pt>
    <dgm:pt modelId="{9F7F0EE8-B1F9-4090-A578-F876A878E9B0}" type="par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FD57405-13BB-4613-85CF-4ED40E071380}" type="sib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AC34F80-D3D3-4F76-B5F5-CC897CD0733A}" type="pres">
      <dgm:prSet presAssocID="{9D475436-7D3C-4568-A82F-345C56F5B7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892E079-CEA2-4B02-9DB7-B69188831D37}" type="pres">
      <dgm:prSet presAssocID="{D9228903-15D9-44AE-A863-E0B0E3DF2DBB}" presName="root" presStyleCnt="0"/>
      <dgm:spPr/>
    </dgm:pt>
    <dgm:pt modelId="{CFA2CD65-898B-478A-8315-E4498C472C83}" type="pres">
      <dgm:prSet presAssocID="{D9228903-15D9-44AE-A863-E0B0E3DF2DBB}" presName="rootComposite" presStyleCnt="0"/>
      <dgm:spPr/>
    </dgm:pt>
    <dgm:pt modelId="{3F177FBB-FA88-4879-973F-57115BE57421}" type="pres">
      <dgm:prSet presAssocID="{D9228903-15D9-44AE-A863-E0B0E3DF2DBB}" presName="rootText" presStyleLbl="node1" presStyleIdx="0" presStyleCnt="1" custScaleX="344202" custScaleY="134240" custLinFactY="-20933" custLinFactNeighborX="11861" custLinFactNeighborY="-100000"/>
      <dgm:spPr/>
      <dgm:t>
        <a:bodyPr/>
        <a:lstStyle/>
        <a:p>
          <a:endParaRPr lang="ru-RU"/>
        </a:p>
      </dgm:t>
    </dgm:pt>
    <dgm:pt modelId="{39B5E1C5-B703-456B-B0F4-75E04ABE5031}" type="pres">
      <dgm:prSet presAssocID="{D9228903-15D9-44AE-A863-E0B0E3DF2DBB}" presName="rootConnector" presStyleLbl="node1" presStyleIdx="0" presStyleCnt="1"/>
      <dgm:spPr/>
      <dgm:t>
        <a:bodyPr/>
        <a:lstStyle/>
        <a:p>
          <a:endParaRPr lang="ru-RU"/>
        </a:p>
      </dgm:t>
    </dgm:pt>
    <dgm:pt modelId="{93DA5BB1-2D5B-4BDE-B3FD-3A436D1AEFFF}" type="pres">
      <dgm:prSet presAssocID="{D9228903-15D9-44AE-A863-E0B0E3DF2DBB}" presName="childShape" presStyleCnt="0"/>
      <dgm:spPr/>
    </dgm:pt>
    <dgm:pt modelId="{D8DECAD6-BC37-4BD2-9815-D234DE14BECA}" type="pres">
      <dgm:prSet presAssocID="{9F750AD7-EF1F-4609-92DC-C2A5DEB06EE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F19E3D4-A33E-4A77-8904-48A6FE2435C2}" type="pres">
      <dgm:prSet presAssocID="{BA0DC93D-C397-4D57-8855-968CB6B87707}" presName="childText" presStyleLbl="bgAcc1" presStyleIdx="0" presStyleCnt="2" custScaleX="482375" custScaleY="149978" custLinFactNeighborX="-1448" custLinFactNeighborY="-28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07598-8508-4644-8CA3-7ABCEB0DB2C2}" type="pres">
      <dgm:prSet presAssocID="{9F7F0EE8-B1F9-4090-A578-F876A878E9B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3709BB5-5275-4A5D-A937-C361E9E8896F}" type="pres">
      <dgm:prSet presAssocID="{38229597-9E70-4364-A6D4-9FF675C2EF93}" presName="childText" presStyleLbl="bgAcc1" presStyleIdx="1" presStyleCnt="2" custScaleX="481354" custScaleY="167305" custLinFactNeighborX="-1448" custLinFactNeighborY="4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28BB7-87D5-43D4-A70F-AD38224DA6E9}" type="presOf" srcId="{D9228903-15D9-44AE-A863-E0B0E3DF2DBB}" destId="{3F177FBB-FA88-4879-973F-57115BE57421}" srcOrd="0" destOrd="0" presId="urn:microsoft.com/office/officeart/2005/8/layout/hierarchy3"/>
    <dgm:cxn modelId="{B4C3F4F7-D674-42D8-9DF7-9ED35020F15D}" type="presOf" srcId="{9F7F0EE8-B1F9-4090-A578-F876A878E9B0}" destId="{1BA07598-8508-4644-8CA3-7ABCEB0DB2C2}" srcOrd="0" destOrd="0" presId="urn:microsoft.com/office/officeart/2005/8/layout/hierarchy3"/>
    <dgm:cxn modelId="{BFFF5490-5FFF-4B2C-8F8F-FC93C1BFF90D}" srcId="{D9228903-15D9-44AE-A863-E0B0E3DF2DBB}" destId="{38229597-9E70-4364-A6D4-9FF675C2EF93}" srcOrd="1" destOrd="0" parTransId="{9F7F0EE8-B1F9-4090-A578-F876A878E9B0}" sibTransId="{FFD57405-13BB-4613-85CF-4ED40E071380}"/>
    <dgm:cxn modelId="{FF3CF0E8-7223-43B9-A32F-9E643DCDF2F5}" type="presOf" srcId="{BA0DC93D-C397-4D57-8855-968CB6B87707}" destId="{BF19E3D4-A33E-4A77-8904-48A6FE2435C2}" srcOrd="0" destOrd="0" presId="urn:microsoft.com/office/officeart/2005/8/layout/hierarchy3"/>
    <dgm:cxn modelId="{76905F8A-638F-40E8-BAEB-BAA70AB9DAD0}" type="presOf" srcId="{9D475436-7D3C-4568-A82F-345C56F5B78D}" destId="{FAC34F80-D3D3-4F76-B5F5-CC897CD0733A}" srcOrd="0" destOrd="0" presId="urn:microsoft.com/office/officeart/2005/8/layout/hierarchy3"/>
    <dgm:cxn modelId="{F3F5DBF3-CCF3-4DBB-AFD7-D95A805A5E60}" type="presOf" srcId="{38229597-9E70-4364-A6D4-9FF675C2EF93}" destId="{83709BB5-5275-4A5D-A937-C361E9E8896F}" srcOrd="0" destOrd="0" presId="urn:microsoft.com/office/officeart/2005/8/layout/hierarchy3"/>
    <dgm:cxn modelId="{5146929B-AFA6-4EA7-BB41-D6A32BA472B3}" srcId="{D9228903-15D9-44AE-A863-E0B0E3DF2DBB}" destId="{BA0DC93D-C397-4D57-8855-968CB6B87707}" srcOrd="0" destOrd="0" parTransId="{9F750AD7-EF1F-4609-92DC-C2A5DEB06EE6}" sibTransId="{75B2581F-8C94-4E4B-8A3F-5F3A9FF5C6EB}"/>
    <dgm:cxn modelId="{D8EB7218-24A4-42A4-A688-6DA99F7703CC}" type="presOf" srcId="{9F750AD7-EF1F-4609-92DC-C2A5DEB06EE6}" destId="{D8DECAD6-BC37-4BD2-9815-D234DE14BECA}" srcOrd="0" destOrd="0" presId="urn:microsoft.com/office/officeart/2005/8/layout/hierarchy3"/>
    <dgm:cxn modelId="{BFBB76A4-C6B3-43BD-927F-AA9E0ECB34F1}" srcId="{9D475436-7D3C-4568-A82F-345C56F5B78D}" destId="{D9228903-15D9-44AE-A863-E0B0E3DF2DBB}" srcOrd="0" destOrd="0" parTransId="{BEBE7537-D55F-4F51-8D89-F13BCC184A27}" sibTransId="{5C382A5E-9CE9-499A-9C67-EFC334E966D4}"/>
    <dgm:cxn modelId="{9790880D-684B-4571-AC3A-5CA6FC68FC6C}" type="presOf" srcId="{D9228903-15D9-44AE-A863-E0B0E3DF2DBB}" destId="{39B5E1C5-B703-456B-B0F4-75E04ABE5031}" srcOrd="1" destOrd="0" presId="urn:microsoft.com/office/officeart/2005/8/layout/hierarchy3"/>
    <dgm:cxn modelId="{FA2F64D5-FB6E-4A87-8C95-A73CD22B8DC4}" type="presParOf" srcId="{FAC34F80-D3D3-4F76-B5F5-CC897CD0733A}" destId="{7892E079-CEA2-4B02-9DB7-B69188831D37}" srcOrd="0" destOrd="0" presId="urn:microsoft.com/office/officeart/2005/8/layout/hierarchy3"/>
    <dgm:cxn modelId="{1E226538-A818-4FE9-9F4C-11B7D58D9914}" type="presParOf" srcId="{7892E079-CEA2-4B02-9DB7-B69188831D37}" destId="{CFA2CD65-898B-478A-8315-E4498C472C83}" srcOrd="0" destOrd="0" presId="urn:microsoft.com/office/officeart/2005/8/layout/hierarchy3"/>
    <dgm:cxn modelId="{1FA3E1F1-43E4-45F9-B3A8-322C70E1C66D}" type="presParOf" srcId="{CFA2CD65-898B-478A-8315-E4498C472C83}" destId="{3F177FBB-FA88-4879-973F-57115BE57421}" srcOrd="0" destOrd="0" presId="urn:microsoft.com/office/officeart/2005/8/layout/hierarchy3"/>
    <dgm:cxn modelId="{106EEC08-68B5-41BF-AE6D-AB62195E14CC}" type="presParOf" srcId="{CFA2CD65-898B-478A-8315-E4498C472C83}" destId="{39B5E1C5-B703-456B-B0F4-75E04ABE5031}" srcOrd="1" destOrd="0" presId="urn:microsoft.com/office/officeart/2005/8/layout/hierarchy3"/>
    <dgm:cxn modelId="{C95DDC81-4C18-4717-9959-AEBF8FFFFED6}" type="presParOf" srcId="{7892E079-CEA2-4B02-9DB7-B69188831D37}" destId="{93DA5BB1-2D5B-4BDE-B3FD-3A436D1AEFFF}" srcOrd="1" destOrd="0" presId="urn:microsoft.com/office/officeart/2005/8/layout/hierarchy3"/>
    <dgm:cxn modelId="{0DF0C985-0EC1-48E3-80E8-F9355E9E9A2C}" type="presParOf" srcId="{93DA5BB1-2D5B-4BDE-B3FD-3A436D1AEFFF}" destId="{D8DECAD6-BC37-4BD2-9815-D234DE14BECA}" srcOrd="0" destOrd="0" presId="urn:microsoft.com/office/officeart/2005/8/layout/hierarchy3"/>
    <dgm:cxn modelId="{EAACDD3E-5A46-4E5B-A680-04EFB044D0B2}" type="presParOf" srcId="{93DA5BB1-2D5B-4BDE-B3FD-3A436D1AEFFF}" destId="{BF19E3D4-A33E-4A77-8904-48A6FE2435C2}" srcOrd="1" destOrd="0" presId="urn:microsoft.com/office/officeart/2005/8/layout/hierarchy3"/>
    <dgm:cxn modelId="{B09A9DD9-7525-4B71-B95F-BDF570B1CA07}" type="presParOf" srcId="{93DA5BB1-2D5B-4BDE-B3FD-3A436D1AEFFF}" destId="{1BA07598-8508-4644-8CA3-7ABCEB0DB2C2}" srcOrd="2" destOrd="0" presId="urn:microsoft.com/office/officeart/2005/8/layout/hierarchy3"/>
    <dgm:cxn modelId="{492A7E60-90F2-42E8-B83E-3F06ABE8FC76}" type="presParOf" srcId="{93DA5BB1-2D5B-4BDE-B3FD-3A436D1AEFFF}" destId="{83709BB5-5275-4A5D-A937-C361E9E8896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75436-7D3C-4568-A82F-345C56F5B7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28903-15D9-44AE-A863-E0B0E3DF2DB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r>
            <a:rPr lang="ru-RU" sz="22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виду</a:t>
          </a:r>
          <a:r>
            <a:rPr lang="ru-RU" sz="2200" i="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взаимодействия </a:t>
          </a:r>
          <a:r>
            <a:rPr lang="ru-RU" sz="2200" i="0" dirty="0" err="1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i="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и УНС)</a:t>
          </a:r>
          <a:r>
            <a:rPr lang="ru-RU" sz="2400" b="1" i="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400" b="1" i="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BE7537-D55F-4F51-8D89-F13BCC184A27}" type="par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C382A5E-9CE9-499A-9C67-EFC334E966D4}" type="sib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BA0DC93D-C397-4D57-8855-968CB6B8770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1" spc="30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Ковалентная</a:t>
          </a:r>
          <a:r>
            <a:rPr lang="ru-RU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сопровождается образованием: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- химических (ковалентных) связей между химическим агентом и поверхностью УНС;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- функциональных групп, способных к дальнейшим химическим превращениям (</a:t>
          </a:r>
          <a:r>
            <a:rPr lang="ru-RU" sz="20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дериватизации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50AD7-EF1F-4609-92DC-C2A5DEB06EE6}" type="par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5B2581F-8C94-4E4B-8A3F-5F3A9FF5C6EB}" type="sib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8229597-9E70-4364-A6D4-9FF675C2EF9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400" b="1" spc="30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Нековалентная</a:t>
          </a:r>
          <a:r>
            <a:rPr lang="ru-RU" sz="2400" b="1" spc="30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сопровождается образованием:</a:t>
          </a:r>
        </a:p>
        <a:p>
          <a:pPr algn="l"/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физических  связей между химическим агентом и поверхностью УНС (силы Ван-дер-Ваальса, 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- </a:t>
          </a:r>
          <a:r>
            <a:rPr lang="ru-RU" sz="2000" dirty="0" err="1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стэкинга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 </a:t>
          </a:r>
          <a:r>
            <a:rPr lang="ru-RU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и т.д.)</a:t>
          </a:r>
          <a:endParaRPr lang="ru-RU" sz="20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F0EE8-B1F9-4090-A578-F876A878E9B0}" type="par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FD57405-13BB-4613-85CF-4ED40E071380}" type="sib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AC34F80-D3D3-4F76-B5F5-CC897CD0733A}" type="pres">
      <dgm:prSet presAssocID="{9D475436-7D3C-4568-A82F-345C56F5B7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892E079-CEA2-4B02-9DB7-B69188831D37}" type="pres">
      <dgm:prSet presAssocID="{D9228903-15D9-44AE-A863-E0B0E3DF2DBB}" presName="root" presStyleCnt="0"/>
      <dgm:spPr/>
    </dgm:pt>
    <dgm:pt modelId="{CFA2CD65-898B-478A-8315-E4498C472C83}" type="pres">
      <dgm:prSet presAssocID="{D9228903-15D9-44AE-A863-E0B0E3DF2DBB}" presName="rootComposite" presStyleCnt="0"/>
      <dgm:spPr/>
    </dgm:pt>
    <dgm:pt modelId="{3F177FBB-FA88-4879-973F-57115BE57421}" type="pres">
      <dgm:prSet presAssocID="{D9228903-15D9-44AE-A863-E0B0E3DF2DBB}" presName="rootText" presStyleLbl="node1" presStyleIdx="0" presStyleCnt="1" custScaleX="333432" custScaleY="89324" custLinFactNeighborX="8787" custLinFactNeighborY="-74393"/>
      <dgm:spPr/>
      <dgm:t>
        <a:bodyPr/>
        <a:lstStyle/>
        <a:p>
          <a:endParaRPr lang="ru-RU"/>
        </a:p>
      </dgm:t>
    </dgm:pt>
    <dgm:pt modelId="{39B5E1C5-B703-456B-B0F4-75E04ABE5031}" type="pres">
      <dgm:prSet presAssocID="{D9228903-15D9-44AE-A863-E0B0E3DF2DBB}" presName="rootConnector" presStyleLbl="node1" presStyleIdx="0" presStyleCnt="1"/>
      <dgm:spPr/>
      <dgm:t>
        <a:bodyPr/>
        <a:lstStyle/>
        <a:p>
          <a:endParaRPr lang="ru-RU"/>
        </a:p>
      </dgm:t>
    </dgm:pt>
    <dgm:pt modelId="{93DA5BB1-2D5B-4BDE-B3FD-3A436D1AEFFF}" type="pres">
      <dgm:prSet presAssocID="{D9228903-15D9-44AE-A863-E0B0E3DF2DBB}" presName="childShape" presStyleCnt="0"/>
      <dgm:spPr/>
    </dgm:pt>
    <dgm:pt modelId="{D8DECAD6-BC37-4BD2-9815-D234DE14BECA}" type="pres">
      <dgm:prSet presAssocID="{9F750AD7-EF1F-4609-92DC-C2A5DEB06EE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F19E3D4-A33E-4A77-8904-48A6FE2435C2}" type="pres">
      <dgm:prSet presAssocID="{BA0DC93D-C397-4D57-8855-968CB6B87707}" presName="childText" presStyleLbl="bgAcc1" presStyleIdx="0" presStyleCnt="2" custScaleX="375899" custScaleY="158985" custLinFactNeighborX="-4778" custLinFactNeighborY="-7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07598-8508-4644-8CA3-7ABCEB0DB2C2}" type="pres">
      <dgm:prSet presAssocID="{9F7F0EE8-B1F9-4090-A578-F876A878E9B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3709BB5-5275-4A5D-A937-C361E9E8896F}" type="pres">
      <dgm:prSet presAssocID="{38229597-9E70-4364-A6D4-9FF675C2EF93}" presName="childText" presStyleLbl="bgAcc1" presStyleIdx="1" presStyleCnt="2" custScaleX="371949" custScaleY="141087" custLinFactNeighborX="1558" custLinFactNeighborY="-5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FF5490-5FFF-4B2C-8F8F-FC93C1BFF90D}" srcId="{D9228903-15D9-44AE-A863-E0B0E3DF2DBB}" destId="{38229597-9E70-4364-A6D4-9FF675C2EF93}" srcOrd="1" destOrd="0" parTransId="{9F7F0EE8-B1F9-4090-A578-F876A878E9B0}" sibTransId="{FFD57405-13BB-4613-85CF-4ED40E071380}"/>
    <dgm:cxn modelId="{5146929B-AFA6-4EA7-BB41-D6A32BA472B3}" srcId="{D9228903-15D9-44AE-A863-E0B0E3DF2DBB}" destId="{BA0DC93D-C397-4D57-8855-968CB6B87707}" srcOrd="0" destOrd="0" parTransId="{9F750AD7-EF1F-4609-92DC-C2A5DEB06EE6}" sibTransId="{75B2581F-8C94-4E4B-8A3F-5F3A9FF5C6EB}"/>
    <dgm:cxn modelId="{B52186F1-79BF-46C7-BA2F-2AC70C77CA6E}" type="presOf" srcId="{D9228903-15D9-44AE-A863-E0B0E3DF2DBB}" destId="{3F177FBB-FA88-4879-973F-57115BE57421}" srcOrd="0" destOrd="0" presId="urn:microsoft.com/office/officeart/2005/8/layout/hierarchy3"/>
    <dgm:cxn modelId="{8B03A4F9-172D-444C-A113-C720D577E9F1}" type="presOf" srcId="{9F7F0EE8-B1F9-4090-A578-F876A878E9B0}" destId="{1BA07598-8508-4644-8CA3-7ABCEB0DB2C2}" srcOrd="0" destOrd="0" presId="urn:microsoft.com/office/officeart/2005/8/layout/hierarchy3"/>
    <dgm:cxn modelId="{CB962261-AC59-4477-8945-186000A56EC9}" type="presOf" srcId="{BA0DC93D-C397-4D57-8855-968CB6B87707}" destId="{BF19E3D4-A33E-4A77-8904-48A6FE2435C2}" srcOrd="0" destOrd="0" presId="urn:microsoft.com/office/officeart/2005/8/layout/hierarchy3"/>
    <dgm:cxn modelId="{A7989610-33B5-4362-BACB-B3E516412B5A}" type="presOf" srcId="{38229597-9E70-4364-A6D4-9FF675C2EF93}" destId="{83709BB5-5275-4A5D-A937-C361E9E8896F}" srcOrd="0" destOrd="0" presId="urn:microsoft.com/office/officeart/2005/8/layout/hierarchy3"/>
    <dgm:cxn modelId="{0476F447-0E6F-4070-9425-F4BCF82961AC}" type="presOf" srcId="{D9228903-15D9-44AE-A863-E0B0E3DF2DBB}" destId="{39B5E1C5-B703-456B-B0F4-75E04ABE5031}" srcOrd="1" destOrd="0" presId="urn:microsoft.com/office/officeart/2005/8/layout/hierarchy3"/>
    <dgm:cxn modelId="{9396F890-A86C-4ECD-A597-0044981EF482}" type="presOf" srcId="{9D475436-7D3C-4568-A82F-345C56F5B78D}" destId="{FAC34F80-D3D3-4F76-B5F5-CC897CD0733A}" srcOrd="0" destOrd="0" presId="urn:microsoft.com/office/officeart/2005/8/layout/hierarchy3"/>
    <dgm:cxn modelId="{F6ADB28E-9883-44A5-A086-D3208AC6E586}" type="presOf" srcId="{9F750AD7-EF1F-4609-92DC-C2A5DEB06EE6}" destId="{D8DECAD6-BC37-4BD2-9815-D234DE14BECA}" srcOrd="0" destOrd="0" presId="urn:microsoft.com/office/officeart/2005/8/layout/hierarchy3"/>
    <dgm:cxn modelId="{BFBB76A4-C6B3-43BD-927F-AA9E0ECB34F1}" srcId="{9D475436-7D3C-4568-A82F-345C56F5B78D}" destId="{D9228903-15D9-44AE-A863-E0B0E3DF2DBB}" srcOrd="0" destOrd="0" parTransId="{BEBE7537-D55F-4F51-8D89-F13BCC184A27}" sibTransId="{5C382A5E-9CE9-499A-9C67-EFC334E966D4}"/>
    <dgm:cxn modelId="{27456EB6-58D5-4C7C-919B-75F6441B3C36}" type="presParOf" srcId="{FAC34F80-D3D3-4F76-B5F5-CC897CD0733A}" destId="{7892E079-CEA2-4B02-9DB7-B69188831D37}" srcOrd="0" destOrd="0" presId="urn:microsoft.com/office/officeart/2005/8/layout/hierarchy3"/>
    <dgm:cxn modelId="{319A0534-166E-441A-9D34-4EC9B67F0F45}" type="presParOf" srcId="{7892E079-CEA2-4B02-9DB7-B69188831D37}" destId="{CFA2CD65-898B-478A-8315-E4498C472C83}" srcOrd="0" destOrd="0" presId="urn:microsoft.com/office/officeart/2005/8/layout/hierarchy3"/>
    <dgm:cxn modelId="{C2311654-1A86-4277-82CD-3FDCDD274F6C}" type="presParOf" srcId="{CFA2CD65-898B-478A-8315-E4498C472C83}" destId="{3F177FBB-FA88-4879-973F-57115BE57421}" srcOrd="0" destOrd="0" presId="urn:microsoft.com/office/officeart/2005/8/layout/hierarchy3"/>
    <dgm:cxn modelId="{E6C0DF92-3CE2-4ED1-ACF7-0EB0FF101B17}" type="presParOf" srcId="{CFA2CD65-898B-478A-8315-E4498C472C83}" destId="{39B5E1C5-B703-456B-B0F4-75E04ABE5031}" srcOrd="1" destOrd="0" presId="urn:microsoft.com/office/officeart/2005/8/layout/hierarchy3"/>
    <dgm:cxn modelId="{04E9CE6A-CFB1-4ACC-BB97-A5C6919A92F5}" type="presParOf" srcId="{7892E079-CEA2-4B02-9DB7-B69188831D37}" destId="{93DA5BB1-2D5B-4BDE-B3FD-3A436D1AEFFF}" srcOrd="1" destOrd="0" presId="urn:microsoft.com/office/officeart/2005/8/layout/hierarchy3"/>
    <dgm:cxn modelId="{77C27302-4F89-4EC9-B3E0-E2E28193CF40}" type="presParOf" srcId="{93DA5BB1-2D5B-4BDE-B3FD-3A436D1AEFFF}" destId="{D8DECAD6-BC37-4BD2-9815-D234DE14BECA}" srcOrd="0" destOrd="0" presId="urn:microsoft.com/office/officeart/2005/8/layout/hierarchy3"/>
    <dgm:cxn modelId="{73E13FE5-F225-4A64-950C-26748402FA99}" type="presParOf" srcId="{93DA5BB1-2D5B-4BDE-B3FD-3A436D1AEFFF}" destId="{BF19E3D4-A33E-4A77-8904-48A6FE2435C2}" srcOrd="1" destOrd="0" presId="urn:microsoft.com/office/officeart/2005/8/layout/hierarchy3"/>
    <dgm:cxn modelId="{2485A906-1C19-4704-AA87-B7B56CF0890D}" type="presParOf" srcId="{93DA5BB1-2D5B-4BDE-B3FD-3A436D1AEFFF}" destId="{1BA07598-8508-4644-8CA3-7ABCEB0DB2C2}" srcOrd="2" destOrd="0" presId="urn:microsoft.com/office/officeart/2005/8/layout/hierarchy3"/>
    <dgm:cxn modelId="{71686CB0-8434-41CA-AC70-C79E655EF44C}" type="presParOf" srcId="{93DA5BB1-2D5B-4BDE-B3FD-3A436D1AEFFF}" destId="{83709BB5-5275-4A5D-A937-C361E9E8896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475436-7D3C-4568-A82F-345C56F5B78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28903-15D9-44AE-A863-E0B0E3DF2DB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r>
            <a:rPr lang="ru-RU" sz="22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природе </a:t>
          </a:r>
          <a:r>
            <a:rPr lang="ru-RU" sz="2200" b="0" i="0" dirty="0" err="1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b="0" i="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  <a:r>
            <a:rPr lang="ru-RU" sz="2200" b="1" i="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200" b="1" i="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BE7537-D55F-4F51-8D89-F13BCC184A27}" type="par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C382A5E-9CE9-499A-9C67-EFC334E966D4}" type="sibTrans" cxnId="{BFBB76A4-C6B3-43BD-927F-AA9E0ECB34F1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BA0DC93D-C397-4D57-8855-968CB6B8770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r>
            <a:rPr lang="ru-RU" sz="2400" b="1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низкомолекулярными соединениями</a:t>
          </a:r>
          <a:endParaRPr lang="ru-RU" sz="2400" baseline="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50AD7-EF1F-4609-92DC-C2A5DEB06EE6}" type="par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5B2581F-8C94-4E4B-8A3F-5F3A9FF5C6EB}" type="sibTrans" cxnId="{5146929B-AFA6-4EA7-BB41-D6A32BA472B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8229597-9E70-4364-A6D4-9FF675C2EF9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spcAft>
              <a:spcPts val="600"/>
            </a:spcAft>
          </a:pPr>
          <a:r>
            <a:rPr lang="ru-RU" sz="2400" b="1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</a:p>
        <a:p>
          <a:pPr algn="l">
            <a:spcAft>
              <a:spcPts val="600"/>
            </a:spcAft>
          </a:pPr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высокомолекулярными соединениями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F7F0EE8-B1F9-4090-A578-F876A878E9B0}" type="par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FD57405-13BB-4613-85CF-4ED40E071380}" type="sibTrans" cxnId="{BFFF5490-5FFF-4B2C-8F8F-FC93C1BFF90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AC34F80-D3D3-4F76-B5F5-CC897CD0733A}" type="pres">
      <dgm:prSet presAssocID="{9D475436-7D3C-4568-A82F-345C56F5B7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892E079-CEA2-4B02-9DB7-B69188831D37}" type="pres">
      <dgm:prSet presAssocID="{D9228903-15D9-44AE-A863-E0B0E3DF2DBB}" presName="root" presStyleCnt="0"/>
      <dgm:spPr/>
    </dgm:pt>
    <dgm:pt modelId="{CFA2CD65-898B-478A-8315-E4498C472C83}" type="pres">
      <dgm:prSet presAssocID="{D9228903-15D9-44AE-A863-E0B0E3DF2DBB}" presName="rootComposite" presStyleCnt="0"/>
      <dgm:spPr/>
    </dgm:pt>
    <dgm:pt modelId="{3F177FBB-FA88-4879-973F-57115BE57421}" type="pres">
      <dgm:prSet presAssocID="{D9228903-15D9-44AE-A863-E0B0E3DF2DBB}" presName="rootText" presStyleLbl="node1" presStyleIdx="0" presStyleCnt="1" custScaleX="333432" custScaleY="89324" custLinFactNeighborX="8787" custLinFactNeighborY="-74393"/>
      <dgm:spPr/>
      <dgm:t>
        <a:bodyPr/>
        <a:lstStyle/>
        <a:p>
          <a:endParaRPr lang="ru-RU"/>
        </a:p>
      </dgm:t>
    </dgm:pt>
    <dgm:pt modelId="{39B5E1C5-B703-456B-B0F4-75E04ABE5031}" type="pres">
      <dgm:prSet presAssocID="{D9228903-15D9-44AE-A863-E0B0E3DF2DBB}" presName="rootConnector" presStyleLbl="node1" presStyleIdx="0" presStyleCnt="1"/>
      <dgm:spPr/>
      <dgm:t>
        <a:bodyPr/>
        <a:lstStyle/>
        <a:p>
          <a:endParaRPr lang="ru-RU"/>
        </a:p>
      </dgm:t>
    </dgm:pt>
    <dgm:pt modelId="{93DA5BB1-2D5B-4BDE-B3FD-3A436D1AEFFF}" type="pres">
      <dgm:prSet presAssocID="{D9228903-15D9-44AE-A863-E0B0E3DF2DBB}" presName="childShape" presStyleCnt="0"/>
      <dgm:spPr/>
    </dgm:pt>
    <dgm:pt modelId="{D8DECAD6-BC37-4BD2-9815-D234DE14BECA}" type="pres">
      <dgm:prSet presAssocID="{9F750AD7-EF1F-4609-92DC-C2A5DEB06EE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F19E3D4-A33E-4A77-8904-48A6FE2435C2}" type="pres">
      <dgm:prSet presAssocID="{BA0DC93D-C397-4D57-8855-968CB6B87707}" presName="childText" presStyleLbl="bgAcc1" presStyleIdx="0" presStyleCnt="2" custScaleX="346233" custScaleY="76548" custLinFactNeighborX="-2594" custLinFactNeighborY="-25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07598-8508-4644-8CA3-7ABCEB0DB2C2}" type="pres">
      <dgm:prSet presAssocID="{9F7F0EE8-B1F9-4090-A578-F876A878E9B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3709BB5-5275-4A5D-A937-C361E9E8896F}" type="pres">
      <dgm:prSet presAssocID="{38229597-9E70-4364-A6D4-9FF675C2EF93}" presName="childText" presStyleLbl="bgAcc1" presStyleIdx="1" presStyleCnt="2" custScaleX="341802" custScaleY="90870" custLinFactNeighborX="1092" custLinFactNeighborY="-21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5AC53A-1C92-4B07-946E-96FE506280B9}" type="presOf" srcId="{D9228903-15D9-44AE-A863-E0B0E3DF2DBB}" destId="{3F177FBB-FA88-4879-973F-57115BE57421}" srcOrd="0" destOrd="0" presId="urn:microsoft.com/office/officeart/2005/8/layout/hierarchy3"/>
    <dgm:cxn modelId="{A4473DB3-7879-4F1C-9EE3-F5C2713A1AA5}" type="presOf" srcId="{38229597-9E70-4364-A6D4-9FF675C2EF93}" destId="{83709BB5-5275-4A5D-A937-C361E9E8896F}" srcOrd="0" destOrd="0" presId="urn:microsoft.com/office/officeart/2005/8/layout/hierarchy3"/>
    <dgm:cxn modelId="{E021081C-2E96-4EEE-85EA-07439B85526E}" type="presOf" srcId="{9D475436-7D3C-4568-A82F-345C56F5B78D}" destId="{FAC34F80-D3D3-4F76-B5F5-CC897CD0733A}" srcOrd="0" destOrd="0" presId="urn:microsoft.com/office/officeart/2005/8/layout/hierarchy3"/>
    <dgm:cxn modelId="{2DE920B8-49B2-4A52-A8F6-5DE881600BDE}" type="presOf" srcId="{BA0DC93D-C397-4D57-8855-968CB6B87707}" destId="{BF19E3D4-A33E-4A77-8904-48A6FE2435C2}" srcOrd="0" destOrd="0" presId="urn:microsoft.com/office/officeart/2005/8/layout/hierarchy3"/>
    <dgm:cxn modelId="{1AFD0F3F-8FD0-40FA-B245-548D571B23B1}" type="presOf" srcId="{9F7F0EE8-B1F9-4090-A578-F876A878E9B0}" destId="{1BA07598-8508-4644-8CA3-7ABCEB0DB2C2}" srcOrd="0" destOrd="0" presId="urn:microsoft.com/office/officeart/2005/8/layout/hierarchy3"/>
    <dgm:cxn modelId="{BFFF5490-5FFF-4B2C-8F8F-FC93C1BFF90D}" srcId="{D9228903-15D9-44AE-A863-E0B0E3DF2DBB}" destId="{38229597-9E70-4364-A6D4-9FF675C2EF93}" srcOrd="1" destOrd="0" parTransId="{9F7F0EE8-B1F9-4090-A578-F876A878E9B0}" sibTransId="{FFD57405-13BB-4613-85CF-4ED40E071380}"/>
    <dgm:cxn modelId="{5146929B-AFA6-4EA7-BB41-D6A32BA472B3}" srcId="{D9228903-15D9-44AE-A863-E0B0E3DF2DBB}" destId="{BA0DC93D-C397-4D57-8855-968CB6B87707}" srcOrd="0" destOrd="0" parTransId="{9F750AD7-EF1F-4609-92DC-C2A5DEB06EE6}" sibTransId="{75B2581F-8C94-4E4B-8A3F-5F3A9FF5C6EB}"/>
    <dgm:cxn modelId="{4E7EA48C-6D10-4F0C-98CE-74B9713513BE}" type="presOf" srcId="{9F750AD7-EF1F-4609-92DC-C2A5DEB06EE6}" destId="{D8DECAD6-BC37-4BD2-9815-D234DE14BECA}" srcOrd="0" destOrd="0" presId="urn:microsoft.com/office/officeart/2005/8/layout/hierarchy3"/>
    <dgm:cxn modelId="{0CEC3D1B-23E9-4CA8-BB9D-4240694927DD}" type="presOf" srcId="{D9228903-15D9-44AE-A863-E0B0E3DF2DBB}" destId="{39B5E1C5-B703-456B-B0F4-75E04ABE5031}" srcOrd="1" destOrd="0" presId="urn:microsoft.com/office/officeart/2005/8/layout/hierarchy3"/>
    <dgm:cxn modelId="{BFBB76A4-C6B3-43BD-927F-AA9E0ECB34F1}" srcId="{9D475436-7D3C-4568-A82F-345C56F5B78D}" destId="{D9228903-15D9-44AE-A863-E0B0E3DF2DBB}" srcOrd="0" destOrd="0" parTransId="{BEBE7537-D55F-4F51-8D89-F13BCC184A27}" sibTransId="{5C382A5E-9CE9-499A-9C67-EFC334E966D4}"/>
    <dgm:cxn modelId="{107B63FC-B1B5-416A-8E86-92FB41F29B82}" type="presParOf" srcId="{FAC34F80-D3D3-4F76-B5F5-CC897CD0733A}" destId="{7892E079-CEA2-4B02-9DB7-B69188831D37}" srcOrd="0" destOrd="0" presId="urn:microsoft.com/office/officeart/2005/8/layout/hierarchy3"/>
    <dgm:cxn modelId="{1FECA4DF-F899-4C9C-A9DB-D2D0C55C3AFC}" type="presParOf" srcId="{7892E079-CEA2-4B02-9DB7-B69188831D37}" destId="{CFA2CD65-898B-478A-8315-E4498C472C83}" srcOrd="0" destOrd="0" presId="urn:microsoft.com/office/officeart/2005/8/layout/hierarchy3"/>
    <dgm:cxn modelId="{CFD1E4AE-0DDD-48DD-A604-9B714EB0903C}" type="presParOf" srcId="{CFA2CD65-898B-478A-8315-E4498C472C83}" destId="{3F177FBB-FA88-4879-973F-57115BE57421}" srcOrd="0" destOrd="0" presId="urn:microsoft.com/office/officeart/2005/8/layout/hierarchy3"/>
    <dgm:cxn modelId="{9B691AC1-1EBF-492A-86F9-37D923E41450}" type="presParOf" srcId="{CFA2CD65-898B-478A-8315-E4498C472C83}" destId="{39B5E1C5-B703-456B-B0F4-75E04ABE5031}" srcOrd="1" destOrd="0" presId="urn:microsoft.com/office/officeart/2005/8/layout/hierarchy3"/>
    <dgm:cxn modelId="{C0731525-761D-4419-8BC8-11B9F26F6E8B}" type="presParOf" srcId="{7892E079-CEA2-4B02-9DB7-B69188831D37}" destId="{93DA5BB1-2D5B-4BDE-B3FD-3A436D1AEFFF}" srcOrd="1" destOrd="0" presId="urn:microsoft.com/office/officeart/2005/8/layout/hierarchy3"/>
    <dgm:cxn modelId="{60C56114-73B4-4A7E-B5D2-9234D56BBAB0}" type="presParOf" srcId="{93DA5BB1-2D5B-4BDE-B3FD-3A436D1AEFFF}" destId="{D8DECAD6-BC37-4BD2-9815-D234DE14BECA}" srcOrd="0" destOrd="0" presId="urn:microsoft.com/office/officeart/2005/8/layout/hierarchy3"/>
    <dgm:cxn modelId="{06D72044-91DA-4E31-90ED-729ED49CD3D1}" type="presParOf" srcId="{93DA5BB1-2D5B-4BDE-B3FD-3A436D1AEFFF}" destId="{BF19E3D4-A33E-4A77-8904-48A6FE2435C2}" srcOrd="1" destOrd="0" presId="urn:microsoft.com/office/officeart/2005/8/layout/hierarchy3"/>
    <dgm:cxn modelId="{D5BEF7AE-78B1-4BC8-B5E6-1392296EE4FD}" type="presParOf" srcId="{93DA5BB1-2D5B-4BDE-B3FD-3A436D1AEFFF}" destId="{1BA07598-8508-4644-8CA3-7ABCEB0DB2C2}" srcOrd="2" destOrd="0" presId="urn:microsoft.com/office/officeart/2005/8/layout/hierarchy3"/>
    <dgm:cxn modelId="{8BE182BC-3FAA-4B4F-9966-EB1DC529FDCA}" type="presParOf" srcId="{93DA5BB1-2D5B-4BDE-B3FD-3A436D1AEFFF}" destId="{83709BB5-5275-4A5D-A937-C361E9E8896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177FBB-FA88-4879-973F-57115BE57421}">
      <dsp:nvSpPr>
        <dsp:cNvPr id="0" name=""/>
        <dsp:cNvSpPr/>
      </dsp:nvSpPr>
      <dsp:spPr>
        <a:xfrm>
          <a:off x="217282" y="0"/>
          <a:ext cx="6208426" cy="121065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kern="12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пространственному расположению </a:t>
          </a:r>
          <a:r>
            <a:rPr lang="ru-RU" sz="2200" b="0" i="0" kern="1200" dirty="0" err="1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b="0" i="0" kern="12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  <a:r>
            <a:rPr lang="ru-RU" sz="2200" b="1" i="0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200" b="1" i="0" kern="120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17282" y="0"/>
        <a:ext cx="6208426" cy="1210654"/>
      </dsp:txXfrm>
    </dsp:sp>
    <dsp:sp modelId="{D8DECAD6-BC37-4BD2-9815-D234DE14BECA}">
      <dsp:nvSpPr>
        <dsp:cNvPr id="0" name=""/>
        <dsp:cNvSpPr/>
      </dsp:nvSpPr>
      <dsp:spPr>
        <a:xfrm>
          <a:off x="838124" y="1210654"/>
          <a:ext cx="386009" cy="1049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9821"/>
              </a:lnTo>
              <a:lnTo>
                <a:pt x="386009" y="1049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9E3D4-A33E-4A77-8904-48A6FE2435C2}">
      <dsp:nvSpPr>
        <dsp:cNvPr id="0" name=""/>
        <dsp:cNvSpPr/>
      </dsp:nvSpPr>
      <dsp:spPr>
        <a:xfrm>
          <a:off x="1224134" y="1584181"/>
          <a:ext cx="6960540" cy="135258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kern="12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1" kern="1200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Экзоэдральная</a:t>
          </a:r>
          <a:r>
            <a:rPr lang="ru-RU" sz="2400" b="1" kern="1200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(поверхностная) 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0" kern="1200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0" kern="1200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внешней поверхности и торцевых областей УНС</a:t>
          </a:r>
          <a:endParaRPr lang="ru-RU" sz="2400" b="0" kern="1200" baseline="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224134" y="1584181"/>
        <a:ext cx="6960540" cy="1352588"/>
      </dsp:txXfrm>
    </dsp:sp>
    <dsp:sp modelId="{1BA07598-8508-4644-8CA3-7ABCEB0DB2C2}">
      <dsp:nvSpPr>
        <dsp:cNvPr id="0" name=""/>
        <dsp:cNvSpPr/>
      </dsp:nvSpPr>
      <dsp:spPr>
        <a:xfrm>
          <a:off x="838124" y="1210654"/>
          <a:ext cx="386009" cy="300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0156"/>
              </a:lnTo>
              <a:lnTo>
                <a:pt x="386009" y="300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09BB5-5275-4A5D-A937-C361E9E8896F}">
      <dsp:nvSpPr>
        <dsp:cNvPr id="0" name=""/>
        <dsp:cNvSpPr/>
      </dsp:nvSpPr>
      <dsp:spPr>
        <a:xfrm>
          <a:off x="1224134" y="3456384"/>
          <a:ext cx="6945807" cy="150885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4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Эндоэдральная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(внутренняя)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400" b="0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4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внутренней полости УНС, содержащих протяженные полые каналы </a:t>
          </a:r>
        </a:p>
      </dsp:txBody>
      <dsp:txXfrm>
        <a:off x="1224134" y="3456384"/>
        <a:ext cx="6945807" cy="150885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177FBB-FA88-4879-973F-57115BE57421}">
      <dsp:nvSpPr>
        <dsp:cNvPr id="0" name=""/>
        <dsp:cNvSpPr/>
      </dsp:nvSpPr>
      <dsp:spPr>
        <a:xfrm>
          <a:off x="212385" y="0"/>
          <a:ext cx="7933490" cy="10626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kern="12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виду</a:t>
          </a:r>
          <a:r>
            <a:rPr lang="ru-RU" sz="2200" i="0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взаимодействия </a:t>
          </a:r>
          <a:r>
            <a:rPr lang="ru-RU" sz="2200" i="0" kern="1200" dirty="0" err="1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i="0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и УНС)</a:t>
          </a:r>
          <a:r>
            <a:rPr lang="ru-RU" sz="2400" b="1" i="0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400" b="1" i="0" kern="120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12385" y="0"/>
        <a:ext cx="7933490" cy="1062662"/>
      </dsp:txXfrm>
    </dsp:sp>
    <dsp:sp modelId="{D8DECAD6-BC37-4BD2-9815-D234DE14BECA}">
      <dsp:nvSpPr>
        <dsp:cNvPr id="0" name=""/>
        <dsp:cNvSpPr/>
      </dsp:nvSpPr>
      <dsp:spPr>
        <a:xfrm>
          <a:off x="1005734" y="1062662"/>
          <a:ext cx="493328" cy="120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3313"/>
              </a:lnTo>
              <a:lnTo>
                <a:pt x="493328" y="1203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9E3D4-A33E-4A77-8904-48A6FE2435C2}">
      <dsp:nvSpPr>
        <dsp:cNvPr id="0" name=""/>
        <dsp:cNvSpPr/>
      </dsp:nvSpPr>
      <dsp:spPr>
        <a:xfrm>
          <a:off x="1499062" y="1320276"/>
          <a:ext cx="7155141" cy="189139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kern="12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400" b="1" kern="1200" spc="30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Ковалентная</a:t>
          </a:r>
          <a:r>
            <a:rPr lang="ru-RU" sz="24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сопровождается образованием: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- химических (ковалентных) связей между химическим агентом и поверхностью УНС;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- функциональных групп, способных к дальнейшим химическим превращениям (</a:t>
          </a:r>
          <a:r>
            <a:rPr lang="ru-RU" sz="2000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дериватизации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499062" y="1320276"/>
        <a:ext cx="7155141" cy="1891399"/>
      </dsp:txXfrm>
    </dsp:sp>
    <dsp:sp modelId="{1BA07598-8508-4644-8CA3-7ABCEB0DB2C2}">
      <dsp:nvSpPr>
        <dsp:cNvPr id="0" name=""/>
        <dsp:cNvSpPr/>
      </dsp:nvSpPr>
      <dsp:spPr>
        <a:xfrm>
          <a:off x="1005734" y="1062662"/>
          <a:ext cx="613932" cy="3304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4963"/>
              </a:lnTo>
              <a:lnTo>
                <a:pt x="613932" y="3304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09BB5-5275-4A5D-A937-C361E9E8896F}">
      <dsp:nvSpPr>
        <dsp:cNvPr id="0" name=""/>
        <dsp:cNvSpPr/>
      </dsp:nvSpPr>
      <dsp:spPr>
        <a:xfrm>
          <a:off x="1619666" y="3528390"/>
          <a:ext cx="7079953" cy="167847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pc="30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Нековалентная</a:t>
          </a:r>
          <a:r>
            <a:rPr lang="ru-RU" sz="2400" b="1" kern="1200" spc="30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сопровождается образованием: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физических  связей между химическим агентом и поверхностью УНС (силы Ван-дер-Ваальса, 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- </a:t>
          </a:r>
          <a:r>
            <a:rPr lang="ru-RU" sz="2000" kern="1200" dirty="0" err="1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стэкинга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  <a:sym typeface="Symbol"/>
            </a:rPr>
            <a:t> </a:t>
          </a:r>
          <a:r>
            <a:rPr lang="ru-RU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и т.д.)</a:t>
          </a:r>
          <a:endParaRPr lang="ru-RU" sz="20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619666" y="3528390"/>
        <a:ext cx="7079953" cy="16784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177FBB-FA88-4879-973F-57115BE57421}">
      <dsp:nvSpPr>
        <dsp:cNvPr id="0" name=""/>
        <dsp:cNvSpPr/>
      </dsp:nvSpPr>
      <dsp:spPr>
        <a:xfrm>
          <a:off x="213975" y="0"/>
          <a:ext cx="7882309" cy="10558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Виды </a:t>
          </a:r>
          <a:r>
            <a:rPr lang="ru-RU" sz="24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функционализации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УНС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(по</a:t>
          </a:r>
          <a:r>
            <a:rPr lang="ru-RU" sz="2200" b="0" i="1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0" i="0" kern="12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природе </a:t>
          </a:r>
          <a:r>
            <a:rPr lang="ru-RU" sz="2200" b="0" i="0" kern="1200" dirty="0" err="1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функционализатора</a:t>
          </a:r>
          <a:r>
            <a:rPr lang="ru-RU" sz="2200" b="0" i="0" kern="12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)</a:t>
          </a:r>
          <a:r>
            <a:rPr lang="ru-RU" sz="2200" b="1" i="0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ru-RU" sz="2200" b="1" i="0" kern="120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13975" y="0"/>
        <a:ext cx="7882309" cy="1055806"/>
      </dsp:txXfrm>
    </dsp:sp>
    <dsp:sp modelId="{D8DECAD6-BC37-4BD2-9815-D234DE14BECA}">
      <dsp:nvSpPr>
        <dsp:cNvPr id="0" name=""/>
        <dsp:cNvSpPr/>
      </dsp:nvSpPr>
      <dsp:spPr>
        <a:xfrm>
          <a:off x="1002206" y="1055806"/>
          <a:ext cx="531449" cy="1293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912"/>
              </a:lnTo>
              <a:lnTo>
                <a:pt x="531449" y="12939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9E3D4-A33E-4A77-8904-48A6FE2435C2}">
      <dsp:nvSpPr>
        <dsp:cNvPr id="0" name=""/>
        <dsp:cNvSpPr/>
      </dsp:nvSpPr>
      <dsp:spPr>
        <a:xfrm>
          <a:off x="1533655" y="1897322"/>
          <a:ext cx="6547939" cy="90479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kern="120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1200"/>
            </a:spcAft>
            <a:buClrTx/>
            <a:buSzTx/>
            <a:buFontTx/>
            <a:buNone/>
            <a:tabLst/>
            <a:defRPr/>
          </a:pPr>
          <a:r>
            <a:rPr lang="ru-RU" sz="2400" b="1" kern="1200" spc="0" baseline="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kern="1200" spc="0" baseline="0" dirty="0" smtClean="0">
              <a:latin typeface="Tahoma" pitchFamily="34" charset="0"/>
              <a:ea typeface="Tahoma" pitchFamily="34" charset="0"/>
              <a:cs typeface="Tahoma" pitchFamily="34" charset="0"/>
            </a:rPr>
            <a:t> низкомолекулярными соединениями</a:t>
          </a:r>
          <a:endParaRPr lang="ru-RU" sz="2400" kern="1200" baseline="0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3655" y="1897322"/>
        <a:ext cx="6547939" cy="904794"/>
      </dsp:txXfrm>
    </dsp:sp>
    <dsp:sp modelId="{1BA07598-8508-4644-8CA3-7ABCEB0DB2C2}">
      <dsp:nvSpPr>
        <dsp:cNvPr id="0" name=""/>
        <dsp:cNvSpPr/>
      </dsp:nvSpPr>
      <dsp:spPr>
        <a:xfrm>
          <a:off x="1002206" y="1055806"/>
          <a:ext cx="601158" cy="2633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3599"/>
              </a:lnTo>
              <a:lnTo>
                <a:pt x="601158" y="26335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09BB5-5275-4A5D-A937-C361E9E8896F}">
      <dsp:nvSpPr>
        <dsp:cNvPr id="0" name=""/>
        <dsp:cNvSpPr/>
      </dsp:nvSpPr>
      <dsp:spPr>
        <a:xfrm>
          <a:off x="1603365" y="3152366"/>
          <a:ext cx="6464140" cy="107408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400" b="1" kern="1200" dirty="0" err="1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Функционализация</a:t>
          </a: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высокомолекулярными соединениями</a:t>
          </a:r>
          <a:endParaRPr lang="ru-RU" sz="24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603365" y="3152366"/>
        <a:ext cx="6464140" cy="107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05725-1ECB-4808-8BB9-938F7437E31F}" type="datetimeFigureOut">
              <a:rPr lang="ru-RU" smtClean="0"/>
              <a:pPr/>
              <a:t>07.10.2015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0F4C3-52AB-4186-9B77-7ADB02FF7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1" Type="http://schemas.microsoft.com/office/2007/relationships/hdphoto" Target="../../word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Документы_Фомин\!!!_УМР\Ученый совет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0"/>
            <a:ext cx="738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ВЯТСКИЙ ГОСУДАРСТВЕННЫЙ УНИВЕРСИТЕТ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76672"/>
            <a:ext cx="291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МЫ ФОРМИРУЕМ БУДУЩЕЕ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83529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ru-RU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</a:t>
            </a:r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глеродные </a:t>
            </a:r>
            <a:r>
              <a:rPr lang="ru-RU" sz="32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наноструктуры</a:t>
            </a:r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их применение в технологии резин»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Тема 3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Направленная </a:t>
            </a:r>
            <a:r>
              <a:rPr lang="ru-RU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поверхности углеродных </a:t>
            </a:r>
            <a:r>
              <a:rPr lang="ru-RU" sz="24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наноструктур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sz="24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нанонаполнительных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  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77272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Мансурова Ирина Алексеевна, к.т.н., доцент кафедры ХТПЭ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04664"/>
            <a:ext cx="774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Нековалентная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80526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Стратегии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нековалентной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УНТ, УНВ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818" name="AutoShape 2" descr="https://encrypted-tbn0.gstatic.com/images?q=tbn:ANd9GcRCtWkNz5v4wEN8p1c-8dnUfixwY3huWmGJFtUvzGVyJnwrctPA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encrypted-tbn3.gstatic.com/images?q=tbn:ANd9GcSHz3DaUxfxoNPPJE76wVselQrjFift0DduaCewuNtO0jHupFrb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encrypted-tbn3.gstatic.com/images?q=tbn:ANd9GcSHz3DaUxfxoNPPJE76wVselQrjFift0DduaCewuNtO0jHupFrb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08720"/>
            <a:ext cx="29718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2339752" y="3068960"/>
            <a:ext cx="1440160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1629396" cy="317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005064"/>
            <a:ext cx="237626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2267744" y="3933056"/>
            <a:ext cx="1512168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267744" y="1844824"/>
            <a:ext cx="1368152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708920"/>
            <a:ext cx="346573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7380312" y="1628800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-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стэкинг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452320" y="4581128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дсорбция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полимеров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64288" y="3068960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дсорбция ПАВ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Нековалентная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4048" y="2564904"/>
            <a:ext cx="3707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появление дефектов на 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поверхности УНТ; 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фрагментация УНТ, УНВ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556792"/>
            <a:ext cx="4032448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едостатки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556792"/>
            <a:ext cx="3960440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остоинства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98072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Нек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овалентная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564904"/>
            <a:ext cx="4572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изменение  химии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поверхности УНТ, УНВ;</a:t>
            </a: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молекулярная или коллоидная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растворимость УНТ, УНВ; </a:t>
            </a: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образование стабильных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дисперсий;</a:t>
            </a: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направленная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дериватизация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поверхности УНТ, УНВ 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51520" y="5733256"/>
            <a:ext cx="49685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СТМ изображение МУНТ,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функционализированной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ДНК по механизму «обертывания»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9552" y="908720"/>
            <a:ext cx="820891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</a:t>
            </a:r>
            <a:r>
              <a:rPr lang="ru-RU" sz="2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</a:p>
          <a:p>
            <a:pPr lvl="0"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модификации  свойств резин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404664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поверхности УНС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9872" y="3861048"/>
            <a:ext cx="2520280" cy="6480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Резина </a:t>
            </a:r>
            <a:endParaRPr lang="ru-RU" sz="24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572000" y="2780928"/>
            <a:ext cx="0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940152" y="2924944"/>
            <a:ext cx="72008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6084168" y="4077072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012160" y="4509120"/>
            <a:ext cx="1008112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267744" y="2996952"/>
            <a:ext cx="108012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95736" y="4149080"/>
            <a:ext cx="10801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411760" y="4509120"/>
            <a:ext cx="936104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644008" y="4653136"/>
            <a:ext cx="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995936" y="2348880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Каучук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660232" y="2564904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Ускорители 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23528" y="2492896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Вулканизующие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агенты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11560" y="3933056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Мягчители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39552" y="5085184"/>
            <a:ext cx="180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Наполнители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707904" y="5589240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Пластификаторы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164288" y="5013176"/>
            <a:ext cx="1535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Пигменты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др. спец.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добавки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876256" y="3933056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Антиоксиданты</a:t>
            </a:r>
            <a:endParaRPr lang="ru-RU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339752" y="6093296"/>
            <a:ext cx="4860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Традиционный состав резин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404664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поверхности УНС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1556792"/>
            <a:ext cx="3384376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компонентами наполнительных систем </a:t>
            </a:r>
          </a:p>
          <a:p>
            <a:pPr algn="ctr"/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5085184"/>
            <a:ext cx="3384376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полимерами, в т.ч. каучуком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3284984"/>
            <a:ext cx="3456384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ункционализация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поверхностно-активными веществами 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155679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нанонаполнительных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 (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мастербатчей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частности ТУ-УНС </a:t>
            </a:r>
          </a:p>
          <a:p>
            <a:pPr lvl="0" algn="ctr"/>
            <a:endParaRPr lang="ru-RU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3284984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олюбилизация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  <a:r>
              <a:rPr lang="ru-RU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образованием коллоидных 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дисперсий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5229200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мастербатчей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полимер-УНС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995936" y="17728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4067944" y="3501008"/>
            <a:ext cx="97840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067944" y="53732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908720"/>
            <a:ext cx="820891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</a:p>
          <a:p>
            <a:pPr lvl="0"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компонентами наполнительных  систем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40466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Направленная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поверхности УНС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852936"/>
            <a:ext cx="7632849" cy="250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51520" y="5517232"/>
            <a:ext cx="85689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Схематическое представление строения частицы ТУ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частица ТУ с выделенным кристаллитом  (а);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строение кристаллита (б), базисный слой (в)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2132856"/>
            <a:ext cx="7757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spc="3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sz="2400" b="1" spc="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частицами ТУ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40466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Строение технического углерода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411760" y="1340768"/>
          <a:ext cx="4142996" cy="3096344"/>
        </p:xfrm>
        <a:graphic>
          <a:graphicData uri="http://schemas.openxmlformats.org/presentationml/2006/ole">
            <p:oleObj spid="_x0000_s1025" name="CS ChemDraw Drawing" r:id="rId4" imgW="3459480" imgH="2628900" progId="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627784" y="4725144"/>
            <a:ext cx="4440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Химия поверхности частицы ТУ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5373216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 поверхности ТУ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220 концентрация функциональных групп составляет примерно 1-2 - СООН/нм</a:t>
            </a:r>
            <a:r>
              <a:rPr kumimoji="0" lang="ru-RU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или 2-4 – ОН/ нм</a:t>
            </a:r>
            <a:r>
              <a:rPr kumimoji="0" lang="ru-RU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lum contrast="10000"/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472608" cy="430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339752" y="5877272"/>
            <a:ext cx="4679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Формы первичных агрегатов 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40466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Строение  технического углерода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79512" y="1916832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9512" y="2060848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преобладают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малоактивных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марках ТУ</a:t>
            </a: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7452320" y="4077072"/>
            <a:ext cx="13681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523312" y="4221088"/>
            <a:ext cx="1620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преобладают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активных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марках ТУ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56992"/>
            <a:ext cx="734481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 вторичных агрегатов ТУ за счет сил физического взаимодействия:</a:t>
            </a:r>
          </a:p>
          <a:p>
            <a:pPr algn="ctr">
              <a:spcAft>
                <a:spcPts val="6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а, б, в – первичные агрегаты; г,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вторичные агрегаты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60" y="404664"/>
            <a:ext cx="673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Строение технического углерода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4653136"/>
            <a:ext cx="8712968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Таким образом, 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ТУ и УНС близки по химическому строению: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построены из </a:t>
            </a:r>
            <a:r>
              <a:rPr lang="ru-RU" sz="20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графеновых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плоскостей;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содержат, кроме того, атомы углерода в 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</a:t>
            </a:r>
            <a:r>
              <a:rPr lang="ru-RU" sz="2000" baseline="30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гибридном состоянии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61817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Строение технического углерода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115616" y="908720"/>
            <a:ext cx="70567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79512" y="3706579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модификации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структуры и свойств ТУ</a:t>
            </a: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3528" y="4530606"/>
            <a:ext cx="83529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Разновидности физически модифицированных марок ТУ: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бинарные композиции ТУ;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«улучшенные» марки ТУ;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двухфазные наполнители.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40466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 частицами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техуглерода</a:t>
            </a:r>
            <a:endParaRPr lang="ru-RU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44577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52936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25144"/>
            <a:ext cx="38164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932040" y="1340768"/>
            <a:ext cx="4032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Схема  взаимодействия  первичных  агрегатов  различных марок ТУ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508104" y="2996952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Модель организации поверхностного слоя ТУ номенклатуры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ASTM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(а) и ТУ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наноструктурой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(б)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3717032"/>
            <a:ext cx="364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3645024"/>
            <a:ext cx="405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572000" y="4941168"/>
            <a:ext cx="428396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Модель строения частицы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Экоблэк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»:</a:t>
            </a: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 – малое  содержание кремнезёма; </a:t>
            </a: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б – большое содержание кремнезёма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2492896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Бинарные композиции ТУ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4293096"/>
            <a:ext cx="28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«Улучшенные» марки ТУ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6237312"/>
            <a:ext cx="4523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Двухфазные наполнители ТУ-кремнезем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0607" y="3198168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олимеры</a:t>
            </a:r>
            <a:r>
              <a:rPr lang="ru-RU" sz="24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908720"/>
            <a:ext cx="85708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spc="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Содержание </a:t>
            </a:r>
            <a:r>
              <a:rPr lang="ru-RU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spc="3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лекции:</a:t>
            </a:r>
          </a:p>
          <a:p>
            <a:pPr>
              <a:spcAft>
                <a:spcPts val="1800"/>
              </a:spcAft>
            </a:pPr>
            <a:endParaRPr lang="ru-RU" sz="2400" spc="3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800"/>
              </a:spcAft>
            </a:pPr>
            <a:endParaRPr lang="ru-RU" sz="2400" spc="3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556792"/>
            <a:ext cx="8712968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30238" indent="-630238" fontAlgn="base">
              <a:spcBef>
                <a:spcPct val="0"/>
              </a:spcBef>
              <a:spcAft>
                <a:spcPts val="1200"/>
              </a:spcAft>
              <a:buAutoNum type="arabicPlain"/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marL="630238" indent="-630238" algn="just" fontAlgn="base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1.1 Ковалентная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marL="630238" indent="-630238" algn="just" fontAlgn="base">
              <a:spcBef>
                <a:spcPct val="0"/>
              </a:spcBef>
              <a:spcAft>
                <a:spcPts val="12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1.2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Нековалентная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marL="457200" lvl="0" indent="-457200" algn="just" fontAlgn="base">
              <a:spcBef>
                <a:spcPct val="0"/>
              </a:spcBef>
              <a:buAutoNum type="arabicPlain" startAt="2"/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Направления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УНС для модификации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свойств резин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2.1 Создание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систем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2.1.1  Строение технического углерода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2.1.2  Создание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2.2  Механические свойства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содержащих ТУ-УНС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2.3  Специальные свойства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содержащих ТУ-УНС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0" fontAlgn="base" hangingPunct="0">
              <a:spcBef>
                <a:spcPct val="0"/>
              </a:spcBef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0" fontAlgn="base" hangingPunct="0">
              <a:spcBef>
                <a:spcPct val="0"/>
              </a:spcBef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4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836712"/>
            <a:ext cx="849694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Перспективы создания </a:t>
            </a:r>
            <a:r>
              <a:rPr lang="ru-RU" sz="28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нанонаполнителей</a:t>
            </a:r>
            <a:r>
              <a:rPr lang="ru-RU" sz="2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ТУ-УНС </a:t>
            </a:r>
            <a:endParaRPr lang="ru-RU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1988840"/>
            <a:ext cx="4491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предопределяются:</a:t>
            </a:r>
            <a:endParaRPr lang="ru-RU" sz="2400" b="1" spc="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564904"/>
            <a:ext cx="4104456" cy="2376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высокой удельной поверхностью УНС, увеличением уровня взаимодействий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полимер-наполнитель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наполнитель-наполнитель</a:t>
            </a:r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структуре </a:t>
            </a:r>
            <a:r>
              <a:rPr lang="ru-RU" sz="20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40" y="2564904"/>
            <a:ext cx="4032448" cy="2376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формированием в структуре наполнителя предшественников цепочечных структур,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где УНС играют роль шаблона на котором адсорбируются макромолекулы каучука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51520" y="5734615"/>
            <a:ext cx="88924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совмещения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УНС с каучуком, распределение УНС в резиновой смеси;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реализации потенциальных свойств УНТ, УНВ.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3080" y="51571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 этом решаются задачи: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691680" y="836712"/>
            <a:ext cx="2448272" cy="9361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716016" y="836712"/>
            <a:ext cx="3816424" cy="10081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Высоко-, средне- и малоактивный 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492896"/>
            <a:ext cx="4680520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Вода (органический растворитель,  раствор полимера),</a:t>
            </a: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смешение при УЗ воздействии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789040"/>
            <a:ext cx="410445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Фильтрование, высушивание 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2555776" y="5013176"/>
            <a:ext cx="4320480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Мастербатч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ТУ-УНС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3728" y="404664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123728" y="1124744"/>
            <a:ext cx="1566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УНТ, УНВ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203848" y="1916832"/>
            <a:ext cx="72008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652120" y="1988840"/>
            <a:ext cx="576064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716016" y="3429000"/>
            <a:ext cx="0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716016" y="4581128"/>
            <a:ext cx="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403648" y="6021288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Лабораторный способ создания бинарной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  </a:t>
            </a:r>
            <a:endParaRPr lang="ru-RU" sz="2000" b="1" dirty="0" smtClean="0"/>
          </a:p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40466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  <a:endParaRPr lang="ru-RU" dirty="0" smtClean="0"/>
          </a:p>
        </p:txBody>
      </p:sp>
      <p:pic>
        <p:nvPicPr>
          <p:cNvPr id="5" name="Рисунок 4" descr="http://www.ultrazvuc.ru/UserFiles/Image/cavitation_1000watts_p0200.jpg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99592" y="2348880"/>
            <a:ext cx="180020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3275856" y="3645024"/>
            <a:ext cx="1440160" cy="64807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420888"/>
            <a:ext cx="33123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980728"/>
            <a:ext cx="87849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основе получения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системы – 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совместная ультразвуковая обработка компонентов в жидкой среде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(вода, спирт, ацетон и др.)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5589240"/>
            <a:ext cx="4392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Теоретическое представление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строения продукта  совместной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ультразвуковой обработки ТУ и УНС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404664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33525" y="3218688"/>
          <a:ext cx="6076950" cy="420624"/>
        </p:xfrm>
        <a:graphic>
          <a:graphicData uri="http://schemas.openxmlformats.org/drawingml/2006/table">
            <a:tbl>
              <a:tblPr/>
              <a:tblGrid>
                <a:gridCol w="3039110"/>
                <a:gridCol w="30378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4036" name="Рисунок 12" descr="100000X 36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980728"/>
            <a:ext cx="3024336" cy="2160695"/>
          </a:xfrm>
          <a:prstGeom prst="rect">
            <a:avLst/>
          </a:prstGeom>
          <a:noFill/>
        </p:spPr>
      </p:pic>
      <p:pic>
        <p:nvPicPr>
          <p:cNvPr id="44035" name="Рисунок 13" descr="150000X 36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980728"/>
            <a:ext cx="2934636" cy="2232248"/>
          </a:xfrm>
          <a:prstGeom prst="rect">
            <a:avLst/>
          </a:prstGeom>
          <a:noFill/>
        </p:spPr>
      </p:pic>
      <p:pic>
        <p:nvPicPr>
          <p:cNvPr id="44034" name="Рисунок 10" descr="100000X 36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429000"/>
            <a:ext cx="3024336" cy="2266637"/>
          </a:xfrm>
          <a:prstGeom prst="rect">
            <a:avLst/>
          </a:prstGeom>
          <a:noFill/>
        </p:spPr>
      </p:pic>
      <p:pic>
        <p:nvPicPr>
          <p:cNvPr id="44033" name="Рисунок 15" descr="330000X 36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429000"/>
            <a:ext cx="2952328" cy="2294812"/>
          </a:xfrm>
          <a:prstGeom prst="rect">
            <a:avLst/>
          </a:prstGeom>
          <a:noFill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043608" y="5805264"/>
            <a:ext cx="7848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ПЭМ изображения продуктов совместной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ультразвуковой обработки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ТУ 220 и МУНТ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нанонаполнительной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системы ТУ-УНС</a:t>
            </a:r>
            <a:endParaRPr lang="ru-RU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1484784"/>
            <a:ext cx="856895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/>
                <a:ea typeface="Times New Roman"/>
              </a:rPr>
              <a:t>Количественные характеристики ТУ-УНС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157192"/>
            <a:ext cx="874846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Числитель - 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удельная поверхность по азоту,  м</a:t>
            </a:r>
            <a:r>
              <a:rPr lang="ru-RU" baseline="30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/г,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БЭТ (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NSA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ASTM D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6556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Знаменатель - </a:t>
            </a:r>
            <a:r>
              <a:rPr lang="ru-RU" kern="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абсорбция ДБФ, см</a:t>
            </a:r>
            <a:r>
              <a:rPr lang="ru-RU" kern="5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kern="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/100 г, </a:t>
            </a:r>
            <a:r>
              <a:rPr lang="ru-RU" dirty="0" smtClean="0">
                <a:solidFill>
                  <a:schemeClr val="dk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ГОСТ 25699.5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5536" y="2348880"/>
          <a:ext cx="8568952" cy="2451425"/>
        </p:xfrm>
        <a:graphic>
          <a:graphicData uri="http://schemas.openxmlformats.org/drawingml/2006/table">
            <a:tbl>
              <a:tblPr/>
              <a:tblGrid>
                <a:gridCol w="2116952"/>
                <a:gridCol w="2150330"/>
                <a:gridCol w="1433216"/>
                <a:gridCol w="1434227"/>
                <a:gridCol w="1434227"/>
              </a:tblGrid>
              <a:tr h="74018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Исходный ТУ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Показатель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Соотношение  ТУ : </a:t>
                      </a:r>
                      <a:r>
                        <a:rPr lang="ru-RU" sz="20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УНС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0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30:0,001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30:0,01</a:t>
                      </a:r>
                      <a:endParaRPr lang="ru-RU" sz="20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30:0,1</a:t>
                      </a:r>
                      <a:endParaRPr lang="ru-RU" sz="20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ТУ 803П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u="sng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17,2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u="sng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16,5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u="sng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16,0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u="sng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16,3</a:t>
                      </a:r>
                      <a:endParaRPr lang="ru-RU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404664"/>
            <a:ext cx="752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2060848"/>
            <a:ext cx="3888432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 статическом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нагружении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2060848"/>
            <a:ext cx="4032448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 динамическом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нагружении</a:t>
            </a:r>
            <a:endPara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05273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модифицированных </a:t>
            </a:r>
            <a:r>
              <a:rPr lang="ru-RU" sz="2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endParaRPr lang="ru-RU" sz="2400" dirty="0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1520" y="4069377"/>
            <a:ext cx="4176464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условное напряжение при заданных удлинениях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kumimoji="0" lang="en-US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условная прочность при растяжении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kumimoji="0" lang="ru-RU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относительное удлинение при разрыве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сопротивление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раздиру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др.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9195" y="3429000"/>
            <a:ext cx="3743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ОЦЕНИВАЮТСЯ: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077072"/>
            <a:ext cx="39959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характер изменения составляющих динамического модуля  </a:t>
            </a:r>
            <a:r>
              <a:rPr lang="ru-RU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Е’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, </a:t>
            </a:r>
            <a:r>
              <a:rPr lang="ru-RU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Е’’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(или </a:t>
            </a:r>
            <a:r>
              <a:rPr lang="en-US" b="1" i="1" dirty="0" smtClean="0"/>
              <a:t>G</a:t>
            </a:r>
            <a:r>
              <a:rPr lang="ru-RU" b="1" i="1" dirty="0" smtClean="0"/>
              <a:t>’</a:t>
            </a:r>
            <a:r>
              <a:rPr lang="en-US" b="1" i="1" dirty="0" smtClean="0"/>
              <a:t>, G</a:t>
            </a:r>
            <a:r>
              <a:rPr lang="ru-RU" b="1" i="1" dirty="0" smtClean="0"/>
              <a:t>’’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b="1" dirty="0" smtClean="0"/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тангенс угла механических потерь </a:t>
            </a:r>
            <a:r>
              <a:rPr lang="en-U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tgδ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усталостная выносливость и др.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\\head\documents\Физхимметоды\TEM\TEM-best\27 M1 600 CH4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084168" y="5157192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МУНТ, 180 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 200, 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ru-RU" baseline="30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/г </a:t>
            </a:r>
            <a:r>
              <a:rPr lang="ru-RU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endParaRPr lang="ru-RU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Рисунок 12" descr="\\head\documents\Физхимметоды\TEM\Стрельцов\Малый реактор\МР21 M2 600 C3-C4\tv30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44824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4581128"/>
            <a:ext cx="85689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Нановолокна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Институт катализа им. Г.К.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Бореского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СО РАН):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а – 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коаксиально - коническая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морфология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20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124 м</a:t>
            </a:r>
            <a:r>
              <a:rPr lang="ru-RU" sz="2000" baseline="30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/г;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 – 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«промежуточная» морфология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20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м</a:t>
            </a:r>
            <a:r>
              <a:rPr lang="ru-RU" sz="2000" baseline="30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/г;</a:t>
            </a:r>
          </a:p>
          <a:p>
            <a:pPr lvl="0" algn="ctr"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– 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«перистая» морфология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20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306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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324 м</a:t>
            </a:r>
            <a:r>
              <a:rPr lang="ru-RU" sz="2000" baseline="30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/г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052736"/>
            <a:ext cx="7039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качестве компонента бинарной системы ТУ-УНС:</a:t>
            </a:r>
            <a:endParaRPr lang="en-US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72816"/>
            <a:ext cx="2880320" cy="269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12474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качестве компонента бинарной системы ТУ-УНС:</a:t>
            </a:r>
            <a:endParaRPr lang="en-US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456384" cy="32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5229200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Смесь </a:t>
            </a:r>
            <a:r>
              <a:rPr lang="ru-RU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нанотрубок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нановолокон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типа «рыбий хребет»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Центр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наноуглеродных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материалов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ВлГУ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2000" baseline="-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~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102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ru-RU" sz="200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/г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78364" y="5805264"/>
            <a:ext cx="2640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МУНТ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Таунит-МД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lvl="0"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180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 200,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ru-RU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/г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5816" y="404664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pic>
        <p:nvPicPr>
          <p:cNvPr id="60419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808312" cy="252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83671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качестве компонента бинарной системы ТУ-УНС:</a:t>
            </a:r>
            <a:endParaRPr lang="en-US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0420" name="Picture 3" descr="Описание: 287-A17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268760"/>
            <a:ext cx="2664295" cy="24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28803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221088"/>
            <a:ext cx="26642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156176" y="3212976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МУНТ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Таунит-М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lvl="0"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300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 320,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ru-RU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/г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3789040"/>
            <a:ext cx="3720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НаноТехЦентр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», г. Тамбов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1196752"/>
            <a:ext cx="5760640" cy="53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476672"/>
            <a:ext cx="6130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Свойства резиновых смесей и </a:t>
            </a:r>
            <a:r>
              <a:rPr lang="ru-RU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основе БНКС-28, ТУ 803 П – УНТ-М (</a:t>
            </a:r>
            <a:r>
              <a:rPr lang="ru-RU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фУНТ-М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488668"/>
            <a:ext cx="6197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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числителе  значения УНТ-М, в знаменателе </a:t>
            </a:r>
            <a:r>
              <a:rPr lang="ru-RU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фУНТ-М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1772816"/>
            <a:ext cx="2125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Вязкость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резиновых смесей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2564904"/>
            <a:ext cx="2610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Условное напряжение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при удлинении 100 %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72200" y="335699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Твердость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48714" y="3933056"/>
            <a:ext cx="28184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Температура основания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образца при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многократном сжатии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5013176"/>
            <a:ext cx="27719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поперечных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связей в единице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объема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32240" y="1124744"/>
            <a:ext cx="1713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РАСТЕТ:</a:t>
            </a:r>
            <a:endParaRPr lang="ru-RU" sz="2000" spc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04664"/>
            <a:ext cx="7668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908720"/>
            <a:ext cx="8568952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Проблемы при использовании УНС </a:t>
            </a:r>
          </a:p>
          <a:p>
            <a:pPr algn="ctr">
              <a:spcAft>
                <a:spcPts val="6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резиновых смесях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(связаны с особенностями </a:t>
            </a:r>
            <a:r>
              <a:rPr lang="ru-RU" sz="2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наноразмерного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состояния частиц) 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3" y="2564904"/>
            <a:ext cx="4332526" cy="2232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достаточное диспергирование агрегатов и агломератов  УНС</a:t>
            </a:r>
          </a:p>
          <a:p>
            <a:pPr algn="ctr">
              <a:spcAft>
                <a:spcPts val="600"/>
              </a:spcAft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(сдвиговых усилий, возникающих при  традиционном смешении ингредиентов резиновых смесей не достаточно для диспергирования)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44008" y="2564904"/>
            <a:ext cx="4320480" cy="2232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Относительно слабое взаимодействие УНС с </a:t>
            </a:r>
            <a:r>
              <a:rPr lang="ru-RU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эластомерной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матрицей</a:t>
            </a:r>
          </a:p>
          <a:p>
            <a:pPr algn="ctr">
              <a:spcAft>
                <a:spcPts val="600"/>
              </a:spcAft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(взаимодействия УНС-УНС преобладают над взаимодействиями УНС – каучук, что ведет к повторному 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агломерированию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283968" y="5373216"/>
            <a:ext cx="72008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085184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снизить склонность исходных УНС к образованию прочных агрегатов и агломератов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508518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увеличить сродство УНС к каучуковой фазе, другим ингредиентам резиновых смесей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8593740" cy="278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1124744"/>
            <a:ext cx="5150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Вероятная причина:</a:t>
            </a:r>
            <a:endParaRPr lang="ru-RU" sz="2800" spc="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4941168"/>
            <a:ext cx="77048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Пространственная сеть взаимодействий</a:t>
            </a:r>
          </a:p>
          <a:p>
            <a:pPr algn="ctr">
              <a:spcAft>
                <a:spcPts val="600"/>
              </a:spcAft>
            </a:pP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полимер-наполнитель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 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наполнитель-наполнитель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структуре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615617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76256" y="1700808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РАСТЕТ:</a:t>
            </a:r>
            <a:endParaRPr lang="ru-RU" spc="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4365104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Усталостная выносливость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2924944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Условное напряжение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при удлинении 100 %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2132856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Вязкость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резиновых смесей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48264" y="3717032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Твердость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59046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404664"/>
            <a:ext cx="702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1484784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РАСТЕТ:</a:t>
            </a:r>
            <a:endParaRPr lang="ru-RU" spc="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1988840"/>
            <a:ext cx="1805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Усталостная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выносливость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2996952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СНИЖАЕТСЯ:</a:t>
            </a:r>
            <a:endParaRPr lang="ru-RU" spc="5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3429000"/>
            <a:ext cx="214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Вязкость 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резиновых смесей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4149080"/>
            <a:ext cx="269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Условное напряжение</a:t>
            </a: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при удлинении 100 %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340768"/>
            <a:ext cx="80648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Вероятные причины:</a:t>
            </a:r>
          </a:p>
          <a:p>
            <a:endParaRPr lang="ru-RU" sz="2400" b="1" spc="5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400" spc="500" dirty="0" smtClean="0"/>
              <a:t>  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увеличение доли эластической фазы,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рассеивание тепла в местах перегрева благодаря </a:t>
            </a:r>
          </a:p>
          <a:p>
            <a:pPr>
              <a:spcAft>
                <a:spcPts val="1200"/>
              </a:spcAft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теплопроводности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наноструктур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антиоксидантная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активность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наночастиц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благодаря</a:t>
            </a:r>
          </a:p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легкости взаимодействия со свободными</a:t>
            </a:r>
          </a:p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радикалами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Специальные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641774" cy="30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196752"/>
            <a:ext cx="2808312" cy="191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51520" y="306896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Влияние формы частиц на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электропроводность  композита</a:t>
            </a:r>
            <a:endParaRPr lang="ru-RU" dirty="0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51845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20072" y="5229200"/>
            <a:ext cx="3707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Зависимости электропроводности полимерной матрицы от содержания углеродных наполнителей: УНТ, высоко проводящей углеродной сажи, стандартного ТУ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555776" y="5085184"/>
            <a:ext cx="21602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195736" y="4509120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Порог </a:t>
            </a:r>
          </a:p>
          <a:p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перколяции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Специфические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3033267" cy="27363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132856"/>
            <a:ext cx="2664296" cy="26642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132856"/>
            <a:ext cx="2746352" cy="27357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5157192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Структура сетки вторичных  агрегатов бинарного наполнителя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268760"/>
            <a:ext cx="8748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Электрические свойства </a:t>
            </a:r>
            <a:r>
              <a:rPr lang="ru-RU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(СКИ-3, ТУ </a:t>
            </a:r>
            <a:r>
              <a:rPr lang="en-US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220  - УНТ</a:t>
            </a:r>
            <a:r>
              <a:rPr lang="en-US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УНВ)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5157192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Пример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АСМ-изображения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(шкала справа – перепад высот в нм) и результат его разбивки на отдельные агломераты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Специфические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03400" y="3337560"/>
          <a:ext cx="5537200" cy="182880"/>
        </p:xfrm>
        <a:graphic>
          <a:graphicData uri="http://schemas.openxmlformats.org/drawingml/2006/table">
            <a:tbl>
              <a:tblPr/>
              <a:tblGrid>
                <a:gridCol w="2768600"/>
                <a:gridCol w="27686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>
                        <a:latin typeface="Times New Roman"/>
                        <a:ea typeface="Times New Roman"/>
                        <a:cs typeface="Narkisim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Times New Roman"/>
                        <a:cs typeface="Narkisim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645024"/>
            <a:ext cx="2642457" cy="26642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2736304" cy="26098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Прямоугольник 9"/>
          <p:cNvSpPr/>
          <p:nvPr/>
        </p:nvSpPr>
        <p:spPr>
          <a:xfrm>
            <a:off x="323528" y="630932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Распределение расстояний между агрегатами: а – 1,00; б – 0,001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масс.ч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УНС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67544" y="1052736"/>
          <a:ext cx="8064897" cy="2672590"/>
        </p:xfrm>
        <a:graphic>
          <a:graphicData uri="http://schemas.openxmlformats.org/drawingml/2006/table">
            <a:tbl>
              <a:tblPr/>
              <a:tblGrid>
                <a:gridCol w="2160240"/>
                <a:gridCol w="1242785"/>
                <a:gridCol w="1347896"/>
                <a:gridCol w="1225125"/>
                <a:gridCol w="1103218"/>
                <a:gridCol w="985633"/>
              </a:tblGrid>
              <a:tr h="787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Вулканизат</a:t>
                      </a: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содержащий УНС, </a:t>
                      </a:r>
                      <a:r>
                        <a:rPr lang="ru-RU" sz="16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масс.ч</a:t>
                      </a: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&lt;</a:t>
                      </a:r>
                      <a:r>
                        <a:rPr lang="en-US" sz="1600" i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&gt;, мкм</a:t>
                      </a:r>
                      <a:r>
                        <a:rPr lang="ru-RU" sz="1600" baseline="30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ru-RU" sz="16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</a:t>
                      </a:r>
                      <a:r>
                        <a:rPr lang="en-US" sz="1600" i="1" baseline="-25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мкм</a:t>
                      </a:r>
                      <a:r>
                        <a:rPr lang="ru-RU" sz="1600" baseline="30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ru-RU" sz="16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&lt;</a:t>
                      </a:r>
                      <a:r>
                        <a:rPr lang="en-US" sz="1600" i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&gt;</a:t>
                      </a: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мкм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</a:t>
                      </a:r>
                      <a:r>
                        <a:rPr lang="en-US" sz="1600" i="1" baseline="-25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</a:t>
                      </a: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мкм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</a:t>
                      </a:r>
                      <a:r>
                        <a:rPr lang="en-US" sz="1600" i="1" baseline="-250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</a:t>
                      </a:r>
                      <a:endParaRPr lang="ru-RU" sz="16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Агломераты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0,001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0.25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0.61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0.60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0.39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0.38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1.36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1.34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Агрегаты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0,001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</a:t>
                      </a: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0.05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.09</a:t>
                      </a:r>
                      <a:endParaRPr lang="ru-RU" sz="16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0.11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.17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0.19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0.12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0.14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1.25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1.18</a:t>
                      </a:r>
                    </a:p>
                  </a:txBody>
                  <a:tcPr marL="68580" marR="6858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268760"/>
          <a:ext cx="7992889" cy="5112566"/>
        </p:xfrm>
        <a:graphic>
          <a:graphicData uri="http://schemas.openxmlformats.org/drawingml/2006/table">
            <a:tbl>
              <a:tblPr/>
              <a:tblGrid>
                <a:gridCol w="4412740"/>
                <a:gridCol w="1498667"/>
                <a:gridCol w="1139250"/>
                <a:gridCol w="942232"/>
              </a:tblGrid>
              <a:tr h="511257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Показатель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Резиновая смесь / </a:t>
                      </a:r>
                      <a:r>
                        <a:rPr lang="ru-RU" sz="1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Вулканизат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Контроль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Содержание УНМ, масс. ч.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0,001</a:t>
                      </a:r>
                    </a:p>
                  </a:txBody>
                  <a:tcPr marL="43543" marR="43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Свойства резиновых смесей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5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Вязкость по </a:t>
                      </a:r>
                      <a:r>
                        <a:rPr lang="ru-RU" sz="1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Муни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усл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ед. (МБ 1+4, 100 °С)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Крутящий момент, </a:t>
                      </a:r>
                      <a:r>
                        <a:rPr lang="ru-RU" sz="14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дН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м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минимальный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максимальный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2,31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18,77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3,09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20,44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1,86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18,42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Механические свойства </a:t>
                      </a:r>
                      <a:r>
                        <a:rPr lang="ru-RU" sz="1400" i="1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вулканизатов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68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Условное напряжение при удлинении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100 %, МПа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300 %, МПа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2,30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11,96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2,61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9,61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2,72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11,30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Условная прочность при </a:t>
                      </a:r>
                      <a:r>
                        <a:rPr lang="ru-RU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растяжении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МПа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25,90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24,39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24,05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Относительное удлинение при разрыве, %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540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560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560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Эластичность по отскоку, %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Величина удельного поверхностного электрического сопротивления, кОм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151,8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56,6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68,2</a:t>
                      </a:r>
                    </a:p>
                  </a:txBody>
                  <a:tcPr marL="43543" marR="43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04664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Специфические свойства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вулканизатов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содержащих ТУ-УНС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04664"/>
            <a:ext cx="723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980728"/>
            <a:ext cx="83529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342900" algn="ctr"/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Цель </a:t>
            </a:r>
            <a:r>
              <a:rPr lang="ru-RU" sz="32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772816"/>
            <a:ext cx="8280920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улучшение технологических свойств УНС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(растворимость в подходящих растворителях, облегчение диспергирования агломератов УНС в каучуковых средах)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3501008"/>
            <a:ext cx="8280920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повышение сродства между УНС и полимерной матрицей 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(создание на поверхности УНС центров, активных в отношении материала матрицы)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5301208"/>
            <a:ext cx="8280920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формирование новых свойств УНС </a:t>
            </a:r>
          </a:p>
          <a:p>
            <a:pPr>
              <a:spcAft>
                <a:spcPts val="1200"/>
              </a:spcAft>
            </a:pP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(свойства модификаторов </a:t>
            </a:r>
            <a:r>
              <a:rPr lang="ru-RU" sz="2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эластомерных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композиций и т.д.) </a:t>
            </a:r>
          </a:p>
          <a:p>
            <a:endParaRPr lang="ru-RU" sz="24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814073926"/>
              </p:ext>
            </p:extLst>
          </p:nvPr>
        </p:nvGraphicFramePr>
        <p:xfrm>
          <a:off x="251520" y="1196752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63688" y="404664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7193" y="404664"/>
            <a:ext cx="730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2814073926"/>
              </p:ext>
            </p:extLst>
          </p:nvPr>
        </p:nvGraphicFramePr>
        <p:xfrm>
          <a:off x="0" y="908720"/>
          <a:ext cx="874846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характеристика процессов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814073926"/>
              </p:ext>
            </p:extLst>
          </p:nvPr>
        </p:nvGraphicFramePr>
        <p:xfrm>
          <a:off x="251520" y="1196752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404664"/>
            <a:ext cx="752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Ковалентная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7056" y="6237312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Стратегии ковалентной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функционализации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УНТ, УНВ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299" y="823913"/>
            <a:ext cx="6177350" cy="54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920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0" descr="d:\Документы_Фомин\!!!_УМР\Ученый совет\Ослинные уши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39189" cy="675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Ковалентная </a:t>
            </a:r>
            <a:r>
              <a:rPr lang="ru-RU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УНС</a:t>
            </a:r>
          </a:p>
          <a:p>
            <a:pPr algn="r"/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4048" y="3212976"/>
            <a:ext cx="3707904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появление дефектов на 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поверхности УНТ; 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фрагментация УНТ, УНВ;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потеря механических и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специальных свойств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из-за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нарушения электронной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структуры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особенно это</a:t>
            </a:r>
          </a:p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относится к ОУНТ)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916832"/>
            <a:ext cx="4032448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едостатки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916832"/>
            <a:ext cx="3960440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остоинства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26876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Ковалентная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функционализация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УНС 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212976"/>
            <a:ext cx="410445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изменение  химии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поверхности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УНТ, УНВ;</a:t>
            </a: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молекулярная или коллоидная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растворимость УНТ, УНВ;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образование стабильных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дисперсий;</a:t>
            </a:r>
          </a:p>
          <a:p>
            <a:pPr lvl="0" eaLnBrk="0" fontAlgn="base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возможность направленной</a:t>
            </a:r>
          </a:p>
          <a:p>
            <a:pPr lvl="0" eaLnBrk="0" fontAlgn="base" hangingPunct="0">
              <a:spcBef>
                <a:spcPct val="0"/>
              </a:spcBef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дериватизации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поверхности</a:t>
            </a:r>
          </a:p>
          <a:p>
            <a:pPr lvl="0" eaLnBrk="0" fontAlgn="base" hangingPunct="0">
              <a:spcBef>
                <a:spcPct val="0"/>
              </a:spcBef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    УНТ, УНВ  </a:t>
            </a:r>
          </a:p>
          <a:p>
            <a:pPr lvl="0" eaLnBrk="0" fontAlgn="base" hangingPunct="0">
              <a:spcBef>
                <a:spcPct val="0"/>
              </a:spcBef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13920</TotalTime>
  <Words>1675</Words>
  <Application>Microsoft Office PowerPoint</Application>
  <PresentationFormat>Экран (4:3)</PresentationFormat>
  <Paragraphs>422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CS ChemDraw Drawing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User</cp:lastModifiedBy>
  <cp:revision>29</cp:revision>
  <dcterms:created xsi:type="dcterms:W3CDTF">2015-07-26T07:33:50Z</dcterms:created>
  <dcterms:modified xsi:type="dcterms:W3CDTF">2015-10-07T05:52:20Z</dcterms:modified>
</cp:coreProperties>
</file>