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9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86" r:id="rId10"/>
    <p:sldId id="269" r:id="rId11"/>
    <p:sldId id="287" r:id="rId12"/>
    <p:sldId id="270" r:id="rId13"/>
    <p:sldId id="271" r:id="rId14"/>
    <p:sldId id="272" r:id="rId15"/>
    <p:sldId id="288" r:id="rId16"/>
    <p:sldId id="289" r:id="rId17"/>
    <p:sldId id="290" r:id="rId18"/>
    <p:sldId id="291" r:id="rId19"/>
    <p:sldId id="292" r:id="rId20"/>
    <p:sldId id="294" r:id="rId21"/>
    <p:sldId id="293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7" r:id="rId34"/>
    <p:sldId id="306" r:id="rId35"/>
    <p:sldId id="308" r:id="rId36"/>
    <p:sldId id="310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879" autoAdjust="0"/>
    <p:restoredTop sz="94660"/>
  </p:normalViewPr>
  <p:slideViewPr>
    <p:cSldViewPr snapToGrid="0">
      <p:cViewPr>
        <p:scale>
          <a:sx n="70" d="100"/>
          <a:sy n="70" d="100"/>
        </p:scale>
        <p:origin x="-102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80" y="3810005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32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2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B2372082-474B-49C2-AE33-AC2342008DF8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2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5D5F25D-73C2-4269-B482-FC3D51276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2082-474B-49C2-AE33-AC2342008DF8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25D-73C2-4269-B482-FC3D51276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2082-474B-49C2-AE33-AC2342008DF8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25D-73C2-4269-B482-FC3D51276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2082-474B-49C2-AE33-AC2342008DF8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25D-73C2-4269-B482-FC3D51276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5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2082-474B-49C2-AE33-AC2342008DF8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25D-73C2-4269-B482-FC3D51276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9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2082-474B-49C2-AE33-AC2342008DF8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25D-73C2-4269-B482-FC3D51276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0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6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2372082-474B-49C2-AE33-AC2342008DF8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5D5F25D-73C2-4269-B482-FC3D51276D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B2372082-474B-49C2-AE33-AC2342008DF8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05D5F25D-73C2-4269-B482-FC3D51276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2082-474B-49C2-AE33-AC2342008DF8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25D-73C2-4269-B482-FC3D51276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2082-474B-49C2-AE33-AC2342008DF8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25D-73C2-4269-B482-FC3D51276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5" y="1109162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13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72082-474B-49C2-AE33-AC2342008DF8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F25D-73C2-4269-B482-FC3D51276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3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81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80" y="36025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7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2372082-474B-49C2-AE33-AC2342008DF8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5D5F25D-73C2-4269-B482-FC3D51276D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42856" y="3645024"/>
            <a:ext cx="11906291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85709" y="3717032"/>
            <a:ext cx="11906291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600"/>
              </a:spcBef>
            </a:pPr>
            <a:r>
              <a:rPr lang="ru-RU" sz="2800" b="1" dirty="0" smtClean="0">
                <a:solidFill>
                  <a:schemeClr val="tx1"/>
                </a:solidFill>
              </a:rPr>
              <a:t>Фуллерены</a:t>
            </a:r>
            <a:endParaRPr lang="ru-RU" sz="2400" b="1" dirty="0">
              <a:solidFill>
                <a:schemeClr val="tx1"/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4200"/>
              </a:spcAft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spcAft>
                <a:spcPts val="4200"/>
              </a:spcAft>
            </a:pPr>
            <a:endParaRPr lang="ru-RU" sz="2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2" y="832516"/>
            <a:ext cx="2784309" cy="24293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529602" y="980731"/>
            <a:ext cx="66624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 smtClean="0"/>
              <a:t>СЕВЕРО-ВОСТОЧНЫЙ </a:t>
            </a:r>
          </a:p>
          <a:p>
            <a:pPr algn="r"/>
            <a:r>
              <a:rPr lang="ru-RU" sz="4000" b="1" dirty="0" smtClean="0"/>
              <a:t>ФЕДЕРАЛЬНЫЙ </a:t>
            </a:r>
          </a:p>
          <a:p>
            <a:pPr algn="r"/>
            <a:r>
              <a:rPr lang="ru-RU" sz="4000" b="1" dirty="0" smtClean="0"/>
              <a:t>УНИВЕРСИТЕТ</a:t>
            </a:r>
          </a:p>
          <a:p>
            <a:pPr algn="r"/>
            <a:r>
              <a:rPr lang="ru-RU" sz="4000" b="1" dirty="0" smtClean="0"/>
              <a:t>им. М.К. АММОСОВА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282513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99" y="68244"/>
            <a:ext cx="10774908" cy="1325563"/>
          </a:xfrm>
        </p:spPr>
        <p:txBody>
          <a:bodyPr>
            <a:normAutofit/>
          </a:bodyPr>
          <a:lstStyle/>
          <a:p>
            <a:pPr algn="ctr"/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Смещение температур деструкции полимеров при взаимодействии с фуллеренами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bright="-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7" y="1091821"/>
            <a:ext cx="8461612" cy="558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8644" y="2257317"/>
            <a:ext cx="768349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2400" y="2175425"/>
            <a:ext cx="76623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3896" y="4778263"/>
            <a:ext cx="76623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3396" y="6002230"/>
            <a:ext cx="76623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58" y="3556863"/>
            <a:ext cx="76623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5674" y="3486061"/>
            <a:ext cx="76623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4820" y="4778263"/>
            <a:ext cx="76623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2396" y="5289488"/>
            <a:ext cx="1117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328" y="3123476"/>
            <a:ext cx="755649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7325" y="3486061"/>
            <a:ext cx="76623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 descr="C:\Users\PC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379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844" y="81892"/>
            <a:ext cx="9811603" cy="1323831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Данные сканирующей зондовой микроскопии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писание: http://www.science-education.ru/i/2012/6/Kraht/image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8269" y="1214655"/>
            <a:ext cx="6666675" cy="422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254135" y="5403476"/>
            <a:ext cx="100013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поверхности окисленных пленок каучуков: а – СКД, б – натуральный каучук, в – СКД, модифицированный смесью фуллеренов, г – натуральный каучук, модифицированный смесью фуллеренов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407" y="0"/>
            <a:ext cx="10536071" cy="1050878"/>
          </a:xfrm>
        </p:spPr>
        <p:txBody>
          <a:bodyPr>
            <a:normAutofit/>
          </a:bodyPr>
          <a:lstStyle/>
          <a:p>
            <a:pPr algn="ctr"/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kumimoji="0" lang="ru-RU" altLang="ru-RU" sz="24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хемометрического</a:t>
            </a:r>
            <a:r>
              <a:rPr kumimoji="0" lang="ru-RU" altLang="ru-RU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для идентификации взаимодействий полимер-фуллерены по результатам ИК-спектрометрии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20" y="837601"/>
            <a:ext cx="3733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C:\My Documents\OMNIC\Spectra\Стажировки 2011\Фактор 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1" y="4327183"/>
            <a:ext cx="7627132" cy="253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20833557"/>
              </p:ext>
            </p:extLst>
          </p:nvPr>
        </p:nvGraphicFramePr>
        <p:xfrm>
          <a:off x="6105347" y="878928"/>
          <a:ext cx="3240088" cy="3448255"/>
        </p:xfrm>
        <a:graphic>
          <a:graphicData uri="http://schemas.openxmlformats.org/drawingml/2006/table">
            <a:tbl>
              <a:tblPr/>
              <a:tblGrid>
                <a:gridCol w="1871811"/>
                <a:gridCol w="1368277"/>
              </a:tblGrid>
              <a:tr h="731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Группы (типы колебаний)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Волновое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число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см</a:t>
                      </a:r>
                      <a:r>
                        <a:rPr kumimoji="0" lang="ru-RU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Внеплоскостные и деформационные в виниловой группе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от 904 до 995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Ножничные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 в СН</a:t>
                      </a:r>
                      <a:r>
                        <a:rPr kumimoji="0" lang="ru-RU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, СН</a:t>
                      </a:r>
                      <a:r>
                        <a:rPr kumimoji="0" lang="ru-RU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от 1406 до 1429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Валентные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 С=С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в сопряженных системах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от 1593 до 1649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Валентные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С=С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без сопряжения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от 1650 до 1701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4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Валентные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 С-Н в СН, СН</a:t>
                      </a:r>
                      <a:r>
                        <a:rPr kumimoji="0" lang="ru-RU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, СН</a:t>
                      </a:r>
                      <a:r>
                        <a:rPr kumimoji="0" lang="ru-RU" sz="10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Times New Roman" pitchFamily="18" charset="0"/>
                          <a:cs typeface="Calibri" pitchFamily="34" charset="0"/>
                        </a:rPr>
                        <a:t>от 2974 до 3061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48" descr="Рисунок1"/>
          <p:cNvPicPr>
            <a:picLocks noChangeAspect="1" noChangeArrowheads="1"/>
          </p:cNvPicPr>
          <p:nvPr/>
        </p:nvPicPr>
        <p:blipFill>
          <a:blip r:embed="rId4">
            <a:lum bright="10000" contras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63" y="4548922"/>
            <a:ext cx="858839" cy="8636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C:\Users\PC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721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112" y="222979"/>
            <a:ext cx="10658901" cy="896138"/>
          </a:xfrm>
        </p:spPr>
        <p:txBody>
          <a:bodyPr>
            <a:normAutofit/>
          </a:bodyPr>
          <a:lstStyle/>
          <a:p>
            <a:pPr algn="ctr"/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(моделирование) взаимодействий полимер-фуллерены при окислении полимеров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фуллерен 12 сн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40" y="4235450"/>
            <a:ext cx="3024187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фуллерен диен миним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9" y="2565400"/>
            <a:ext cx="30591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фуллерен с-с максимум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41" y="1052513"/>
            <a:ext cx="3070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5435600" y="1175623"/>
            <a:ext cx="36718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насыщенных полимеров в реакцию окисления сначала вовлекается кислород, а затем полимер через перекисную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группировку.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435600" y="2434457"/>
            <a:ext cx="36718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06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6463" algn="l"/>
              </a:tabLst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диеновых полимеров фуллерены выступают в качестве самостоятельного агента присоединения полимера по месту разрыва несопряженных двойных связей, как правило концевых, без участия кислорода.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5435600" y="4298109"/>
            <a:ext cx="36718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Конформация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фуллерена С</a:t>
            </a:r>
            <a:r>
              <a:rPr lang="ru-RU" altLang="ru-RU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двенадцатью присоединенными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перокси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-радикалами, (минимальная энергия 252.3 ккал/моль). При таком присоединении наблюдается нарушение структуры и при дальнейшем присоединении радикалов (более 23) фуллерен разрушается на «осколки».</a:t>
            </a:r>
          </a:p>
        </p:txBody>
      </p:sp>
      <p:pic>
        <p:nvPicPr>
          <p:cNvPr id="10" name="Picture 1" descr="C:\Users\PC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0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lnSpc>
                <a:spcPts val="2300"/>
              </a:lnSpc>
              <a:spcBef>
                <a:spcPts val="3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 и освоение промышленного производства новой  формы углерода  в виде фуллеренов различного строения и молекулярной массы открывает новую область их применения для решения проблемы создания полимерных систем нового поколения </a:t>
            </a:r>
          </a:p>
          <a:p>
            <a:pPr marL="0" lvl="0" indent="0" algn="just" fontAlgn="base">
              <a:lnSpc>
                <a:spcPts val="2300"/>
              </a:lnSpc>
              <a:spcBef>
                <a:spcPts val="300"/>
              </a:spcBef>
              <a:spcAft>
                <a:spcPct val="0"/>
              </a:spcAft>
              <a:buFontTx/>
              <a:buChar char="•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ts val="2300"/>
              </a:lnSpc>
              <a:spcBef>
                <a:spcPts val="30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углеродных фуллеренов в качестве полифункционального модификатора для практического применения обоснован тем, что именно эти </a:t>
            </a:r>
            <a:r>
              <a:rPr lang="ru-RU" alt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наночастицы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обладают   необходимой  физико-химической совместимостью с полимерами на сегментарно-молекулярном уровне, а также  высокой химической активностью, проявляющейся в процессах синтеза и переработки полимеров, эксплуатации изделий.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4051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5495" y="129336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Для выявления механизма взаимодействия смеси фуллеренов с анализируемыми полимерами был проведен ИК анализ. В качестве метода обработки полученных результатов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ИК-спектроскопии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проводили каноническое сравнение спектров, заключающееся в нахождении зависимости фотометрической характеристики одного спектра (вещества 1) как функции другого спектра (вещества 2), исключая параметр волнового числа из рассмотрения.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Достоинством такого метода анализа спектров является то, что используется вся спектральная информация для интерпретации структуры и взаимодействий веществ. </a:t>
            </a:r>
          </a:p>
          <a:p>
            <a:endParaRPr lang="ru-RU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писание: http://www.science-education.ru/i/2012/6/Kraht/image00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34023" y="1648976"/>
            <a:ext cx="372395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7434" y="469795"/>
            <a:ext cx="9821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Графическая интерпретация результатов канонического сравнения характеристических частот на ИК спектрах: а) НК, б) СКЭПТ</a:t>
            </a:r>
            <a:endParaRPr lang="ru-RU" sz="2400" dirty="0"/>
          </a:p>
        </p:txBody>
      </p:sp>
      <p:pic>
        <p:nvPicPr>
          <p:cNvPr id="6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1097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Соединение для СКЭПТ происходит по классической схеме взаимодействия с антиоксидантами через перекисную группировку. Энергетический интервал, рассчитанный на присоединение 8-членного радикала полимера, составляет от 198,0305 ккал/моль до 564,494 ккал/моль. Об этом свидетельствуют противоречивые данные термического и ИК анализа: Согласно ДТА анализа имеет место возникновение пика в области окисления фуллерена, что свидетельствует о присоединении кислорода к нему. По данным ИК анализа присоединение кислорода интенсивнее при введении фуллерена к полимеру, по сравнению с исходным состоянием, однако термическая стабильность при этом падает. Это позволяет сделать заключение о том, что фуллерен присоединяет к себе молекулы кислорода, действуя как классический антиоксидант по схеме. Дальнейшее взаимодействие происходит по классическому механизму цепного радикального распада </a:t>
            </a:r>
          </a:p>
        </p:txBody>
      </p:sp>
      <p:pic>
        <p:nvPicPr>
          <p:cNvPr id="5" name="Содержимое 3" descr="Описание: http://www.science-education.ru/i/2012/6/Kraht/image00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8935" y="4821304"/>
            <a:ext cx="271464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писание: http://www.science-education.ru/i/2012/6/Kraht/image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3524" y="5005124"/>
            <a:ext cx="2651136" cy="124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31367" y="6359158"/>
            <a:ext cx="81439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вероятного присоединения фуллерена к а) СКЭПТ, б) СКД, НК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C:\Users\PC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5496" y="132065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Соединение для диеновых полимеров происходит по схеме, аналогичной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Боланду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Бевилакуа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взаимодействие с антиоксидантами протекает в дальнейшем через перекисную группировку. Энергетический интервал, рассчитанный на присоединение 8-членного радикала полимера составляет от 213,4053 ккал/моль до 566,771 ккал/моль. Об этом свидетельствуют по сути не меняющиеся данные термического анализа и данные ИК исследований, указывающие, в свою очередь, на химическое взаимодействие: по данным ИК анализа присоединение кислорода менее интенсивно при введении фуллерена к полимеру, по сравнению с исходным состоянием, термическая стабильность при этом возрастает, а в процесс вовлекаются различное связи каучука (особенно ножничные), на что указывает уширение пиков в соответствующей области. Это позволяет сделать естественной заключение о том, что фуллерен присоединяет к себе молекулы полимера по концевым двойным связям</a:t>
            </a:r>
            <a:endParaRPr lang="ru-RU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112" y="651672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Дальнейшее взаимодействие происходит по классическому механизму цепного радикального распада</a:t>
            </a:r>
            <a:r>
              <a:rPr lang="ru-RU" sz="2700" i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3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4</a:t>
            </a:r>
          </a:p>
          <a:p>
            <a:endParaRPr lang="ru-RU" dirty="0" smtClean="0"/>
          </a:p>
        </p:txBody>
      </p:sp>
      <p:pic>
        <p:nvPicPr>
          <p:cNvPr id="4" name="Рисунок 3" descr="Описание: http://www.science-education.ru/i/2012/6/Kraht/image00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21" y="1785926"/>
            <a:ext cx="238126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писание: http://www.science-education.ru/i/2012/6/Kraht/image00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46" y="2000240"/>
            <a:ext cx="850481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писание: http://www.science-education.ru/i/2012/6/Kraht/image00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3" y="2000244"/>
            <a:ext cx="997379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писание: http://www.science-education.ru/i/2012/6/Kraht/image00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6268" y="1714489"/>
            <a:ext cx="2468033" cy="69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Описание: http://www.science-education.ru/i/2012/6/Kraht/image00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69" y="2786063"/>
            <a:ext cx="2611131" cy="68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Описание: http://www.science-education.ru/i/2012/6/Kraht/image01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9747" y="2786063"/>
            <a:ext cx="836088" cy="50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Описание: http://www.science-education.ru/i/2012/6/Kraht/image011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34260" y="2643187"/>
            <a:ext cx="3512413" cy="88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Описание: http://www.science-education.ru/i/2012/6/Kraht/image012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17" y="4000504"/>
            <a:ext cx="28575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Описание: http://www.science-education.ru/i/2012/6/Kraht/image013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62493" y="3786190"/>
            <a:ext cx="323852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Описание: http://www.science-education.ru/i/2012/6/Kraht/image014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91518" y="4143385"/>
            <a:ext cx="923719" cy="35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144022" y="421481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→</a:t>
            </a:r>
          </a:p>
        </p:txBody>
      </p:sp>
      <p:pic>
        <p:nvPicPr>
          <p:cNvPr id="15" name="Рисунок 14" descr="Описание: http://www.science-education.ru/i/2012/6/Kraht/image015.pn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14472" y="5214950"/>
            <a:ext cx="2762269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Описание: http://www.science-education.ru/i/2012/6/Kraht/image016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38744" y="5214950"/>
            <a:ext cx="17145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571990" y="51435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→</a:t>
            </a:r>
          </a:p>
        </p:txBody>
      </p:sp>
      <p:pic>
        <p:nvPicPr>
          <p:cNvPr id="18" name="Рисунок 17" descr="Описание: http://www.science-education.ru/i/2012/6/Kraht/image018.pn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572784" y="5286388"/>
            <a:ext cx="114296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Описание: http://www.science-education.ru/i/2012/6/Kraht/image017.pn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5261" y="5357826"/>
            <a:ext cx="20002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6953256" y="521495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+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810776" y="5214950"/>
            <a:ext cx="476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+</a:t>
            </a:r>
          </a:p>
        </p:txBody>
      </p:sp>
      <p:pic>
        <p:nvPicPr>
          <p:cNvPr id="22" name="Picture 1" descr="C:\Users\PC\Desktop\Рисунок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067803" y="459846"/>
            <a:ext cx="11011436" cy="1143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ГИБРИДНЫЕ  НАНОСТРУКТУРЫ  НА  ОСНОВЕ  ФУЛЛЕРЕНОВ </a:t>
            </a:r>
            <a:br>
              <a:rPr kumimoji="0" lang="ru-RU" alt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 ПРИМЕНЕНИЯ  В  КОМПОЗИТАХ</a:t>
            </a:r>
          </a:p>
        </p:txBody>
      </p:sp>
      <p:pic>
        <p:nvPicPr>
          <p:cNvPr id="15" name="Picture 3" descr="180px-Fullerene_C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09" y="2554289"/>
            <a:ext cx="2787651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1933711" y="1978025"/>
            <a:ext cx="0" cy="1728788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4741999" y="1978029"/>
            <a:ext cx="0" cy="1800225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933711" y="2051050"/>
            <a:ext cx="2808288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101448" y="1690688"/>
            <a:ext cx="5966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нм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998801" y="5434016"/>
            <a:ext cx="2670175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Фуллерен С</a:t>
            </a:r>
            <a:r>
              <a:rPr kumimoji="0" lang="ru-RU" altLang="ru-RU" sz="1600" b="1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kumimoji="0" lang="ru-RU" alt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состоит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из 60 атомов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углерода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173801" y="2051050"/>
            <a:ext cx="5113337" cy="915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Фуллерены открыты в 1985 г.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1996 г. за их открытие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присуждена Нобелевская премия 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173801" y="3275015"/>
            <a:ext cx="5113337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не растворимы в воде и других полярных растворителях, что сильно ограничивает их практическое применение.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Мало пригодны для введения в организм.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173799" y="5075239"/>
            <a:ext cx="5111751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работа по химической модификации фуллеренов появилась в 1990 г.</a:t>
            </a:r>
          </a:p>
        </p:txBody>
      </p:sp>
      <p:pic>
        <p:nvPicPr>
          <p:cNvPr id="12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84176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целью разработки методологических подходов к созданию полимерных композитов на основе сочетания наполнителей различной дисперсности выполнена оптимизация состава композиций на основе планирования эксперимента. Показано, что оптимум свойств большинства полимерных композиций находится в интервале 0,01-0,2 м.ч. ФТУ на 100 м.ч. полимерной матрицы, при этом при работе с чистой смесью фуллеренов, выделенной из соответствующего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фуллеренсодержащего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материала, необходимо вносить поправку на концентрацию в смеси фуллеренов фракции С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С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хроматограмме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8888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исследовании изменений реологических показателей полимеров от концентрации смеси фуллеренов, температуры и способа переработки показано, что исследуемая добавка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аллотропной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формы углерода вызывает частичное упорядочение аморфной фазы полимера, что подтверждают экспериментальные данные по снижению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хладотекучести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полибутадиена. Формирование «шейки» полибутадиена в виде характерного утонения рабочей зоны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нагружении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образцов полимера с постоянной скоростью свидетельствует об образовании под воздействием фуллеренов упорядоченных зон в аморфной фазе каучука и, как следствие, наличие явления частичной кристаллизации при деформации растяжения.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4448" y="642923"/>
            <a:ext cx="10972800" cy="4525963"/>
          </a:xfrm>
        </p:spPr>
        <p:txBody>
          <a:bodyPr>
            <a:normAutofit/>
          </a:bodyPr>
          <a:lstStyle/>
          <a:p>
            <a:r>
              <a:rPr lang="ru-RU" sz="2400" dirty="0"/>
              <a:t>С целью выяснить механизм изменения структуры полибутадиена с фуллеренами в оптимуме концентраций образцы тестировали методом дифференциальной сканирующей калориметрии на приборе DSC 204 F1 в потоке </a:t>
            </a:r>
            <a:r>
              <a:rPr lang="ru-RU" sz="2400" dirty="0" smtClean="0"/>
              <a:t>аргона 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515" y="2643182"/>
            <a:ext cx="7917180" cy="301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714340" y="6072211"/>
            <a:ext cx="10477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Сравнительные кривые ДСК для полибутадиена с фуллеренами (2) и без фуллеренов 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7440" y="1158349"/>
            <a:ext cx="11201440" cy="5554683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При анализе кривых ДСК выявлен эффект воздействия фуллерена С</a:t>
            </a:r>
            <a:r>
              <a:rPr lang="ru-RU" sz="4500" baseline="-25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как структурного модификатора полимерной матрицы. Это подтверждается понижением температуры стеклования на 4,6 ˚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модифицированного образца по сравнению с контрольным. 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отметить наличие для обоих образцов характерных пиков релаксационных процессов в интервале температур от -101 до -102 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˚С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с различной теплотой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перехода.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области температур выше 20 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ºС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аномалии практически не наблюдаются, в связи с этим невозможно сделать вывод о наличии реальных физических процессов в этом температурном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интервале.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Проведены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расширенные исследования влияния фуллеренов на свойства полимерных композиций с различными видами наполнителей (белая сажа,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волластонит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, бентонит, технический углерод различной структуры).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Фуллеренсодержащий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технический углерод был использован в дозировке оптимума, рассчитанной индивидуально для каждого типа резин по результатам планирования эксперимента. Для всех вулканизованных резин (независимо от химической природы наполнителя) было отмечено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полутора-двухкратное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увеличение в сравнении с контрольным условного напряжения при малых удлинениях (от 20 до 200 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«больших» модулей обоих резин происходит плавно и находится в пределах контрольного образца; уровень прочности и твердости сохраняется, для резин с белой сажей увеличивается эластичность по отскоку, что отражает особенности взаимодействия фуллеренов с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кремнекислотным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наполнителем. В таблице представлены сравнительные результаты физико-механических испытаний двух типов резин с наполнением </a:t>
            </a:r>
            <a:r>
              <a:rPr lang="ru-RU" sz="4500" dirty="0" err="1">
                <a:latin typeface="Times New Roman" pitchFamily="18" charset="0"/>
                <a:cs typeface="Times New Roman" pitchFamily="18" charset="0"/>
              </a:rPr>
              <a:t>активнымтехническим</a:t>
            </a:r>
            <a:r>
              <a:rPr lang="ru-RU" sz="4500" dirty="0">
                <a:latin typeface="Times New Roman" pitchFamily="18" charset="0"/>
                <a:cs typeface="Times New Roman" pitchFamily="18" charset="0"/>
              </a:rPr>
              <a:t> углеродом и белой сажей.</a:t>
            </a:r>
          </a:p>
          <a:p>
            <a:endParaRPr lang="ru-RU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285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Физико-механические показатели резин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129622"/>
          <a:ext cx="10972800" cy="5580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2194560"/>
                <a:gridCol w="2194560"/>
                <a:gridCol w="2194560"/>
                <a:gridCol w="2194560"/>
              </a:tblGrid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Вид наполнения полимерной матрицы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Активный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техуглерод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Белая сажа,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волластонит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9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Без ФТУ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 ФТУ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Без ФТУ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 ФТУ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Условное напряжение при удлинении, %: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,25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0,36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0,22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282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0,39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0,57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0,35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0,47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784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0,67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0,87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0,37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0,63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7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0,77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1,08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0,74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0,86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930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1,35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0,99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1,09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71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1,80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1,50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216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Условная прочность при растяжении, МПа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17,2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139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Относительное удлинение при разрыве,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576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612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472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Твердость по Шору, при 20 ºС, у.е.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32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Эластичность по отскоку, при 20 ºС,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5499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Сопротивление многократному растяжению, тыс.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цикл.при растяжении рабочей зоны на 100 %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lang="en-US" sz="110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562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Относительный гистерезис К/Е, ºС: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 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0,42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0,41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0,32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0,32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987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при 100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0,31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0,33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0,33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94576"/>
            <a:ext cx="10972800" cy="432511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Наблюдается увеличение выносливости при многократном растяжении обоих резин, а также некоторое снижение гистерезисных потерь для резин с активным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техуглеродом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 повышенных температурах. В результате исследований показана целесообразность применения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фуллеренсодержащих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наноматериалов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улучшения эксплуатационных свойств полимерных композиций.</a:t>
            </a:r>
          </a:p>
          <a:p>
            <a:endParaRPr lang="ru-RU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0901" y="1038714"/>
            <a:ext cx="11068051" cy="5597533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Сравнительное изучение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трибологических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свойств полимерных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нанокомпозитов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основе полиамида 6 (ПА-6), модифицированного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микроразмерными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наполнителями (углеродные волокна),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микроразмерными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наполнителями, содержащими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наночастицы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фуллереновая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сажа),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наночастицами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–наполнителями (фуллерен С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Полимерные нанокомпозиты получали методом полимеризации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situ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смешивания наполнителя и мономера, и смешением в экструдере готового ПА-6 марки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Волга-мид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32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ПА-6-210/310)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наполнителем.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качестве наполнителей использовались фуллерены С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(чистота 99,0%)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фуллероидная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сажа (содержание фуллеренов 10,5%; 68% фуллерена С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30% фуллерена С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весу, сумма высших фуллеренов около 2%) производства закрытого акционерного общества «Инновации Ленинградских институтов и предприятий» (Санкт-Петербург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Фуллероидная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сажа представляет собой ультрадисперсный углерод – продукт сжигания графитовых электродов в дуге в атмосфере инертного газа со средним размером частиц 0,5–2,0 мкм.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Фуллероидная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сажа является основным сырьем для получения фуллеренов. Как наполнитель было использовано фракционированное рубленое вискозное углеродное волокно (средняя длина 400 мкм) производственного объединения «Химволокно» (Светлогорск, Белоруссия).</a:t>
            </a:r>
          </a:p>
          <a:p>
            <a:endParaRPr lang="ru-RU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890" y="691122"/>
            <a:ext cx="1023281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Механические свойства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нанокомпозитов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основе ПА-6, полученного методом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экструдирования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76217" y="1600200"/>
          <a:ext cx="11106185" cy="3114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237"/>
                <a:gridCol w="2221237"/>
                <a:gridCol w="2221237"/>
                <a:gridCol w="2221237"/>
                <a:gridCol w="2221237"/>
              </a:tblGrid>
              <a:tr h="653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модификатора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Модуль Юнга (E), МПа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Разрушающее усилие (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ru-RU" sz="1400" baseline="-250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МПа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Удлинение (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), %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Коэффициент трения,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(η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576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ПА-6 без добавок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693 ±17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 ± 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290 ± 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0,27–0,31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5765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0,01 вес.%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714 ± 22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 ± 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301 ± 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0,185–0,19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653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400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 вес.%; Эрукамид 0,05 вес.%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265 ± 14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± 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287 ± 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0,27–0,3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  <a:tr h="653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Фуллереновая сажа 1 вес.%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622 ± 45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 ± 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286 ± 14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0,29–0,32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57129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Были исследованы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трибологические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свойства полимерных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нанокомпозитов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композита (0,01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вес.%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фуллерена С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полученного методом полимеризации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situ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происходит существенное снижение коэффициента трения (с 0,30±0,02 до 0,19±0,05) по сравнению с чистым ПА-6, синтезированным в аналогичных условиях. Это можно связать с ростом механической прочности полимерного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нанокомпозита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Однако для ПА-6, наполненного 10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вес.%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углеродного волокна, наблюдается существенный рост коэффициента трения (до 0,55±0,05).</a:t>
            </a:r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65077"/>
            <a:ext cx="10972800" cy="1066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Оптические </a:t>
            </a:r>
            <a:r>
              <a:rPr lang="ru-RU" sz="3200" dirty="0"/>
              <a:t>фотографии пятен износа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1169" y="1529812"/>
            <a:ext cx="6147659" cy="3809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761964" y="5455704"/>
            <a:ext cx="99060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величины коэффициента трения от времени для чистого ПА-6 (1) и ПА-6 с 0,01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вес.%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фуллеренов С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(2), полученных методом полимеризации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situ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191" y="222255"/>
            <a:ext cx="10515600" cy="1030287"/>
          </a:xfrm>
        </p:spPr>
        <p:txBody>
          <a:bodyPr/>
          <a:lstStyle/>
          <a:p>
            <a:pPr algn="ctr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Производные фуллерена С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доноры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alt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 С</a:t>
            </a:r>
            <a:r>
              <a:rPr lang="ru-RU" alt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карнозин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895073" y="1916113"/>
            <a:ext cx="247651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Arial" panose="020B0604020202020204" pitchFamily="34" charset="0"/>
              </a:rPr>
              <a:t>1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895073" y="3716338"/>
            <a:ext cx="247651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Arial" panose="020B0604020202020204" pitchFamily="34" charset="0"/>
              </a:rPr>
              <a:t>2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895073" y="5300663"/>
            <a:ext cx="247651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Arial" panose="020B0604020202020204" pitchFamily="34" charset="0"/>
              </a:rPr>
              <a:t>3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55885" y="1916113"/>
            <a:ext cx="247651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Arial" panose="020B0604020202020204" pitchFamily="34" charset="0"/>
              </a:rPr>
              <a:t>4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855885" y="3573463"/>
            <a:ext cx="247651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Arial" panose="020B0604020202020204" pitchFamily="34" charset="0"/>
              </a:rPr>
              <a:t>5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935388" y="5445125"/>
            <a:ext cx="223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altLang="ru-RU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24" y="4652963"/>
            <a:ext cx="4652963" cy="1606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5495521" y="5300663"/>
            <a:ext cx="247651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Arial" panose="020B0604020202020204" pitchFamily="34" charset="0"/>
              </a:rPr>
              <a:t>6</a:t>
            </a:r>
            <a:endParaRPr lang="ru-RU" altLang="ru-RU" sz="1400" dirty="0">
              <a:latin typeface="Arial" panose="020B0604020202020204" pitchFamily="34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6575023" y="4365626"/>
            <a:ext cx="194310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it-IT" altLang="ru-RU" sz="1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60</a:t>
            </a:r>
            <a:r>
              <a:rPr kumimoji="0" lang="it-IT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-NO</a:t>
            </a:r>
            <a:r>
              <a:rPr kumimoji="0" lang="it-IT" altLang="ru-RU" sz="1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2</a:t>
            </a:r>
            <a:r>
              <a:rPr kumimoji="0" lang="it-IT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-ProNO</a:t>
            </a:r>
            <a:r>
              <a:rPr kumimoji="0" lang="it-IT" altLang="ru-RU" sz="1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2</a:t>
            </a: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6070991" y="6270626"/>
            <a:ext cx="2592388" cy="30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С</a:t>
            </a: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60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-</a:t>
            </a:r>
            <a:r>
              <a:rPr kumimoji="0" lang="en-US" altLang="ru-RU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Carnosine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-</a:t>
            </a: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Pro</a:t>
            </a: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398309" y="1412879"/>
            <a:ext cx="2305051" cy="1439863"/>
            <a:chOff x="344" y="504"/>
            <a:chExt cx="2581" cy="1598"/>
          </a:xfrm>
        </p:grpSpPr>
        <p:pic>
          <p:nvPicPr>
            <p:cNvPr id="15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504"/>
              <a:ext cx="2581" cy="15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29"/>
            <p:cNvSpPr>
              <a:spLocks noChangeArrowheads="1"/>
            </p:cNvSpPr>
            <p:nvPr/>
          </p:nvSpPr>
          <p:spPr bwMode="auto">
            <a:xfrm>
              <a:off x="1610" y="1026"/>
              <a:ext cx="45" cy="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2399897" y="2650578"/>
            <a:ext cx="1295400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en-US" altLang="ru-RU" sz="1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60</a:t>
            </a: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-OH-Pro</a:t>
            </a: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8" name="Group 31"/>
          <p:cNvGrpSpPr>
            <a:grpSpLocks/>
          </p:cNvGrpSpPr>
          <p:nvPr/>
        </p:nvGrpSpPr>
        <p:grpSpPr bwMode="auto">
          <a:xfrm>
            <a:off x="2326872" y="3068642"/>
            <a:ext cx="2376488" cy="1512887"/>
            <a:chOff x="521" y="2083"/>
            <a:chExt cx="2867" cy="1801"/>
          </a:xfrm>
        </p:grpSpPr>
        <p:pic>
          <p:nvPicPr>
            <p:cNvPr id="19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083"/>
              <a:ext cx="2867" cy="18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33"/>
            <p:cNvSpPr>
              <a:spLocks noChangeArrowheads="1"/>
            </p:cNvSpPr>
            <p:nvPr/>
          </p:nvSpPr>
          <p:spPr bwMode="auto">
            <a:xfrm>
              <a:off x="1894" y="2786"/>
              <a:ext cx="45" cy="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326874" y="4365626"/>
            <a:ext cx="1368425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en-US" altLang="ru-RU" sz="1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60</a:t>
            </a: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-NO</a:t>
            </a:r>
            <a:r>
              <a:rPr kumimoji="0" lang="en-US" altLang="ru-RU" sz="1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2</a:t>
            </a: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-Pro</a:t>
            </a: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255438" y="4724404"/>
            <a:ext cx="2808287" cy="1584325"/>
            <a:chOff x="748" y="1253"/>
            <a:chExt cx="3130" cy="1675"/>
          </a:xfrm>
        </p:grpSpPr>
        <p:pic>
          <p:nvPicPr>
            <p:cNvPr id="23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253"/>
              <a:ext cx="3130" cy="16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1963" y="1797"/>
              <a:ext cx="45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5" name="Text Box 40"/>
          <p:cNvSpPr txBox="1">
            <a:spLocks noChangeArrowheads="1"/>
          </p:cNvSpPr>
          <p:nvPr/>
        </p:nvSpPr>
        <p:spPr bwMode="auto">
          <a:xfrm>
            <a:off x="2255438" y="6021389"/>
            <a:ext cx="1944687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en-US" altLang="ru-RU" sz="1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60</a:t>
            </a: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-OH-ProNO</a:t>
            </a:r>
            <a:r>
              <a:rPr kumimoji="0" lang="en-US" altLang="ru-RU" sz="1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2</a:t>
            </a: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6" name="Group 41"/>
          <p:cNvGrpSpPr>
            <a:grpSpLocks/>
          </p:cNvGrpSpPr>
          <p:nvPr/>
        </p:nvGrpSpPr>
        <p:grpSpPr bwMode="auto">
          <a:xfrm>
            <a:off x="6575025" y="1412879"/>
            <a:ext cx="2881313" cy="1439863"/>
            <a:chOff x="567" y="2160"/>
            <a:chExt cx="3084" cy="1475"/>
          </a:xfrm>
        </p:grpSpPr>
        <p:pic>
          <p:nvPicPr>
            <p:cNvPr id="27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160"/>
              <a:ext cx="3084" cy="14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1837" y="2692"/>
              <a:ext cx="45" cy="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6575024" y="2708276"/>
            <a:ext cx="1584325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C</a:t>
            </a:r>
            <a:r>
              <a:rPr kumimoji="0" lang="en-US" altLang="ru-RU" sz="1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60</a:t>
            </a: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-(NO</a:t>
            </a:r>
            <a:r>
              <a:rPr kumimoji="0" lang="en-US" altLang="ru-RU" sz="1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2</a:t>
            </a: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)</a:t>
            </a:r>
            <a:r>
              <a:rPr kumimoji="0" lang="en-US" altLang="ru-RU" sz="1400" b="1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2</a:t>
            </a:r>
            <a:r>
              <a:rPr kumimoji="0" lang="en-US" alt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-Pro</a:t>
            </a:r>
            <a:endParaRPr kumimoji="0" lang="ru-RU" altLang="ru-RU" sz="1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30" name="Group 46"/>
          <p:cNvGrpSpPr>
            <a:grpSpLocks/>
          </p:cNvGrpSpPr>
          <p:nvPr/>
        </p:nvGrpSpPr>
        <p:grpSpPr bwMode="auto">
          <a:xfrm>
            <a:off x="6575025" y="3068638"/>
            <a:ext cx="2881313" cy="1319212"/>
            <a:chOff x="612" y="981"/>
            <a:chExt cx="2903" cy="1285"/>
          </a:xfrm>
        </p:grpSpPr>
        <p:pic>
          <p:nvPicPr>
            <p:cNvPr id="31" name="Picture 4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981"/>
              <a:ext cx="2903" cy="12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1803" y="1422"/>
              <a:ext cx="46" cy="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pic>
        <p:nvPicPr>
          <p:cNvPr id="33" name="Picture 1" descr="C:\Users\PC\Desktop\Рисунок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5855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8291" y="1113977"/>
            <a:ext cx="6489353" cy="412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483308" y="5536745"/>
            <a:ext cx="92393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величины коэффициента трения от времени для ПА-6 с 10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вес.%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углеродных волокон, полученного методом полимеризации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situ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673" y="1189472"/>
            <a:ext cx="6730159" cy="38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13" y="5248644"/>
            <a:ext cx="10287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величины коэффициента трения от времени для чистого ПА-6 (2) и полимерных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нанокомпозитов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полученных методом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экструдирования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содержащих 0,01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вес.%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фуллеренов С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(3);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вес.%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фуллеренов С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0,05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вес.%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Эрукамида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(1);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вес.%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фуллереновой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сажи </a:t>
            </a:r>
          </a:p>
        </p:txBody>
      </p:sp>
      <p:pic>
        <p:nvPicPr>
          <p:cNvPr id="6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99654" y="3245000"/>
            <a:ext cx="8392697" cy="23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725608" y="1192674"/>
            <a:ext cx="107407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Фотографии поверхностей трения для чистого ПА-6 (а), ПА-6 с 0,01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вес.%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фуллеренов С</a:t>
            </a:r>
            <a:r>
              <a:rPr kumimoji="0" lang="ru-RU" sz="240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(б) и для ПА-6 с 10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вес.%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углеродных волокон (в), полученных методом полимеризации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situ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6000" y="3359282"/>
            <a:ext cx="6400000" cy="21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6857" y="1288430"/>
            <a:ext cx="11041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Фотографии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поверхностей трения полимерных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нанокомпозитов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полученных методом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экструдирования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содержащих 0,01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вес.%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фуллеренов С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(а); 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вес.%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фуллеренов С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0,05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вес.%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Эрукамида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(б). </a:t>
            </a:r>
          </a:p>
        </p:txBody>
      </p:sp>
      <p:pic>
        <p:nvPicPr>
          <p:cNvPr id="6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905" y="1197829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видеть, 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химически встроенный фуллерен С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меняет скользящих свойств поверхности по сравнению с чистым ПА-6. В тоже время углеродные волокна вырываются из полимерной матрицы и выступают в качестве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задиров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которые ухудшают скользящие свойства поверхности. Подобное действие волокон в полимерных композициях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известно.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нанокомпозитов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полученных методом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экструдирования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наблюдается снижение коэффициента трения, хотя и несколько меньшее, чем для полимера, синтезированного методом полимеризации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situ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(при введении 0,01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вес.%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фуллерена С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(с 0,30±0,02 до 0,25±0,02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эффективным оказалось введение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вес.%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фуллереновой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сажи, коэффициент трения снижается при этом до 0,20±0,01. Этот эффект, вероятно, обусловлен слоистой структурой сажи, которая действует подобно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графиту.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Рост коэффициента трения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нанокомпозита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наполненного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вес.%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фуллерена С</a:t>
            </a:r>
            <a:r>
              <a:rPr lang="ru-RU" baseline="-250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присутствии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Эрукамида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(0,33±0,02), связан с ростом вязкости композита при трении (при трении происходит разогрев поверхности, и при снижении температуры стеклования, обусловленной присутствием совместителя, полимер быстрее переходит в вязко-текучее состояние). </a:t>
            </a:r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5688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результате выполненных исследований показана возможность создания полимерных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нанокомпозитов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основе матриц полиамида 6, модифицированных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фуллероидными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введение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фуллероидных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модификаторов значительно (вдвое) снижает коэффициент трения полимерных композитов по сравнению с чистым полиамидом 6. Снижение коэффициента трения полимерных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нанокомпозитов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обусловлено повышением механической прочности композитов при отсутствии выноса агрегатов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наночастиц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притираемую поверхность.</a:t>
            </a:r>
          </a:p>
          <a:p>
            <a:endParaRPr lang="ru-RU" dirty="0"/>
          </a:p>
        </p:txBody>
      </p:sp>
      <p:pic>
        <p:nvPicPr>
          <p:cNvPr id="4" name="Picture 1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55" y="3071810"/>
            <a:ext cx="11906291" cy="16430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PC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404665"/>
            <a:ext cx="2784309" cy="18354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29601" y="548680"/>
            <a:ext cx="66624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4000" b="1" dirty="0" smtClean="0"/>
              <a:t>СЕВЕРО-ВОСТОЧНЫЙ </a:t>
            </a:r>
          </a:p>
          <a:p>
            <a:pPr algn="r"/>
            <a:r>
              <a:rPr lang="ru-RU" sz="4000" b="1" dirty="0" smtClean="0"/>
              <a:t>ФЕДЕРАЛЬНЫЙ </a:t>
            </a:r>
          </a:p>
          <a:p>
            <a:pPr algn="r"/>
            <a:r>
              <a:rPr lang="ru-RU" sz="4000" b="1" dirty="0" smtClean="0"/>
              <a:t>УНИВЕРСИТЕТ</a:t>
            </a:r>
          </a:p>
          <a:p>
            <a:pPr algn="r"/>
            <a:r>
              <a:rPr lang="ru-RU" sz="4000" b="1" dirty="0" smtClean="0"/>
              <a:t>им. М.К. АММОСОВА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1728044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4511" y="3427216"/>
            <a:ext cx="6882981" cy="31153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7845" y="1234661"/>
            <a:ext cx="10515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Смесь фуллеренов с концентрациями фуллеренов по фракциям: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</a:t>
            </a:r>
            <a:r>
              <a:rPr lang="ru-RU" alt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 14.69%     С</a:t>
            </a:r>
            <a:r>
              <a:rPr lang="ru-RU" alt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- 63.12%  С</a:t>
            </a:r>
            <a:r>
              <a:rPr lang="ru-RU" alt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5.88%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- 13.25%  С</a:t>
            </a:r>
            <a:r>
              <a:rPr lang="ru-RU" alt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3.06%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естественного носителя смеси фуллеренов, образующегося при синтезе - аморфного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фуллереносодержащего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техуглерода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(ФТУ): Масляное число 190-210 г/100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БЭТ – 380 м2/г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6287" y="389738"/>
            <a:ext cx="107750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аспекты взаимодействия полимеров с углеродными фуллеренами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 descr="C:\Users\PC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69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8423" y="136483"/>
            <a:ext cx="10249471" cy="962675"/>
          </a:xfrm>
        </p:spPr>
        <p:txBody>
          <a:bodyPr>
            <a:normAutofit/>
          </a:bodyPr>
          <a:lstStyle/>
          <a:p>
            <a:pPr algn="ctr"/>
            <a:r>
              <a:rPr kumimoji="0" lang="ru-RU" altLang="ru-RU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углеродных фуллеренов в растворах полимеров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4" y="785615"/>
            <a:ext cx="3772951" cy="285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4175774"/>
            <a:ext cx="3780887" cy="268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6"/>
          <p:cNvSpPr>
            <a:spLocks noChangeArrowheads="1"/>
          </p:cNvSpPr>
          <p:nvPr/>
        </p:nvSpPr>
        <p:spPr bwMode="auto">
          <a:xfrm rot="16200000">
            <a:off x="638498" y="2055522"/>
            <a:ext cx="2952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солюбилизации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КДж/моль</a:t>
            </a:r>
          </a:p>
        </p:txBody>
      </p:sp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2589213" y="3778146"/>
            <a:ext cx="37808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8307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Концентрация смеси фуллеренов, </a:t>
            </a:r>
            <a:r>
              <a:rPr lang="ru-RU" alt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масс.ч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10</a:t>
            </a:r>
            <a:r>
              <a:rPr lang="ru-RU" altLang="ru-RU" sz="1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-4</a:t>
            </a: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oup 26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8887025"/>
              </p:ext>
            </p:extLst>
          </p:nvPr>
        </p:nvGraphicFramePr>
        <p:xfrm>
          <a:off x="7369713" y="2137668"/>
          <a:ext cx="4261927" cy="4401448"/>
        </p:xfrm>
        <a:graphic>
          <a:graphicData uri="http://schemas.openxmlformats.org/drawingml/2006/table">
            <a:tbl>
              <a:tblPr/>
              <a:tblGrid>
                <a:gridCol w="2841284"/>
                <a:gridCol w="1420643"/>
              </a:tblGrid>
              <a:tr h="143669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 полимера,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(0.1% раствор при оптимальной концентрации смеси фуллеренов 0.015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масс.ч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 энергии Гиббса (кДж/моль)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9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Полиизопрен, НК  </a:t>
                      </a: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RSS</a:t>
                      </a:r>
                      <a:endParaRPr kumimoji="0" lang="en-US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3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Полибутадиен (титан)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9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Полибутадиен (неодим)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2.41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9901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Этиленпропилендиеновый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2.42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137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Бутадиен-стирольный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19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Растворитель - толуол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82334398"/>
              </p:ext>
            </p:extLst>
          </p:nvPr>
        </p:nvGraphicFramePr>
        <p:xfrm>
          <a:off x="8603560" y="1154906"/>
          <a:ext cx="1798637" cy="795337"/>
        </p:xfrm>
        <a:graphic>
          <a:graphicData uri="http://schemas.openxmlformats.org/presentationml/2006/ole">
            <p:oleObj spid="_x0000_s2053" name="Equation" r:id="rId5" imgW="1193800" imgH="444500" progId="">
              <p:embed/>
            </p:oleObj>
          </a:graphicData>
        </a:graphic>
      </p:graphicFrame>
      <p:pic>
        <p:nvPicPr>
          <p:cNvPr id="10" name="Picture 1" descr="C:\Users\PC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379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73" y="69190"/>
            <a:ext cx="11797048" cy="1325563"/>
          </a:xfrm>
        </p:spPr>
        <p:txBody>
          <a:bodyPr>
            <a:normAutofit/>
          </a:bodyPr>
          <a:lstStyle/>
          <a:p>
            <a:pPr algn="ctr"/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смеси фуллеренов на топологию поверхности полимеров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09" y="1072349"/>
            <a:ext cx="2459049" cy="170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09" y="2924176"/>
            <a:ext cx="2459049" cy="16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09" y="4754355"/>
            <a:ext cx="2459049" cy="166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2"/>
          <p:cNvSpPr>
            <a:spLocks noChangeArrowheads="1"/>
          </p:cNvSpPr>
          <p:nvPr/>
        </p:nvSpPr>
        <p:spPr bwMode="auto">
          <a:xfrm>
            <a:off x="4144567" y="3076177"/>
            <a:ext cx="2520951" cy="1366837"/>
          </a:xfrm>
          <a:prstGeom prst="leftArrow">
            <a:avLst>
              <a:gd name="adj1" fmla="val 50000"/>
              <a:gd name="adj2" fmla="val 41114"/>
            </a:avLst>
          </a:prstGeom>
          <a:solidFill>
            <a:srgbClr val="FFCC99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Бутадиенстирольный с 0.15 м.ч. ФТУ</a:t>
            </a:r>
          </a:p>
        </p:txBody>
      </p:sp>
      <p:sp>
        <p:nvSpPr>
          <p:cNvPr id="8" name="Oval 64"/>
          <p:cNvSpPr>
            <a:spLocks noChangeArrowheads="1"/>
          </p:cNvSpPr>
          <p:nvPr/>
        </p:nvSpPr>
        <p:spPr bwMode="auto">
          <a:xfrm>
            <a:off x="2246908" y="4903688"/>
            <a:ext cx="1630363" cy="1366837"/>
          </a:xfrm>
          <a:prstGeom prst="ellipse">
            <a:avLst/>
          </a:prstGeom>
          <a:solidFill>
            <a:srgbClr val="CCFFCC">
              <a:alpha val="749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Разброс по высоте 100 нм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64"/>
          <p:cNvSpPr>
            <a:spLocks noChangeArrowheads="1"/>
          </p:cNvSpPr>
          <p:nvPr/>
        </p:nvSpPr>
        <p:spPr bwMode="auto">
          <a:xfrm>
            <a:off x="2246908" y="1243403"/>
            <a:ext cx="1630363" cy="1366837"/>
          </a:xfrm>
          <a:prstGeom prst="ellipse">
            <a:avLst/>
          </a:prstGeom>
          <a:solidFill>
            <a:srgbClr val="CCFFCC">
              <a:alpha val="70195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Разброс по высоте 300 </a:t>
            </a:r>
            <a:r>
              <a:rPr kumimoji="0" lang="ru-RU" altLang="ru-RU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65"/>
          <p:cNvSpPr>
            <a:spLocks noChangeArrowheads="1"/>
          </p:cNvSpPr>
          <p:nvPr/>
        </p:nvSpPr>
        <p:spPr bwMode="auto">
          <a:xfrm>
            <a:off x="2246908" y="3076173"/>
            <a:ext cx="1630363" cy="1366838"/>
          </a:xfrm>
          <a:prstGeom prst="ellipse">
            <a:avLst/>
          </a:prstGeom>
          <a:solidFill>
            <a:srgbClr val="CCFFCC">
              <a:alpha val="54901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Разброс по высоте 200 нм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62"/>
          <p:cNvSpPr>
            <a:spLocks noChangeArrowheads="1"/>
          </p:cNvSpPr>
          <p:nvPr/>
        </p:nvSpPr>
        <p:spPr bwMode="auto">
          <a:xfrm>
            <a:off x="4144567" y="1243403"/>
            <a:ext cx="2520951" cy="1366837"/>
          </a:xfrm>
          <a:prstGeom prst="leftArrow">
            <a:avLst>
              <a:gd name="adj1" fmla="val 50000"/>
              <a:gd name="adj2" fmla="val 41114"/>
            </a:avLst>
          </a:prstGeom>
          <a:solidFill>
            <a:srgbClr val="FFCC99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Бутадиенстирольный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без добавок</a:t>
            </a:r>
          </a:p>
        </p:txBody>
      </p:sp>
      <p:sp>
        <p:nvSpPr>
          <p:cNvPr id="12" name="AutoShape 62"/>
          <p:cNvSpPr>
            <a:spLocks noChangeArrowheads="1"/>
          </p:cNvSpPr>
          <p:nvPr/>
        </p:nvSpPr>
        <p:spPr bwMode="auto">
          <a:xfrm>
            <a:off x="4144567" y="4903688"/>
            <a:ext cx="2520951" cy="1366837"/>
          </a:xfrm>
          <a:prstGeom prst="leftArrow">
            <a:avLst>
              <a:gd name="adj1" fmla="val 50000"/>
              <a:gd name="adj2" fmla="val 41114"/>
            </a:avLst>
          </a:prstGeom>
          <a:solidFill>
            <a:srgbClr val="FFCC99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Бутадиенстирольный с 0.015 м.ч. смеси фуллеренов</a:t>
            </a:r>
          </a:p>
        </p:txBody>
      </p:sp>
      <p:pic>
        <p:nvPicPr>
          <p:cNvPr id="13" name="Picture 1" descr="C:\Users\PC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931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564" y="434316"/>
            <a:ext cx="10515600" cy="490470"/>
          </a:xfrm>
        </p:spPr>
        <p:txBody>
          <a:bodyPr>
            <a:noAutofit/>
          </a:bodyPr>
          <a:lstStyle/>
          <a:p>
            <a:pPr algn="ctr"/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смеси фуллеренов на ряд свойств резин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960471"/>
            <a:ext cx="3529012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25" y="959891"/>
            <a:ext cx="3168651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07"/>
          <p:cNvSpPr>
            <a:spLocks noChangeArrowheads="1"/>
          </p:cNvSpPr>
          <p:nvPr/>
        </p:nvSpPr>
        <p:spPr bwMode="auto">
          <a:xfrm>
            <a:off x="1403799" y="3762955"/>
            <a:ext cx="85386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динамического модуля от деформации образца  (рис.1) (прибор  RPA 2000. Параметры процесса : 60оС, 8.33 Гц. ) и вязкости по Муни (рис.2) для протекторных резин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2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23"/>
          <p:cNvPicPr>
            <a:picLocks noChangeAspect="1" noChangeArrowheads="1"/>
          </p:cNvPicPr>
          <p:nvPr/>
        </p:nvPicPr>
        <p:blipFill>
          <a:blip r:embed="rId4" cstate="print">
            <a:lum bright="-22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28" y="4397497"/>
            <a:ext cx="3165475" cy="20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29"/>
          <p:cNvSpPr>
            <a:spLocks noChangeArrowheads="1"/>
          </p:cNvSpPr>
          <p:nvPr/>
        </p:nvSpPr>
        <p:spPr bwMode="auto">
          <a:xfrm>
            <a:off x="1403799" y="6232058"/>
            <a:ext cx="85386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твердости (рис.3) и эластичности (рис.4) от количества циклов </a:t>
            </a:r>
            <a:r>
              <a:rPr kumimoji="0" lang="ru-RU" altLang="ru-RU" sz="160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домешивания</a:t>
            </a:r>
            <a:r>
              <a:rPr kumimoji="0" lang="ru-RU" altLang="ru-RU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резин при их переработке после основного смешения</a:t>
            </a:r>
          </a:p>
        </p:txBody>
      </p:sp>
      <p:sp>
        <p:nvSpPr>
          <p:cNvPr id="9" name="Rectangle 230"/>
          <p:cNvSpPr>
            <a:spLocks noChangeArrowheads="1"/>
          </p:cNvSpPr>
          <p:nvPr/>
        </p:nvSpPr>
        <p:spPr bwMode="auto">
          <a:xfrm>
            <a:off x="9677752" y="2125497"/>
            <a:ext cx="23777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1- без фуллеренов,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– с фуллеренами 0.015 </a:t>
            </a:r>
            <a:r>
              <a:rPr lang="ru-RU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масс.ч</a:t>
            </a:r>
            <a:r>
              <a:rPr lang="ru-RU" b="1" dirty="0">
                <a:solidFill>
                  <a:srgbClr val="CC3300"/>
                </a:solidFill>
                <a:latin typeface="Arial" charset="0"/>
              </a:rPr>
              <a:t>.</a:t>
            </a:r>
          </a:p>
        </p:txBody>
      </p:sp>
      <p:pic>
        <p:nvPicPr>
          <p:cNvPr id="10" name="Picture 231"/>
          <p:cNvPicPr>
            <a:picLocks noChangeAspect="1" noChangeArrowheads="1"/>
          </p:cNvPicPr>
          <p:nvPr/>
        </p:nvPicPr>
        <p:blipFill>
          <a:blip r:embed="rId5" cstate="print">
            <a:lum bright="-14000" contrast="1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800" y="4327656"/>
            <a:ext cx="3440251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08"/>
          <p:cNvSpPr>
            <a:spLocks noChangeArrowheads="1"/>
          </p:cNvSpPr>
          <p:nvPr/>
        </p:nvSpPr>
        <p:spPr bwMode="auto">
          <a:xfrm>
            <a:off x="3146621" y="1613215"/>
            <a:ext cx="1916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smtClean="0">
                <a:solidFill>
                  <a:srgbClr val="800000"/>
                </a:solidFill>
                <a:latin typeface="Comic Sans MS" panose="030F0702030302020204" pitchFamily="66" charset="0"/>
              </a:rPr>
              <a:t>Эффект</a:t>
            </a:r>
            <a:r>
              <a:rPr lang="ru-RU" altLang="ru-RU" sz="1200" b="1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1200" b="1" smtClean="0">
                <a:solidFill>
                  <a:srgbClr val="800000"/>
                </a:solidFill>
                <a:latin typeface="Comic Sans MS" panose="030F0702030302020204" pitchFamily="66" charset="0"/>
              </a:rPr>
              <a:t>Пейна</a:t>
            </a:r>
          </a:p>
        </p:txBody>
      </p:sp>
      <p:sp>
        <p:nvSpPr>
          <p:cNvPr id="12" name="Rectangle 209"/>
          <p:cNvSpPr>
            <a:spLocks noChangeArrowheads="1"/>
          </p:cNvSpPr>
          <p:nvPr/>
        </p:nvSpPr>
        <p:spPr bwMode="auto">
          <a:xfrm>
            <a:off x="2641797" y="2646674"/>
            <a:ext cx="360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13" name="Rectangle 210"/>
          <p:cNvSpPr>
            <a:spLocks noChangeArrowheads="1"/>
          </p:cNvSpPr>
          <p:nvPr/>
        </p:nvSpPr>
        <p:spPr bwMode="auto">
          <a:xfrm>
            <a:off x="6696875" y="2864451"/>
            <a:ext cx="227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14" name="Rectangle 211"/>
          <p:cNvSpPr>
            <a:spLocks noChangeArrowheads="1"/>
          </p:cNvSpPr>
          <p:nvPr/>
        </p:nvSpPr>
        <p:spPr bwMode="auto">
          <a:xfrm>
            <a:off x="7024397" y="2069409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15" name="Rectangle 212"/>
          <p:cNvSpPr>
            <a:spLocks noChangeArrowheads="1"/>
          </p:cNvSpPr>
          <p:nvPr/>
        </p:nvSpPr>
        <p:spPr bwMode="auto">
          <a:xfrm>
            <a:off x="2857696" y="1854515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16" name="AutoShape 62"/>
          <p:cNvSpPr>
            <a:spLocks noChangeArrowheads="1"/>
          </p:cNvSpPr>
          <p:nvPr/>
        </p:nvSpPr>
        <p:spPr bwMode="auto">
          <a:xfrm rot="19320000" flipV="1">
            <a:off x="2786259" y="2286315"/>
            <a:ext cx="431800" cy="1587"/>
          </a:xfrm>
          <a:prstGeom prst="leftArrow">
            <a:avLst>
              <a:gd name="adj1" fmla="val 50000"/>
              <a:gd name="adj2" fmla="val 6065244"/>
            </a:avLst>
          </a:prstGeom>
          <a:solidFill>
            <a:srgbClr val="800000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AutoShape 62"/>
          <p:cNvSpPr>
            <a:spLocks noChangeArrowheads="1"/>
          </p:cNvSpPr>
          <p:nvPr/>
        </p:nvSpPr>
        <p:spPr bwMode="auto">
          <a:xfrm rot="8522951" flipV="1">
            <a:off x="2425898" y="2719703"/>
            <a:ext cx="539751" cy="36513"/>
          </a:xfrm>
          <a:prstGeom prst="leftArrow">
            <a:avLst>
              <a:gd name="adj1" fmla="val 50000"/>
              <a:gd name="adj2" fmla="val 329524"/>
            </a:avLst>
          </a:prstGeom>
          <a:solidFill>
            <a:srgbClr val="0000FF"/>
          </a:solidFill>
          <a:ln w="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AutoShape 62"/>
          <p:cNvSpPr>
            <a:spLocks noChangeArrowheads="1"/>
          </p:cNvSpPr>
          <p:nvPr/>
        </p:nvSpPr>
        <p:spPr bwMode="auto">
          <a:xfrm rot="19560000">
            <a:off x="7076784" y="2363093"/>
            <a:ext cx="431800" cy="1588"/>
          </a:xfrm>
          <a:prstGeom prst="leftArrow">
            <a:avLst>
              <a:gd name="adj1" fmla="val 100000"/>
              <a:gd name="adj2" fmla="val 27191436"/>
            </a:avLst>
          </a:prstGeom>
          <a:solidFill>
            <a:srgbClr val="800000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AutoShape 62"/>
          <p:cNvSpPr>
            <a:spLocks noChangeArrowheads="1"/>
          </p:cNvSpPr>
          <p:nvPr/>
        </p:nvSpPr>
        <p:spPr bwMode="auto">
          <a:xfrm rot="8522951" flipV="1">
            <a:off x="6480975" y="2864455"/>
            <a:ext cx="539751" cy="36513"/>
          </a:xfrm>
          <a:prstGeom prst="leftArrow">
            <a:avLst>
              <a:gd name="adj1" fmla="val 50000"/>
              <a:gd name="adj2" fmla="val 329524"/>
            </a:avLst>
          </a:prstGeom>
          <a:solidFill>
            <a:srgbClr val="0000FF"/>
          </a:solidFill>
          <a:ln w="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Rectangle 234"/>
          <p:cNvSpPr>
            <a:spLocks noChangeArrowheads="1"/>
          </p:cNvSpPr>
          <p:nvPr/>
        </p:nvSpPr>
        <p:spPr bwMode="auto">
          <a:xfrm>
            <a:off x="3531623" y="4811524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21" name="Rectangle 235"/>
          <p:cNvSpPr>
            <a:spLocks noChangeArrowheads="1"/>
          </p:cNvSpPr>
          <p:nvPr/>
        </p:nvSpPr>
        <p:spPr bwMode="auto">
          <a:xfrm>
            <a:off x="7457763" y="4575823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</a:t>
            </a:r>
          </a:p>
        </p:txBody>
      </p:sp>
      <p:sp>
        <p:nvSpPr>
          <p:cNvPr id="22" name="AutoShape 62"/>
          <p:cNvSpPr>
            <a:spLocks noChangeArrowheads="1"/>
          </p:cNvSpPr>
          <p:nvPr/>
        </p:nvSpPr>
        <p:spPr bwMode="auto">
          <a:xfrm rot="19080000">
            <a:off x="7510149" y="4796487"/>
            <a:ext cx="431800" cy="1587"/>
          </a:xfrm>
          <a:prstGeom prst="leftArrow">
            <a:avLst>
              <a:gd name="adj1" fmla="val 100000"/>
              <a:gd name="adj2" fmla="val 27208570"/>
            </a:avLst>
          </a:prstGeom>
          <a:solidFill>
            <a:srgbClr val="800000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AutoShape 62"/>
          <p:cNvSpPr>
            <a:spLocks noChangeArrowheads="1"/>
          </p:cNvSpPr>
          <p:nvPr/>
        </p:nvSpPr>
        <p:spPr bwMode="auto">
          <a:xfrm rot="19560000">
            <a:off x="3510987" y="5032188"/>
            <a:ext cx="431800" cy="1587"/>
          </a:xfrm>
          <a:prstGeom prst="leftArrow">
            <a:avLst>
              <a:gd name="adj1" fmla="val 100000"/>
              <a:gd name="adj2" fmla="val 27208570"/>
            </a:avLst>
          </a:prstGeom>
          <a:solidFill>
            <a:srgbClr val="800000"/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Rectangle 239"/>
          <p:cNvSpPr>
            <a:spLocks noChangeArrowheads="1"/>
          </p:cNvSpPr>
          <p:nvPr/>
        </p:nvSpPr>
        <p:spPr bwMode="auto">
          <a:xfrm>
            <a:off x="3439503" y="5566667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25" name="Rectangle 240"/>
          <p:cNvSpPr>
            <a:spLocks noChangeArrowheads="1"/>
          </p:cNvSpPr>
          <p:nvPr/>
        </p:nvSpPr>
        <p:spPr bwMode="auto">
          <a:xfrm>
            <a:off x="7461555" y="5492702"/>
            <a:ext cx="215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</a:t>
            </a:r>
          </a:p>
        </p:txBody>
      </p:sp>
      <p:sp>
        <p:nvSpPr>
          <p:cNvPr id="26" name="AutoShape 62"/>
          <p:cNvSpPr>
            <a:spLocks noChangeArrowheads="1"/>
          </p:cNvSpPr>
          <p:nvPr/>
        </p:nvSpPr>
        <p:spPr bwMode="auto">
          <a:xfrm rot="7323964" flipV="1">
            <a:off x="7413134" y="5706223"/>
            <a:ext cx="539750" cy="1588"/>
          </a:xfrm>
          <a:prstGeom prst="leftArrow">
            <a:avLst>
              <a:gd name="adj1" fmla="val 50000"/>
              <a:gd name="adj2" fmla="val 7576780"/>
            </a:avLst>
          </a:prstGeom>
          <a:solidFill>
            <a:srgbClr val="0000FF"/>
          </a:solidFill>
          <a:ln w="0">
            <a:solidFill>
              <a:srgbClr val="0000FF"/>
            </a:solidFill>
            <a:miter lim="800000"/>
            <a:headEnd/>
            <a:tailEnd/>
          </a:ln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AutoShape 62"/>
          <p:cNvSpPr>
            <a:spLocks noChangeArrowheads="1"/>
          </p:cNvSpPr>
          <p:nvPr/>
        </p:nvSpPr>
        <p:spPr bwMode="auto">
          <a:xfrm rot="14058906" flipV="1">
            <a:off x="3087872" y="5638900"/>
            <a:ext cx="539750" cy="1588"/>
          </a:xfrm>
          <a:prstGeom prst="leftArrow">
            <a:avLst>
              <a:gd name="adj1" fmla="val 50000"/>
              <a:gd name="adj2" fmla="val 7576780"/>
            </a:avLst>
          </a:prstGeom>
          <a:solidFill>
            <a:srgbClr val="0000FF"/>
          </a:solidFill>
          <a:ln w="0">
            <a:solidFill>
              <a:srgbClr val="0000FF"/>
            </a:solidFill>
            <a:miter lim="800000"/>
            <a:headEnd/>
            <a:tailEnd/>
          </a:ln>
        </p:spPr>
        <p:txBody>
          <a:bodyPr rot="10800000" vert="eaVert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8" name="Picture 1" descr="C:\Users\PC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02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8181" y="477182"/>
            <a:ext cx="1076808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кластерных структур полимер-фуллерены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2" y="2139573"/>
            <a:ext cx="6063915" cy="38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>
                    <a:alpha val="50195"/>
                  </a:scheme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00" y="1030463"/>
            <a:ext cx="4023579" cy="285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:\Users\PC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516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074493" y="108571"/>
            <a:ext cx="9312275" cy="563563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800000"/>
                </a:solidFill>
                <a:latin typeface="Comic Sans MS" pitchFamily="66" charset="0"/>
              </a:rPr>
              <a:t>Взаимодействия  смеси фуллеренов с полиэтиленом</a:t>
            </a:r>
            <a:endParaRPr lang="ru-RU" sz="1200" b="1" dirty="0" smtClean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4737" y="1052513"/>
            <a:ext cx="403436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lum bright="-20000" contrast="36000"/>
          </a:blip>
          <a:srcRect/>
          <a:stretch>
            <a:fillRect/>
          </a:stretch>
        </p:blipFill>
        <p:spPr bwMode="auto">
          <a:xfrm>
            <a:off x="6959602" y="549280"/>
            <a:ext cx="4705351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4">
            <a:lum bright="4000" contrast="-2000"/>
          </a:blip>
          <a:srcRect/>
          <a:stretch>
            <a:fillRect/>
          </a:stretch>
        </p:blipFill>
        <p:spPr bwMode="auto">
          <a:xfrm>
            <a:off x="2832104" y="4005263"/>
            <a:ext cx="499321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5">
            <a:lum bright="-20000" contrast="48000"/>
          </a:blip>
          <a:srcRect/>
          <a:stretch>
            <a:fillRect/>
          </a:stretch>
        </p:blipFill>
        <p:spPr bwMode="auto">
          <a:xfrm>
            <a:off x="8401051" y="3933825"/>
            <a:ext cx="304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2544236" y="549275"/>
            <a:ext cx="45127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200" b="1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Зависимость показателя текучести расплава от концентрации ФТУ</a:t>
            </a:r>
          </a:p>
        </p:txBody>
      </p:sp>
      <p:sp>
        <p:nvSpPr>
          <p:cNvPr id="9224" name="Rectangle 14"/>
          <p:cNvSpPr>
            <a:spLocks noChangeArrowheads="1"/>
          </p:cNvSpPr>
          <p:nvPr/>
        </p:nvSpPr>
        <p:spPr bwMode="auto">
          <a:xfrm>
            <a:off x="6671735" y="2678116"/>
            <a:ext cx="499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200" b="1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Зависимость относительного удлинения </a:t>
            </a:r>
          </a:p>
          <a:p>
            <a:pPr algn="ctr" eaLnBrk="0" hangingPunct="0"/>
            <a:r>
              <a:rPr lang="ru-RU" sz="1200" b="1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 разрыве полиэтилена от концентрации ФТУ</a:t>
            </a: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639487" y="3429002"/>
            <a:ext cx="9552516" cy="3077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Зависимость числа «разворотов складок </a:t>
            </a:r>
            <a:r>
              <a:rPr lang="en-US" sz="1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f</a:t>
            </a:r>
            <a:r>
              <a:rPr lang="ru-RU" sz="1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» кластеров полиэтилен-фуллерены от концентрации ФТУ</a:t>
            </a:r>
            <a:r>
              <a:rPr lang="ru-RU" sz="1000" b="1">
                <a:solidFill>
                  <a:srgbClr val="0066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226" name="Rectangle 16"/>
          <p:cNvSpPr>
            <a:spLocks noChangeArrowheads="1"/>
          </p:cNvSpPr>
          <p:nvPr/>
        </p:nvSpPr>
        <p:spPr bwMode="auto">
          <a:xfrm>
            <a:off x="8496304" y="5005393"/>
            <a:ext cx="326601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2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где: </a:t>
            </a:r>
            <a:endParaRPr lang="ru-RU" sz="120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ru-RU" sz="1600">
                <a:latin typeface="Comic Sans MS" pitchFamily="66" charset="0"/>
                <a:ea typeface="Calibri" pitchFamily="34" charset="0"/>
                <a:cs typeface="Times New Roman" pitchFamily="18" charset="0"/>
              </a:rPr>
              <a:t>λ</a:t>
            </a:r>
            <a:r>
              <a:rPr lang="ru-RU" sz="12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пр-  предел растяжения;</a:t>
            </a:r>
            <a:endParaRPr lang="ru-RU" sz="120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1600">
                <a:latin typeface="Comic Sans MS" pitchFamily="66" charset="0"/>
                <a:ea typeface="MingLiU" pitchFamily="49" charset="-120"/>
                <a:cs typeface="Times New Roman" pitchFamily="18" charset="0"/>
              </a:rPr>
              <a:t>n</a:t>
            </a:r>
            <a:r>
              <a:rPr lang="ru-RU" sz="1200" b="1">
                <a:latin typeface="Comic Sans MS" pitchFamily="66" charset="0"/>
                <a:ea typeface="MingLiU" pitchFamily="49" charset="-120"/>
                <a:cs typeface="Times New Roman" pitchFamily="18" charset="0"/>
              </a:rPr>
              <a:t>пр. - средняя величина  статистического  сегмента  полиэтилена (225 нм);</a:t>
            </a:r>
            <a:endParaRPr lang="ru-RU" sz="1200" b="1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200" b="1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 –    степень кристалличности</a:t>
            </a:r>
            <a:r>
              <a:rPr lang="ru-RU" sz="1100">
                <a:latin typeface="Comic Sans MS" pitchFamily="66" charset="0"/>
              </a:rPr>
              <a:t> </a:t>
            </a:r>
          </a:p>
        </p:txBody>
      </p:sp>
      <p:pic>
        <p:nvPicPr>
          <p:cNvPr id="12" name="Picture 1" descr="C:\Users\PC\Desktop\Рисунок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2"/>
            <a:ext cx="1311275" cy="1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170</TotalTime>
  <Words>2218</Words>
  <Application>Microsoft Office PowerPoint</Application>
  <PresentationFormat>Произвольный</PresentationFormat>
  <Paragraphs>265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Городская</vt:lpstr>
      <vt:lpstr>Equation</vt:lpstr>
      <vt:lpstr>Слайд 1</vt:lpstr>
      <vt:lpstr>Слайд 2</vt:lpstr>
      <vt:lpstr>Производные фуллерена С60 - доноры NO  и   С60 - карнозин</vt:lpstr>
      <vt:lpstr>Слайд 4</vt:lpstr>
      <vt:lpstr>Взаимодействие углеродных фуллеренов в растворах полимеров</vt:lpstr>
      <vt:lpstr>Влияние смеси фуллеренов на топологию поверхности полимеров</vt:lpstr>
      <vt:lpstr>Влияние смеси фуллеренов на ряд свойств резин</vt:lpstr>
      <vt:lpstr>Слайд 8</vt:lpstr>
      <vt:lpstr>Взаимодействия  смеси фуллеренов с полиэтиленом</vt:lpstr>
      <vt:lpstr>Смещение температур деструкции полимеров при взаимодействии с фуллеренами</vt:lpstr>
      <vt:lpstr>Данные сканирующей зондовой микроскопии</vt:lpstr>
      <vt:lpstr>Применение хемометрического метода для идентификации взаимодействий полимер-фуллерены по результатам ИК-спектрометрии</vt:lpstr>
      <vt:lpstr>Визуализация (моделирование) взаимодействий полимер-фуллерены при окислении полимеров</vt:lpstr>
      <vt:lpstr>Слайд 14</vt:lpstr>
      <vt:lpstr>Слайд 15</vt:lpstr>
      <vt:lpstr>Слайд 16</vt:lpstr>
      <vt:lpstr>Слайд 17</vt:lpstr>
      <vt:lpstr>Слайд 18</vt:lpstr>
      <vt:lpstr>Дальнейшее взаимодействие происходит по классическому механизму цепного радикального распада: </vt:lpstr>
      <vt:lpstr>Слайд 20</vt:lpstr>
      <vt:lpstr>Слайд 21</vt:lpstr>
      <vt:lpstr>Слайд 22</vt:lpstr>
      <vt:lpstr>Слайд 23</vt:lpstr>
      <vt:lpstr>Физико-механические показатели резин </vt:lpstr>
      <vt:lpstr>Слайд 25</vt:lpstr>
      <vt:lpstr>Слайд 26</vt:lpstr>
      <vt:lpstr>Механические свойства нанокомпозитов на основе ПА-6, полученного методом экструдирования </vt:lpstr>
      <vt:lpstr>Слайд 28</vt:lpstr>
      <vt:lpstr>Оптические фотографии пятен износа 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Гость</cp:lastModifiedBy>
  <cp:revision>25</cp:revision>
  <dcterms:created xsi:type="dcterms:W3CDTF">2015-07-01T05:10:36Z</dcterms:created>
  <dcterms:modified xsi:type="dcterms:W3CDTF">2015-07-30T03:03:49Z</dcterms:modified>
</cp:coreProperties>
</file>