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9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45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37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65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28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49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58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55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1A51-51DA-4D26-A6B6-8F408A0016CF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13619-1FF4-4409-8A45-27AEB6E5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38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Специальная оценка условий труда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(Аттестация рабочих мест)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693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29776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общем случае при проведении гигиенической оценки условий труда в рамках аттестации рабочих мест по услови­ям труда необходимо выделить следующие </a:t>
            </a:r>
            <a:r>
              <a:rPr lang="ru-RU" b="1" dirty="0"/>
              <a:t>основные этапы:</a:t>
            </a: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определение </a:t>
            </a:r>
            <a:r>
              <a:rPr lang="ru-RU" dirty="0"/>
              <a:t>нормируемых параметров опасных и вредных производственных факторов;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проведение </a:t>
            </a:r>
            <a:r>
              <a:rPr lang="ru-RU" dirty="0"/>
              <a:t>измерений уровней опасных и вредных производственных факторов;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/>
              <a:t> оценка условий труда;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оформление </a:t>
            </a:r>
            <a:r>
              <a:rPr lang="ru-RU" dirty="0"/>
              <a:t>результатов измерений и гигиенической оценки (протоколов).</a:t>
            </a:r>
          </a:p>
          <a:p>
            <a:pPr marL="0" indent="0" algn="just">
              <a:buNone/>
            </a:pPr>
            <a:r>
              <a:rPr lang="ru-RU" dirty="0" smtClean="0"/>
              <a:t>	Инструментальные </a:t>
            </a:r>
            <a:r>
              <a:rPr lang="ru-RU" dirty="0"/>
              <a:t>измерения физических, химических, биологических и психофизиологических факторов, а также эргономические исследования должны выполняться </a:t>
            </a:r>
            <a:r>
              <a:rPr lang="ru-RU" i="1" dirty="0"/>
              <a:t>в про­цессе работы,</a:t>
            </a:r>
            <a:r>
              <a:rPr lang="ru-RU" dirty="0"/>
              <a:t> т.е. при проведении производственных про­цессов в соответствии с технологическим регламентом, при исправных и эффективно действующих средствах коллек­тивной и индивидуальной защиты. При проведении изме­рений используются методы контроля и средства измере­ний, предусмотренные соответствующими нормативными документами.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76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594514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оценке условий труда, обусловленных </a:t>
            </a:r>
            <a:r>
              <a:rPr lang="ru-RU" b="1" dirty="0"/>
              <a:t>факторами </a:t>
            </a:r>
            <a:r>
              <a:rPr lang="ru-RU" dirty="0"/>
              <a:t>производственной среды, исследуются микроклимат, све­товая среда, ультрафиолетовое и инфракрасное излуче­ния, шум, инфразвук, ультразвук, вибрация, электрические и электромагнитные поля и излучения, повышенная (по­ниженная) </a:t>
            </a:r>
            <a:r>
              <a:rPr lang="ru-RU" dirty="0" err="1"/>
              <a:t>аэроионизация</a:t>
            </a:r>
            <a:r>
              <a:rPr lang="ru-RU" dirty="0"/>
              <a:t> воздуха и химические вещества в воздухе рабочей зоны.</a:t>
            </a:r>
          </a:p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оценке условий труда, обусловленных </a:t>
            </a:r>
            <a:r>
              <a:rPr lang="ru-RU" b="1" dirty="0"/>
              <a:t>факторами </a:t>
            </a:r>
            <a:r>
              <a:rPr lang="ru-RU" dirty="0"/>
              <a:t>трудового </a:t>
            </a:r>
            <a:r>
              <a:rPr lang="ru-RU" b="1" dirty="0"/>
              <a:t>процесса, </a:t>
            </a:r>
            <a:r>
              <a:rPr lang="ru-RU" dirty="0"/>
              <a:t>исследуются его тяжесть и напряжен­ность. Здесь на основе инструментальных исследований важно определить рабочие места, где при аттестации необ­ходимо оценивать только тяжесть или напряженность, и те, где требуется проводить комплексную оценку тяжести и на­пряженности трудового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688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698"/>
            <a:ext cx="10515600" cy="631064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	Тяжесть </a:t>
            </a:r>
            <a:r>
              <a:rPr lang="ru-RU" b="1" dirty="0"/>
              <a:t>трудового процесса </a:t>
            </a:r>
            <a:r>
              <a:rPr lang="ru-RU" dirty="0"/>
              <a:t>рекомендуется оценивать на тех рабочих местах, где трудовая деятельность преиму­щественно характеризуется:</a:t>
            </a:r>
          </a:p>
          <a:p>
            <a:pPr marL="0" indent="0" algn="just">
              <a:buNone/>
            </a:pPr>
            <a:r>
              <a:rPr lang="ru-RU" dirty="0"/>
              <a:t>- перемещением груза вручную (например, работа грузчика);</a:t>
            </a:r>
          </a:p>
          <a:p>
            <a:pPr marL="0" lvl="0" indent="0" algn="just">
              <a:buNone/>
            </a:pPr>
            <a:r>
              <a:rPr lang="en-US" dirty="0" smtClean="0"/>
              <a:t>- </a:t>
            </a:r>
            <a:r>
              <a:rPr lang="ru-RU" dirty="0" smtClean="0"/>
              <a:t>подъемом </a:t>
            </a:r>
            <a:r>
              <a:rPr lang="ru-RU" dirty="0"/>
              <a:t>значительных тяжестей без грузоподъем­ных механизмов (например, строительные рабочие, повара, слесари по ремонту оборудования и др.);</a:t>
            </a:r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выполнением </a:t>
            </a:r>
            <a:r>
              <a:rPr lang="ru-RU" dirty="0"/>
              <a:t>большого числа одинаковых операций (операторы ПК, маляры, рабочие на поточно-конвейерных линиях и др.);</a:t>
            </a:r>
          </a:p>
          <a:p>
            <a:pPr marL="0" lvl="0" indent="0" algn="just">
              <a:buNone/>
            </a:pPr>
            <a:r>
              <a:rPr lang="en-US" dirty="0" smtClean="0"/>
              <a:t>-</a:t>
            </a:r>
            <a:r>
              <a:rPr lang="ru-RU" dirty="0" smtClean="0"/>
              <a:t>работой </a:t>
            </a:r>
            <a:r>
              <a:rPr lang="ru-RU" dirty="0"/>
              <a:t>стоя (станочники, продавцы, парикмахеры) или в неудобной рабочей позе (при сварочных работах, ла­боранты при работе с микроскопом, электромонтеры по ре­монту линейных сооружений связи и др.);</a:t>
            </a:r>
          </a:p>
          <a:p>
            <a:pPr marL="0" lvl="0" indent="0" algn="just">
              <a:buNone/>
            </a:pP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ru-RU" dirty="0"/>
              <a:t>частыми наклонами корпуса (например, каменщики);</a:t>
            </a:r>
          </a:p>
          <a:p>
            <a:pPr marL="0" lvl="0" indent="0" algn="just">
              <a:buNone/>
            </a:pP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ru-RU" dirty="0"/>
              <a:t>прижатием инструмента к обрабатываемой поверхно­сти (работы с электро- и </a:t>
            </a:r>
            <a:r>
              <a:rPr lang="ru-RU" dirty="0" err="1"/>
              <a:t>пневмоинструментом</a:t>
            </a:r>
            <a:r>
              <a:rPr lang="ru-RU" dirty="0"/>
              <a:t>);</a:t>
            </a:r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прижатием </a:t>
            </a:r>
            <a:r>
              <a:rPr lang="ru-RU" dirty="0"/>
              <a:t>обрабатываемого изделия к инструменту (заточка, шлифовка, полировка);</a:t>
            </a:r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поддержанием </a:t>
            </a:r>
            <a:r>
              <a:rPr lang="ru-RU" dirty="0"/>
              <a:t>груза на весу (работа маляра с краско­пультом);</a:t>
            </a:r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перемещением </a:t>
            </a:r>
            <a:r>
              <a:rPr lang="ru-RU" dirty="0"/>
              <a:t>в пространстве на большие расстояния (линейные обходчики, почтальоны, сторожа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45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0456"/>
            <a:ext cx="10515600" cy="62333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Основным </a:t>
            </a:r>
            <a:r>
              <a:rPr lang="ru-RU" dirty="0"/>
              <a:t>документом для оценки тяжести трудо­вого процесса является Приложение 15 к Руководству Р 2.2.2006-05 «Руководство по гигиенической оценке факторов рабочей среды и трудового процесса. Критерии и классификация условий труда» (Методика оценки тяже­сти трудового процесса).</a:t>
            </a:r>
          </a:p>
          <a:p>
            <a:pPr marL="0" indent="0" algn="just">
              <a:buNone/>
            </a:pPr>
            <a:r>
              <a:rPr lang="ru-RU" dirty="0" smtClean="0"/>
              <a:t>	Тяжесть </a:t>
            </a:r>
            <a:r>
              <a:rPr lang="ru-RU" dirty="0"/>
              <a:t>трудового процесса оценивают по ряду показате­лей, выраженных в </a:t>
            </a:r>
            <a:r>
              <a:rPr lang="ru-RU" b="1" dirty="0"/>
              <a:t>эргометрических величинах, </a:t>
            </a:r>
            <a:r>
              <a:rPr lang="ru-RU" dirty="0"/>
              <a:t>характери­зующих трудовой процесс, независимо от индивидуальных особенностей человека, участвующего в этом процессе. </a:t>
            </a:r>
            <a:r>
              <a:rPr lang="ru-RU" b="1" dirty="0"/>
              <a:t>Основ­ными показателями тяжести трудового процесса </a:t>
            </a:r>
            <a:r>
              <a:rPr lang="ru-RU" dirty="0"/>
              <a:t>являются:</a:t>
            </a:r>
          </a:p>
          <a:p>
            <a:pPr algn="just"/>
            <a:r>
              <a:rPr lang="ru-RU" dirty="0"/>
              <a:t> физическая динамическая нагрузка;</a:t>
            </a:r>
          </a:p>
          <a:p>
            <a:pPr algn="just"/>
            <a:r>
              <a:rPr lang="ru-RU" dirty="0"/>
              <a:t> масса поднимаемого и перемещаемого вручную груза;</a:t>
            </a:r>
          </a:p>
          <a:p>
            <a:pPr algn="just"/>
            <a:r>
              <a:rPr lang="ru-RU" dirty="0"/>
              <a:t> стереотипные рабочие движения;</a:t>
            </a:r>
          </a:p>
          <a:p>
            <a:pPr algn="just"/>
            <a:r>
              <a:rPr lang="ru-RU" dirty="0"/>
              <a:t> статическая нагрузка;</a:t>
            </a:r>
          </a:p>
          <a:p>
            <a:pPr algn="just"/>
            <a:r>
              <a:rPr lang="ru-RU" dirty="0"/>
              <a:t> рабочая поза;</a:t>
            </a:r>
          </a:p>
          <a:p>
            <a:pPr algn="just"/>
            <a:r>
              <a:rPr lang="ru-RU" dirty="0"/>
              <a:t> наклоны корпуса;</a:t>
            </a:r>
          </a:p>
          <a:p>
            <a:pPr algn="just"/>
            <a:r>
              <a:rPr lang="ru-RU" dirty="0"/>
              <a:t> перемещение в пространстве.</a:t>
            </a:r>
          </a:p>
          <a:p>
            <a:pPr marL="0" indent="0" algn="just">
              <a:buNone/>
            </a:pPr>
            <a:r>
              <a:rPr lang="ru-RU" dirty="0" smtClean="0"/>
              <a:t>	Каждый </a:t>
            </a:r>
            <a:r>
              <a:rPr lang="ru-RU" dirty="0"/>
              <a:t>из перечисленных показателей может быть ко­личественно измерен и оценен в соответствии с указанной выше методикой.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043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3335"/>
            <a:ext cx="10515600" cy="58936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	Напряженность </a:t>
            </a:r>
            <a:r>
              <a:rPr lang="ru-RU" b="1" dirty="0"/>
              <a:t>трудового процесса </a:t>
            </a:r>
            <a:r>
              <a:rPr lang="ru-RU" dirty="0"/>
              <a:t>необходимо оце­нивать на рабочих местах, где трудовая деятельное п. пре­имущественно характеризуется нагрузкой на центральную нервную систему, органы чувств, эмоциональную сферу труда. К их числу можно отнести работы:</a:t>
            </a:r>
          </a:p>
          <a:p>
            <a:pPr algn="just"/>
            <a:r>
              <a:rPr lang="ru-RU" dirty="0"/>
              <a:t> с большим количеством и сложностью принимаемой и перерабатываемой информации (диспетчеры, операторы);</a:t>
            </a:r>
          </a:p>
          <a:p>
            <a:pPr algn="just"/>
            <a:r>
              <a:rPr lang="ru-RU" dirty="0"/>
              <a:t> необходимостью одновременного наблюдения за боль­шим числом производственных объектов (авиадиспетчеры, операторы на сложных пультах управления, водители); </a:t>
            </a:r>
          </a:p>
          <a:p>
            <a:pPr algn="just"/>
            <a:r>
              <a:rPr lang="ru-RU" dirty="0"/>
              <a:t> длительным сосредоточенным наблюдением (водите­ли автотранспортных средств, оперирующие врачи);</a:t>
            </a:r>
          </a:p>
          <a:p>
            <a:pPr algn="just"/>
            <a:r>
              <a:rPr lang="ru-RU" dirty="0"/>
              <a:t> риском для собственной жизни (водители, взрывни­ки, специалисты аварийно-спасательных служб);</a:t>
            </a:r>
          </a:p>
          <a:p>
            <a:pPr algn="just"/>
            <a:r>
              <a:rPr lang="ru-RU" dirty="0"/>
              <a:t> монотонностью действий (работники поточно-кон­вейерных линий, штамповщики) или обстановки (опера­торы-наблюдатели);</a:t>
            </a:r>
          </a:p>
          <a:p>
            <a:pPr algn="just"/>
            <a:r>
              <a:rPr lang="ru-RU" dirty="0"/>
              <a:t> большой длительностью рабочих смен и наличием ночных смен (работники со сменным режимом работы, </a:t>
            </a:r>
            <a:r>
              <a:rPr lang="ru-RU" dirty="0" err="1"/>
              <a:t>вах­товики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191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699"/>
            <a:ext cx="10515600" cy="6233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Основными </a:t>
            </a:r>
            <a:r>
              <a:rPr lang="ru-RU" dirty="0"/>
              <a:t>показателями напряженности трудового процесса являются:</a:t>
            </a:r>
            <a:endParaRPr lang="ru-RU" b="1" dirty="0"/>
          </a:p>
          <a:p>
            <a:pPr lvl="0"/>
            <a:r>
              <a:rPr lang="ru-RU" dirty="0"/>
              <a:t> нагрузки интеллектуального характера;</a:t>
            </a:r>
          </a:p>
          <a:p>
            <a:pPr lvl="0"/>
            <a:r>
              <a:rPr lang="ru-RU" dirty="0"/>
              <a:t> сенсорные нагрузки;</a:t>
            </a:r>
          </a:p>
          <a:p>
            <a:pPr lvl="0"/>
            <a:r>
              <a:rPr lang="ru-RU" dirty="0"/>
              <a:t> эмоциональные нагрузки;</a:t>
            </a:r>
          </a:p>
          <a:p>
            <a:pPr lvl="0"/>
            <a:r>
              <a:rPr lang="ru-RU" dirty="0"/>
              <a:t> монотонность нагрузок;</a:t>
            </a:r>
          </a:p>
          <a:p>
            <a:pPr lvl="0"/>
            <a:r>
              <a:rPr lang="ru-RU" dirty="0"/>
              <a:t> Режим работы.</a:t>
            </a:r>
          </a:p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/>
              <a:t>напряженности труда профессиональной груп­пы работников основана на анализе трудовой деятельности и ее структуры, которые изучаются путем хронометражных наблюдений в динамике всего рабочего дня, в течение не ме­нее одной недели. Анализ основан на учете всего комплек­са производственных факторов (стимулов, раздражителей), создающих предпосылки для возникновения неблагоприят­ных нервно-эмоциональных состояний (перенапряжения).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504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789"/>
            <a:ext cx="10515600" cy="669701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Оценка </a:t>
            </a:r>
            <a:r>
              <a:rPr lang="ru-RU" i="1" dirty="0" err="1"/>
              <a:t>травмобезопасности</a:t>
            </a:r>
            <a:r>
              <a:rPr lang="ru-RU" i="1" dirty="0"/>
              <a:t> рабочих </a:t>
            </a:r>
            <a:r>
              <a:rPr lang="ru-RU" i="1" dirty="0" smtClean="0"/>
              <a:t>мест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7697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 err="1"/>
              <a:t>травмобезопасности</a:t>
            </a:r>
            <a:r>
              <a:rPr lang="ru-RU" dirty="0"/>
              <a:t> рабочих мест проводится на соответствие их требованиям безопасности, исключа­ющим </a:t>
            </a:r>
            <a:r>
              <a:rPr lang="ru-RU" dirty="0" err="1"/>
              <a:t>травмирование</a:t>
            </a:r>
            <a:r>
              <a:rPr lang="ru-RU" dirty="0"/>
              <a:t> работников в условиях, установлен­ных нормативными правовыми актами по охране труда. Основными </a:t>
            </a:r>
            <a:r>
              <a:rPr lang="ru-RU" b="1" dirty="0"/>
              <a:t>объектами оценки</a:t>
            </a:r>
            <a:r>
              <a:rPr lang="ru-RU" dirty="0"/>
              <a:t> </a:t>
            </a:r>
            <a:r>
              <a:rPr lang="ru-RU" dirty="0" err="1"/>
              <a:t>травмобезопасности</a:t>
            </a:r>
            <a:r>
              <a:rPr lang="ru-RU" dirty="0"/>
              <a:t> рабо­чих мест являются:</a:t>
            </a:r>
          </a:p>
          <a:p>
            <a:pPr lvl="0"/>
            <a:r>
              <a:rPr lang="ru-RU" dirty="0"/>
              <a:t> производственное оборудование;</a:t>
            </a:r>
          </a:p>
          <a:p>
            <a:pPr lvl="0"/>
            <a:r>
              <a:rPr lang="ru-RU" dirty="0"/>
              <a:t> приспособления и инструменты;</a:t>
            </a:r>
          </a:p>
          <a:p>
            <a:pPr lvl="0"/>
            <a:r>
              <a:rPr lang="ru-RU" dirty="0"/>
              <a:t>Обеспеченность средствами обучения и инструктажа.</a:t>
            </a:r>
          </a:p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/>
              <a:t>производственного оборудования, приспосо­блений и инструмента производится на основе действу­ющих и распространяющихся на них нормативных право­вых актов по охране труда (государственных и отраслевых стандартов, правил по охране труда, типовых инструкций по охране труда и др.).</a:t>
            </a:r>
          </a:p>
          <a:p>
            <a:pPr marL="0" indent="0" algn="just">
              <a:buNone/>
            </a:pPr>
            <a:r>
              <a:rPr lang="ru-RU" dirty="0" smtClean="0"/>
              <a:t>	Перед </a:t>
            </a:r>
            <a:r>
              <a:rPr lang="ru-RU" dirty="0"/>
              <a:t>оценкой </a:t>
            </a:r>
            <a:r>
              <a:rPr lang="ru-RU" dirty="0" err="1"/>
              <a:t>травмобезопасности</a:t>
            </a:r>
            <a:r>
              <a:rPr lang="ru-RU" dirty="0"/>
              <a:t> рабочих мест про­веряется наличие, правильность ведения и соблюдение требований нормативных документов в части обеспечения безопасности труда.</a:t>
            </a:r>
          </a:p>
          <a:p>
            <a:pPr marL="0" indent="0" algn="just">
              <a:buNone/>
            </a:pPr>
            <a:r>
              <a:rPr lang="ru-RU" dirty="0" smtClean="0"/>
              <a:t>	Методической </a:t>
            </a:r>
            <a:r>
              <a:rPr lang="ru-RU" dirty="0"/>
              <a:t>основой для проведения аттестации рабочих мест по фактору </a:t>
            </a:r>
            <a:r>
              <a:rPr lang="ru-RU" dirty="0" err="1"/>
              <a:t>травмобезопасности</a:t>
            </a:r>
            <a:r>
              <a:rPr lang="ru-RU" dirty="0"/>
              <a:t> является «Оценка </a:t>
            </a:r>
            <a:r>
              <a:rPr lang="ru-RU" dirty="0" err="1"/>
              <a:t>травмобезопасности</a:t>
            </a:r>
            <a:r>
              <a:rPr lang="ru-RU" dirty="0"/>
              <a:t> рабочих мест для целей их аттестации по условиям труда. Методические указания» (МУ ОТ РМ 02-99).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73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7424"/>
            <a:ext cx="10515600" cy="629776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Травмобезопасность</a:t>
            </a:r>
            <a:r>
              <a:rPr lang="ru-RU" b="1" dirty="0" smtClean="0"/>
              <a:t> </a:t>
            </a:r>
            <a:r>
              <a:rPr lang="ru-RU" dirty="0"/>
              <a:t>— это свойство рабочих мест со­ответствовать требованиям безопасности труда, исключа­ющим </a:t>
            </a:r>
            <a:r>
              <a:rPr lang="ru-RU" dirty="0" err="1"/>
              <a:t>травмирование</a:t>
            </a:r>
            <a:r>
              <a:rPr lang="ru-RU" dirty="0"/>
              <a:t> работающих в условиях, установлен­ных нормативными правовыми актами. </a:t>
            </a:r>
            <a:r>
              <a:rPr lang="ru-RU" dirty="0" err="1"/>
              <a:t>Травмобезопасность</a:t>
            </a:r>
            <a:r>
              <a:rPr lang="ru-RU" dirty="0"/>
              <a:t> рабочих мест обеспечивается исключением повреждений частей тела человека, которые могут быть получены в ре­зультате воздействия:</a:t>
            </a:r>
          </a:p>
          <a:p>
            <a:pPr algn="just"/>
            <a:r>
              <a:rPr lang="ru-RU" dirty="0"/>
              <a:t> </a:t>
            </a:r>
            <a:r>
              <a:rPr lang="ru-RU" i="1" dirty="0"/>
              <a:t>движущихся предметов,</a:t>
            </a:r>
            <a:r>
              <a:rPr lang="ru-RU" dirty="0"/>
              <a:t> механизмов или машин, а также их неподвижных элементов на рабочем месте (при механическом воздействии). Такими предметами являются зубчатые, цепные, клиноременные передачи, кривошипные механизмы, подвижные столы, вращающиеся детали, орга­ны управления и т.п.;</a:t>
            </a:r>
          </a:p>
          <a:p>
            <a:pPr algn="just"/>
            <a:r>
              <a:rPr lang="ru-RU" dirty="0"/>
              <a:t> </a:t>
            </a:r>
            <a:r>
              <a:rPr lang="ru-RU" i="1" dirty="0"/>
              <a:t>электрического тока.</a:t>
            </a:r>
            <a:r>
              <a:rPr lang="ru-RU" dirty="0"/>
              <a:t> Источником поражения могут быть незащищенные и неизолированные электропрово­да, неисправные электродвигатели, открытые коммутато­ры, незаземленное оборудование и др.;</a:t>
            </a:r>
          </a:p>
          <a:p>
            <a:pPr algn="just"/>
            <a:r>
              <a:rPr lang="ru-RU" dirty="0"/>
              <a:t> </a:t>
            </a:r>
            <a:r>
              <a:rPr lang="ru-RU" i="1" dirty="0"/>
              <a:t>агрессивных и ядовитых химических веществ,</a:t>
            </a:r>
            <a:r>
              <a:rPr lang="ru-RU" dirty="0"/>
              <a:t> например, химических ожогов сильными кислотами, едкими щелочами и ядовитыми химическими веществами (хлор, аммиак и т.д.) при их попадании на кожу или в легкие при вдыхании;</a:t>
            </a:r>
          </a:p>
          <a:p>
            <a:pPr algn="just"/>
            <a:r>
              <a:rPr lang="ru-RU" dirty="0"/>
              <a:t> </a:t>
            </a:r>
            <a:r>
              <a:rPr lang="ru-RU" i="1" dirty="0"/>
              <a:t>нагретых элементов</a:t>
            </a:r>
            <a:r>
              <a:rPr lang="ru-RU" dirty="0"/>
              <a:t> оборудования, перерабатываемо­го сырья, других теплоносителей (при термическом воздей­ствии). Примерами таких элементов являются горячие тру­бопроводы, крышки котлов, танков, корпуса оборудования, детали холодильных установок и т.д.;</a:t>
            </a:r>
          </a:p>
          <a:p>
            <a:pPr algn="just"/>
            <a:r>
              <a:rPr lang="ru-RU" i="1" dirty="0"/>
              <a:t>несчастных случаев,</a:t>
            </a:r>
            <a:r>
              <a:rPr lang="ru-RU" dirty="0"/>
              <a:t> в частности при падениях. Па­дения подразделяются на два вида: падения на человека различных предметов и падения человека в результате </a:t>
            </a:r>
            <a:r>
              <a:rPr lang="ru-RU" dirty="0" err="1"/>
              <a:t>поскальзывания</a:t>
            </a:r>
            <a:r>
              <a:rPr lang="ru-RU" dirty="0"/>
              <a:t>, запинания, потери равновесия на высоте или внезапного ухудшения здоровья.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37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182"/>
            <a:ext cx="10515600" cy="63235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 err="1"/>
              <a:t>травмобезопасности</a:t>
            </a:r>
            <a:r>
              <a:rPr lang="ru-RU" dirty="0"/>
              <a:t> проводится путем провер­ки соответствия производственного оборудования, при­способлений и инструмента, а также средств обучения и инструктажа требованиям нормативных правовых актов, при этом необходимо учитывать наличие сертификатов безопасности установленного образца на производственное оборудование. При оценке </a:t>
            </a:r>
            <a:r>
              <a:rPr lang="ru-RU" dirty="0" err="1"/>
              <a:t>травмобезопасности</a:t>
            </a:r>
            <a:r>
              <a:rPr lang="ru-RU" dirty="0"/>
              <a:t> проводятся пробные пуски и остановки производственного оборудова­ния с соблюдением требований безопасности.</a:t>
            </a:r>
          </a:p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 err="1"/>
              <a:t>травмобезопасности</a:t>
            </a:r>
            <a:r>
              <a:rPr lang="ru-RU" dirty="0"/>
              <a:t> рабочего места оформляется </a:t>
            </a:r>
            <a:r>
              <a:rPr lang="ru-RU" b="1" dirty="0"/>
              <a:t>протоколом </a:t>
            </a:r>
            <a:r>
              <a:rPr lang="ru-RU" dirty="0"/>
              <a:t>в соответствии с Порядком аттестации рабочих мест по условиям труда, утвержденным приказом </a:t>
            </a:r>
            <a:r>
              <a:rPr lang="ru-RU" dirty="0" err="1"/>
              <a:t>Минздравсоцразвития</a:t>
            </a:r>
            <a:r>
              <a:rPr lang="ru-RU" dirty="0"/>
              <a:t> России от 31 августа 2007 г. № 569. По результа­там оценки </a:t>
            </a:r>
            <a:r>
              <a:rPr lang="ru-RU" dirty="0" err="1"/>
              <a:t>травмобезопасности</a:t>
            </a:r>
            <a:r>
              <a:rPr lang="ru-RU" dirty="0"/>
              <a:t> рабочего места в протоколе приводятся </a:t>
            </a:r>
            <a:r>
              <a:rPr lang="ru-RU" b="1" dirty="0"/>
              <a:t>краткие выводы. </a:t>
            </a:r>
            <a:r>
              <a:rPr lang="ru-RU" dirty="0"/>
              <a:t>В них указывается, каким пунк­там норм, правил и стандартов-не соответствует оцениваемое рабочее место, а также должности, фамилии, имена, отчества и подписи лиц, проводивших оценку. Краткие выводы резуль­татов оценки </a:t>
            </a:r>
            <a:r>
              <a:rPr lang="ru-RU" dirty="0" err="1"/>
              <a:t>травмобезопасности</a:t>
            </a:r>
            <a:r>
              <a:rPr lang="ru-RU" dirty="0"/>
              <a:t> рабочего места вносятся и в </a:t>
            </a:r>
            <a:r>
              <a:rPr lang="ru-RU" b="1" dirty="0"/>
              <a:t>Карту аттестации рабочих мест по условиям труда.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422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062"/>
            <a:ext cx="10515600" cy="628489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Травмобезопасность</a:t>
            </a:r>
            <a:r>
              <a:rPr lang="ru-RU" dirty="0" smtClean="0"/>
              <a:t> </a:t>
            </a:r>
            <a:r>
              <a:rPr lang="ru-RU" dirty="0"/>
              <a:t>рабочего места по результатам про­веденной аттестации оценивается по одному из </a:t>
            </a:r>
            <a:r>
              <a:rPr lang="ru-RU" b="1" dirty="0"/>
              <a:t>трех клас­сов опасности:</a:t>
            </a:r>
            <a:endParaRPr lang="ru-RU" dirty="0"/>
          </a:p>
          <a:p>
            <a:pPr algn="just"/>
            <a:r>
              <a:rPr lang="ru-RU" dirty="0"/>
              <a:t> первый — </a:t>
            </a:r>
            <a:r>
              <a:rPr lang="ru-RU" b="1" dirty="0"/>
              <a:t>оптимальные условия труда </a:t>
            </a:r>
            <a:r>
              <a:rPr lang="ru-RU" dirty="0"/>
              <a:t>(полное соот­ветствие производственного оборудования, инструментов, приспособлений, средств обучения и инструктажа нормативным требованиям);</a:t>
            </a:r>
          </a:p>
          <a:p>
            <a:pPr algn="just"/>
            <a:r>
              <a:rPr lang="ru-RU" dirty="0"/>
              <a:t> второй — допустимые условия труда (отклонение от требований безопасности в конструкциях средств защи­ты, не влияющее на их функциональное назначение; экс­плуатация объектов после окончания сроков службы);</a:t>
            </a:r>
          </a:p>
          <a:p>
            <a:pPr algn="just"/>
            <a:r>
              <a:rPr lang="ru-RU" dirty="0"/>
              <a:t> третий — </a:t>
            </a:r>
            <a:r>
              <a:rPr lang="ru-RU" b="1" dirty="0"/>
              <a:t>опасные условия труда </a:t>
            </a:r>
            <a:r>
              <a:rPr lang="ru-RU" dirty="0"/>
              <a:t>(при отсутствии или неисправности средств защиты на производственном оборудовании, неисправности или несоответствии техноло­гическому процессу используемых приспособлений и ин­струментов, отсутствии или несовершенстве инструкций по охране труда, отсутствии удостоверений, протоколов о проверке знаний руководителей и специалистов, связанных с организацией и проведением работы непосредственно на производственных участках, протоколов о проверке знаний по безопасности труда рабочих, связанных с выполнением ра­бот или обслуживанием объектов, установок, оборудования повышенной опасности, а также объектов, подконтрольных ор­ганам государственного надзора, когда не проводятся и не ре­гистрируются инструктажи на рабочем месте, не оформляются допуски к работам и оборудованию повышенной опасности).</a:t>
            </a:r>
          </a:p>
          <a:p>
            <a:pPr marL="0" indent="0" algn="just">
              <a:buNone/>
            </a:pPr>
            <a:r>
              <a:rPr lang="ru-RU" dirty="0"/>
              <a:t>Класс опасности определяется по результатам всех вы­водов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20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4850"/>
            <a:ext cx="10515600" cy="609170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- это </a:t>
            </a:r>
            <a:r>
              <a:rPr lang="ru-RU" dirty="0"/>
              <a:t>оценка условий труда на рабочих местах в целях </a:t>
            </a:r>
            <a:r>
              <a:rPr lang="ru-RU" dirty="0" smtClean="0"/>
              <a:t>выявления </a:t>
            </a:r>
            <a:r>
              <a:rPr lang="ru-RU" dirty="0"/>
              <a:t>вредных и (или) опасных производственных факторов и осуществления мероприятий по приведению условий труда в соответствие с государственными нормативными требованиями охраны труда (ст. 209 ТК РФ). Порядок аттестации устанавливается нормативными документами </a:t>
            </a:r>
            <a:r>
              <a:rPr lang="ru-RU" dirty="0" err="1"/>
              <a:t>Минздравсоцразвития</a:t>
            </a:r>
            <a:r>
              <a:rPr lang="ru-RU" dirty="0"/>
              <a:t> </a:t>
            </a:r>
            <a:r>
              <a:rPr lang="ru-RU" dirty="0" smtClean="0"/>
              <a:t>России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	Основным </a:t>
            </a:r>
            <a:r>
              <a:rPr lang="ru-RU" dirty="0"/>
              <a:t>документом служит Порядок проведения аттестации рабочих мест по условиям труда, утвержден­ный приказом </a:t>
            </a:r>
            <a:r>
              <a:rPr lang="ru-RU" dirty="0" err="1"/>
              <a:t>Минздравсоцразвития</a:t>
            </a:r>
            <a:r>
              <a:rPr lang="ru-RU" dirty="0"/>
              <a:t> России от 31 августа 2007 г. № 569. Также для проведения аттестации исполь­зуются: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16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1669"/>
            <a:ext cx="10515600" cy="8242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Оценка обеспеченности работников средствами индивидуальной </a:t>
            </a:r>
            <a:r>
              <a:rPr lang="ru-RU" sz="3600" b="1" dirty="0" smtClean="0"/>
              <a:t>защиты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23492"/>
            <a:ext cx="10515600" cy="521594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/>
              <a:t>обеспеченности работников </a:t>
            </a:r>
            <a:r>
              <a:rPr lang="ru-RU" b="1" dirty="0"/>
              <a:t>средствами индиви­дуальной защиты (СИЗ) </a:t>
            </a:r>
            <a:r>
              <a:rPr lang="ru-RU" dirty="0"/>
              <a:t>производится на основании сле­дующих документов:</a:t>
            </a:r>
          </a:p>
          <a:p>
            <a:pPr algn="just"/>
            <a:r>
              <a:rPr lang="ru-RU" dirty="0" smtClean="0"/>
              <a:t>Межотраслевые </a:t>
            </a:r>
            <a:r>
              <a:rPr lang="ru-RU" dirty="0"/>
              <a:t>правила обеспечения работников специальной одеждой, специальной обувью и другими сред­ствами индивидуальной защиты, утвержденные приказом </a:t>
            </a:r>
            <a:r>
              <a:rPr lang="ru-RU" dirty="0" err="1"/>
              <a:t>Минздравсоцразвития</a:t>
            </a:r>
            <a:r>
              <a:rPr lang="ru-RU" dirty="0"/>
              <a:t> России от 1 июня 2009 г. № 290н;</a:t>
            </a:r>
          </a:p>
          <a:p>
            <a:pPr algn="just"/>
            <a:r>
              <a:rPr lang="ru-RU" dirty="0"/>
              <a:t> типовые отраслевые нормы бесплатной выдачи спе­циальной одежды, специальной обуви и других средств ин­дивидуальной защиты, утвержденные нормативными акта­ми </a:t>
            </a:r>
            <a:r>
              <a:rPr lang="ru-RU" dirty="0" err="1"/>
              <a:t>Минздравсоцразвития</a:t>
            </a:r>
            <a:r>
              <a:rPr lang="ru-RU" dirty="0"/>
              <a:t> России</a:t>
            </a:r>
            <a:r>
              <a:rPr lang="ru-RU" baseline="30000" dirty="0"/>
              <a:t>1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ГОСТ 12.4.011—89 ССБТ «Средства защиты рабо­тающих. Общие требования и классификация»;</a:t>
            </a:r>
          </a:p>
          <a:p>
            <a:pPr algn="just"/>
            <a:r>
              <a:rPr lang="ru-RU" dirty="0"/>
              <a:t> коллективный договор;</a:t>
            </a:r>
          </a:p>
          <a:p>
            <a:pPr algn="just"/>
            <a:r>
              <a:rPr lang="ru-RU" dirty="0"/>
              <a:t> данные исследования факторов окружающей среды;</a:t>
            </a:r>
          </a:p>
          <a:p>
            <a:pPr algn="just"/>
            <a:r>
              <a:rPr lang="ru-RU" dirty="0"/>
              <a:t> протоколы оценки </a:t>
            </a:r>
            <a:r>
              <a:rPr lang="ru-RU" dirty="0" err="1"/>
              <a:t>травмобезопасности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/>
              <a:t>обеспеченности работников средствами индиви­дуальной защиты осуществляется посредством сопоставле­ния фактически выданных СИЗ с типовыми отраслевыми нормами бесплатной выдачи рабочим и служащим специальной обуви и других средств индивидуальной защиты, иными нормативными документами (ГОСТ, ТУ и др.), а также с уче­том специфики и видов выполняемых работ в два этапа.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864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7424"/>
            <a:ext cx="10515600" cy="6027313"/>
          </a:xfrm>
        </p:spPr>
        <p:txBody>
          <a:bodyPr/>
          <a:lstStyle/>
          <a:p>
            <a:pPr algn="just"/>
            <a:r>
              <a:rPr lang="ru-RU" i="1" dirty="0"/>
              <a:t>На первом этапе</a:t>
            </a:r>
            <a:r>
              <a:rPr lang="ru-RU" dirty="0"/>
              <a:t> проверяется наличие внутренних норм выдачи спецодежды, </a:t>
            </a:r>
            <a:r>
              <a:rPr lang="ru-RU" dirty="0" err="1"/>
              <a:t>спецобуви</a:t>
            </a:r>
            <a:r>
              <a:rPr lang="ru-RU" dirty="0"/>
              <a:t> и других СИЗ. Как </a:t>
            </a:r>
            <a:r>
              <a:rPr lang="ru-RU" dirty="0" err="1"/>
              <a:t>прави</a:t>
            </a:r>
            <a:r>
              <a:rPr lang="ru-RU" dirty="0"/>
              <a:t> </a:t>
            </a:r>
            <a:r>
              <a:rPr lang="ru-RU" dirty="0" err="1"/>
              <a:t>ло</a:t>
            </a:r>
            <a:r>
              <a:rPr lang="ru-RU" dirty="0"/>
              <a:t>, такие нормы утверждаются руководителями организа­ции и включаются в соответствующий раздел коллектив­ного договора.</a:t>
            </a:r>
          </a:p>
          <a:p>
            <a:pPr algn="just"/>
            <a:r>
              <a:rPr lang="ru-RU" i="1" dirty="0"/>
              <a:t>На втором этапе</a:t>
            </a:r>
            <a:r>
              <a:rPr lang="ru-RU" dirty="0"/>
              <a:t> проверяются соответствие внутренних норм типовым отраслевым нормам по степени охвата ими работников организации, по перечню выдаваемых средств защиты и их количеству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096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032"/>
            <a:ext cx="10515600" cy="79849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Льготы и компенсации за работу с вредными и опасными условиями </a:t>
            </a:r>
            <a:r>
              <a:rPr lang="ru-RU" sz="3600" b="1" dirty="0" smtClean="0"/>
              <a:t>труда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43488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соответствии с правилами ст. 219 ТК РФ каждый ра­ботник имеет право на компенсации, установленные в со­ответствии с данным Кодексом, коллективным договором, соглашением, локальным нормативным актом, трудовым до­говором, если он занят на тяжелых работах, работах с вред­ными и (или) опасными условиями труда. Размеры </a:t>
            </a:r>
            <a:r>
              <a:rPr lang="ru-RU" dirty="0" smtClean="0"/>
              <a:t>компенсаций </a:t>
            </a:r>
            <a:r>
              <a:rPr lang="ru-RU" dirty="0"/>
              <a:t>работникам, занятым на тяжелых работах, работах с вредными и (или) опасными условиями труда, и усло­вия их предоставления устанавливаются Правительством РФ с учетом мнения Российской трехсторонней комиссии по регулированию социально-трудовых отношений.</a:t>
            </a:r>
          </a:p>
          <a:p>
            <a:pPr marL="0" indent="0" algn="just">
              <a:buNone/>
            </a:pPr>
            <a:r>
              <a:rPr lang="ru-RU" dirty="0" smtClean="0"/>
              <a:t>	Повышенные </a:t>
            </a:r>
            <a:r>
              <a:rPr lang="ru-RU" dirty="0"/>
              <a:t>или дополнительные компенсации за рабо­ту на тяжелых работах, работах с вредными и (или) опас­ными условиями труда могут устанавливаться коллектив­ным договором, локальным нормативным актом с учетом финансово-экономического положения работодателя. В слу­чае обеспечения на рабочих местах безопасных условий тру­да, подтвержденных результатами аттестации рабочих мест по условиям труда или заключением государственной экс­пертизы условий труда, компенсации работникам </a:t>
            </a:r>
            <a:r>
              <a:rPr lang="ru-RU" i="1" dirty="0"/>
              <a:t>не уста­навливаются.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связи с этим очень важно при аттестации рабочих мест обосновать право работника на льготы и компенсации, свя­занные с вредными и (или) опасными условиями труда, та­кие как:</a:t>
            </a:r>
          </a:p>
          <a:p>
            <a:pPr lvl="0"/>
            <a:r>
              <a:rPr lang="ru-RU" dirty="0"/>
              <a:t> пенсия в связи с особыми условиями труда;</a:t>
            </a:r>
          </a:p>
          <a:p>
            <a:pPr lvl="0"/>
            <a:r>
              <a:rPr lang="ru-RU" dirty="0"/>
              <a:t> дополнительный отпуск и сокращенный рабочий день;</a:t>
            </a:r>
          </a:p>
          <a:p>
            <a:pPr lvl="0"/>
            <a:r>
              <a:rPr lang="ru-RU" dirty="0"/>
              <a:t> бесплатная выдача молока и предоставление лечебно-</a:t>
            </a:r>
          </a:p>
          <a:p>
            <a:r>
              <a:rPr lang="ru-RU" dirty="0"/>
              <a:t>профилактического питания;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571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0152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spc="-20" dirty="0"/>
              <a:t>Реализация результатов аттестации рабочих мест по условиям </a:t>
            </a:r>
            <a:r>
              <a:rPr lang="ru-RU" sz="3200" b="1" spc="-20" dirty="0" smtClean="0"/>
              <a:t>труда</a:t>
            </a:r>
            <a:endParaRPr lang="ru-RU" sz="32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9371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По результатам аттестации рабочих мест по условиям труда аттестационной комиссией с учетом предложений, поступивших от подразделений организации, отдельных работников, разрабатывается </a:t>
            </a:r>
            <a:r>
              <a:rPr lang="ru-RU" b="1" dirty="0" smtClean="0"/>
              <a:t>план мероприятий по улуч­шению и оздоровлению условий труда в организации.</a:t>
            </a:r>
            <a:r>
              <a:rPr lang="ru-RU" spc="15" dirty="0" smtClean="0"/>
              <a:t> </a:t>
            </a:r>
          </a:p>
          <a:p>
            <a:pPr marL="0" indent="0" algn="just">
              <a:buNone/>
            </a:pPr>
            <a:r>
              <a:rPr lang="ru-RU" spc="15" dirty="0" smtClean="0"/>
              <a:t>	План должен предусматривать мероприятия по улуч­шению техники и технологии, применению средств ин­дивидуальной и коллективной зашиты, оздоровительные меры, а также мероприятия по охране и организации тру­да. В нем указываются </a:t>
            </a:r>
            <a:r>
              <a:rPr lang="ru-RU" spc="-10" dirty="0" smtClean="0"/>
              <a:t>источники финансирования меро­приятий, сроки их исполнения и исполнители.</a:t>
            </a:r>
            <a:r>
              <a:rPr lang="ru-RU" spc="15" dirty="0" smtClean="0"/>
              <a:t> План должен предусматривать приведение всех рабочих мест в соот­ветствие с требованиями по охране труда. План подпи­сывается председателем аттестационной комиссии и по­сле согласования с совместным комитетом (комиссией) по охране труда, профессиональными союзами утвержда­ется руководителем организации и включается в коллек­тивный договор.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Информация </a:t>
            </a:r>
            <a:r>
              <a:rPr lang="ru-RU" dirty="0"/>
              <a:t>о результатах аттестации рабочих мест до­водится до сведения работников организации. Документы аттестации рабочих мест по условиям труда являются ма­териалами строгой отчетности и подлежат хранению в те­чение 45 лет.</a:t>
            </a:r>
          </a:p>
          <a:p>
            <a:pPr marL="0" indent="0" algn="just">
              <a:buNone/>
            </a:pPr>
            <a:endParaRPr lang="ru-RU" spc="15" dirty="0" smtClean="0"/>
          </a:p>
          <a:p>
            <a:pPr marL="0" indent="0" algn="just">
              <a:buNone/>
            </a:pPr>
            <a:endParaRPr lang="ru-RU" spc="15" dirty="0" smtClean="0"/>
          </a:p>
          <a:p>
            <a:pPr marL="0" indent="0" algn="just">
              <a:buNone/>
            </a:pPr>
            <a:endParaRPr lang="ru-RU" spc="2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48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5911"/>
            <a:ext cx="10515600" cy="61818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Гигиенические критерии и классификация условий </a:t>
            </a:r>
            <a:r>
              <a:rPr lang="ru-RU" sz="3200" b="1" dirty="0" smtClean="0"/>
              <a:t>труда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7126"/>
            <a:ext cx="10515600" cy="574397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Гигиенические </a:t>
            </a:r>
            <a:r>
              <a:rPr lang="ru-RU" dirty="0"/>
              <a:t>критерии оценки факторов рабочей сре­ды, тяжести и напряженности трудового процесса и гигие­ническая классификация условий труда по показателям вредности и опасности устанавливаются в соответствии с Руководством Р 2.2.2006-05, утвержденным </a:t>
            </a:r>
            <a:r>
              <a:rPr lang="ru-RU" dirty="0" err="1"/>
              <a:t>Роспотреб­надзором</a:t>
            </a:r>
            <a:r>
              <a:rPr lang="ru-RU" dirty="0"/>
              <a:t> 29 июля 2005 г.</a:t>
            </a:r>
          </a:p>
          <a:p>
            <a:pPr marL="0" indent="0" algn="just">
              <a:buNone/>
            </a:pPr>
            <a:r>
              <a:rPr lang="ru-RU" dirty="0" smtClean="0"/>
              <a:t>	Исходя </a:t>
            </a:r>
            <a:r>
              <a:rPr lang="ru-RU" dirty="0"/>
              <a:t>из гигиенических критериев условия труда под­разделяются на четыре класса: </a:t>
            </a:r>
            <a:r>
              <a:rPr lang="ru-RU" b="1" dirty="0"/>
              <a:t>оптимальные, допустимые, вредные и опасные.</a:t>
            </a:r>
          </a:p>
          <a:p>
            <a:pPr marL="0" indent="0" algn="just">
              <a:buNone/>
            </a:pPr>
            <a:r>
              <a:rPr lang="ru-RU" dirty="0" smtClean="0"/>
              <a:t>	Оптимальные </a:t>
            </a:r>
            <a:r>
              <a:rPr lang="ru-RU" dirty="0"/>
              <a:t>условия труда (1 класс) — это условия, при которых сохраняется здоровье работающих и создают­ся предпосылки для поддержания высокого уровня работо­способности. Оптимальные нормативы производственных факторов установлены для микроклиматических параме­тров и факторов трудовой нагрузки. Для других факторов условно за оптимальные принимаются такие условия труда, при которых неблагоприятные факторы отсутствуют либо не превышают уровни, принятые в качестве безопасных для населения.</a:t>
            </a:r>
          </a:p>
          <a:p>
            <a:pPr marL="0" indent="0" algn="just">
              <a:buNone/>
            </a:pPr>
            <a:r>
              <a:rPr lang="ru-RU" b="1" dirty="0" smtClean="0"/>
              <a:t>	Допустимые </a:t>
            </a:r>
            <a:r>
              <a:rPr lang="ru-RU" b="1" dirty="0"/>
              <a:t>условия труда (2 класс) </a:t>
            </a:r>
            <a:r>
              <a:rPr lang="ru-RU" dirty="0"/>
              <a:t>характеризуют­ся такими уровнями факторов среды и трудового процес­са, которые не превышают установленных гигиенических нормативов для рабочих мест, а возможные изменения функционального состояния организма восстанавливаются во время регламентированного отдыха или к началу сле­дующей смены и не оказывают неблагоприятного действия в ближайшем и отдаленном периоде на состояние здоровья работающих и их потомство. Допустимые условия труда условно относят к </a:t>
            </a:r>
            <a:r>
              <a:rPr lang="ru-RU" dirty="0" smtClean="0"/>
              <a:t>безопасным.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425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667"/>
            <a:ext cx="10515600" cy="65038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Вредные </a:t>
            </a:r>
            <a:r>
              <a:rPr lang="ru-RU" sz="3200" dirty="0"/>
              <a:t>условия труда (3 класс) характеризуются на­личием вредных производственных факторов, превышаю­щих гигиенические нормативы и оказывающих неблагоприятное действие на организм работающего и (или) его потомство. Вредные условия труда по степени превышения гигиенических нормативов и выраженности изменений в организме работающих подразделяются на </a:t>
            </a:r>
            <a:r>
              <a:rPr lang="ru-RU" sz="3200" b="1" dirty="0"/>
              <a:t>четыре сте­пени вредности:</a:t>
            </a:r>
            <a:endParaRPr lang="ru-RU" sz="3200" dirty="0"/>
          </a:p>
          <a:p>
            <a:pPr marL="0" lvl="0" indent="0" algn="just">
              <a:buNone/>
            </a:pPr>
            <a:r>
              <a:rPr lang="ru-RU" sz="3200" dirty="0"/>
              <a:t> 1 степень 3 класса (3.1) — условия труда характери­зуются такими отклонениями уровней вредных факторов от гигиенических нормативов, которые вызывают функ­циональные изменения, </a:t>
            </a:r>
            <a:r>
              <a:rPr lang="ru-RU" sz="3200" dirty="0" err="1"/>
              <a:t>восстанавливающиеся</a:t>
            </a:r>
            <a:r>
              <a:rPr lang="ru-RU" sz="3200" dirty="0"/>
              <a:t>, как прави­ло, при более длительном (чем к началу следующей смены) прерывании контакта с вредными факторами и увеличива­ют риск повреждения здоровья;</a:t>
            </a:r>
          </a:p>
          <a:p>
            <a:pPr marL="0" lvl="0" indent="0" algn="just">
              <a:buNone/>
            </a:pPr>
            <a:r>
              <a:rPr lang="ru-RU" sz="3200" dirty="0"/>
              <a:t> 2 степень 3 класса (3.2) — уровни вредных факторов, вызывающие стойкие функциональные изменения, при­водящие в большинстве случаев к увеличению </a:t>
            </a:r>
            <a:r>
              <a:rPr lang="ru-RU" sz="3200" dirty="0" err="1"/>
              <a:t>производ­ственно</a:t>
            </a:r>
            <a:r>
              <a:rPr lang="ru-RU" sz="3200" dirty="0"/>
              <a:t> обусловленной заболеваемости (что проявляется повышением уровня заболеваемости с временной утратой трудоспособности в первую очередь теми болезнями, кото­рые отражают состояние наиболее уязвимых органов и си­стем для данных вредных факторов), появлению началь­ных признаков или легких (без потери профессиональной трудоспособности) форм профессиональных заболеваний, возникающих после продолжительного воздействия (часто после 15 и более лет</a:t>
            </a:r>
            <a:r>
              <a:rPr lang="ru-RU" sz="3200" dirty="0" smtClean="0"/>
              <a:t>);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0135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2204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 3 степень 3 класса (3.3) — условия труда, характе­ризующиеся такими уровнями вредных факторов, воздей­ствие которых приводит к развитию, как правило, профес­сиональных болезней легкой и средней степеней тяжести с потерей профессиональной трудоспособности в периоде трудовой деятельности, росту хронической (</a:t>
            </a:r>
            <a:r>
              <a:rPr lang="ru-RU" dirty="0" err="1"/>
              <a:t>производ­ственно</a:t>
            </a:r>
            <a:r>
              <a:rPr lang="ru-RU" dirty="0"/>
              <a:t> обусловленной) патологии, включая повышенные уровни заболеваемости с временной утратой трудоспособ­ности;</a:t>
            </a:r>
          </a:p>
          <a:p>
            <a:pPr marL="0" lvl="0" indent="0" algn="just">
              <a:buNone/>
            </a:pPr>
            <a:endParaRPr lang="ru-RU" dirty="0" smtClean="0"/>
          </a:p>
          <a:p>
            <a:pPr marL="0" lvl="0" indent="0" algn="just">
              <a:buNone/>
            </a:pPr>
            <a:r>
              <a:rPr lang="ru-RU" dirty="0" smtClean="0"/>
              <a:t>4 </a:t>
            </a:r>
            <a:r>
              <a:rPr lang="ru-RU" dirty="0"/>
              <a:t>степень 3 класса (3.4) — условия труда, при кото­рых могут возникать тяжелые формы профессиональных заболеваний (с потерей общей трудоспособности), отмеча­ются значительный рост числа хронических заболеваний и высокие уровни заболеваемости с временной утратой трудоспособности.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Опасные </a:t>
            </a:r>
            <a:r>
              <a:rPr lang="ru-RU" b="1" dirty="0"/>
              <a:t>(экстремальные) условия труда (4 класс) </a:t>
            </a:r>
            <a:r>
              <a:rPr lang="ru-RU" dirty="0"/>
              <a:t>ха­рактеризуются уровнями производственных факторов, воз­действие которых в течение рабочей смены (или ее части) создает угрозу для жизни, высокий риск развитии острых профессиональных поражений, в том числе и тяжелых форм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617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6063"/>
            <a:ext cx="10515600" cy="5924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Общая гигиеническая оценка условий </a:t>
            </a:r>
            <a:r>
              <a:rPr lang="ru-RU" sz="4000" b="1" dirty="0" smtClean="0"/>
              <a:t>труда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1520"/>
            <a:ext cx="10515600" cy="56538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Если </a:t>
            </a:r>
            <a:r>
              <a:rPr lang="ru-RU" dirty="0"/>
              <a:t>на рабочем месте фактические значения уровней вредных факторов находятся в пределах оптимальных или допустимых величин, условия труда на этом рабочем месте отвечают гигиеническим требованиям и относятся соответ­ственно к 1 или 2 классу. Если уровень хотя бы одного фак­тора превышает допустимую величину, то условия труда на таком рабочем месте в зависимости от величины превы­шения и в соответствии с гигиеническими критериями как по отдельному фактору, так и при их сочетании могут быть отнесены к 1—4 степеням 3 класса вредных или 4 классу опасных условий труда.</a:t>
            </a:r>
          </a:p>
          <a:p>
            <a:pPr marL="0" indent="0" algn="just">
              <a:buNone/>
            </a:pPr>
            <a:r>
              <a:rPr lang="ru-RU" dirty="0" smtClean="0"/>
              <a:t>	Для </a:t>
            </a:r>
            <a:r>
              <a:rPr lang="ru-RU" dirty="0"/>
              <a:t>установления класса условий труда превышение ПДК и ПДУ</a:t>
            </a:r>
            <a:r>
              <a:rPr lang="ru-RU" baseline="30000" dirty="0"/>
              <a:t>1</a:t>
            </a:r>
            <a:r>
              <a:rPr lang="ru-RU" dirty="0"/>
              <a:t> могут быть зарегистрированы в течение одной смены, если она типична для данного технологического процесса. При эпизодическом (в течение недели, месяца) воздействии на работника вредного фактора (типичном для данного технологического процесса либо не типичном и не соответствующим функциональным обязанностям работника) его учет и оценка условий труда проводятся по согласованию с территориальным центром </a:t>
            </a:r>
            <a:r>
              <a:rPr lang="ru-RU" dirty="0" err="1"/>
              <a:t>Роспотреб­надзора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/>
              <a:t>условий труда с учетом комбинированного и сочетанного действия производственных факторов про­водится следующим образом. На основании результатов измерений оценивают условия труда для отдельных фак­торов, в которых учтено комбинированное действие хими­ческих веществ, биологических факторов, шума, вибрации, ионизирующих и неионизирующих излучений.</a:t>
            </a:r>
          </a:p>
        </p:txBody>
      </p:sp>
    </p:spTree>
    <p:extLst>
      <p:ext uri="{BB962C8B-B14F-4D97-AF65-F5344CB8AC3E}">
        <p14:creationId xmlns:p14="http://schemas.microsoft.com/office/powerpoint/2010/main" val="1744764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4851"/>
            <a:ext cx="10515600" cy="5842112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ПДК </a:t>
            </a:r>
            <a:r>
              <a:rPr lang="ru-RU" dirty="0"/>
              <a:t>— предельно допустимые концентрации веществ, количествен­но характеризующие такое содержание вредных веществ в атмосферном воздухе, при котором на человека и окружающую среду не оказывается ни прямого, ни косвенного вредного воздействия.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ПДУ</a:t>
            </a:r>
            <a:r>
              <a:rPr lang="ru-RU" dirty="0" smtClean="0"/>
              <a:t> </a:t>
            </a:r>
            <a:r>
              <a:rPr lang="ru-RU" dirty="0"/>
              <a:t>— предельно до­пустимые уровни загрязнения, воздействие которых при работе установ­ленной продолжительности в течение трудового дня не вызывает у рабо­тающих заболеваний или отклонений в состоянии здоровья в процессе работы или в отдаленные сроки жизни настоящего и последующего по­коления.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51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8940"/>
            <a:ext cx="10515600" cy="6323527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/>
              <a:t>Руководство Р 2.2.2006-05 «Руководство по гигиени­ческой оценке факторов рабочей среды и трудового процес­са. Критерии и классификация условий труда», утвержден­ное </a:t>
            </a:r>
            <a:r>
              <a:rPr lang="ru-RU" dirty="0" err="1"/>
              <a:t>Роспотребнадзором</a:t>
            </a:r>
            <a:r>
              <a:rPr lang="ru-RU" dirty="0"/>
              <a:t> 29 июля 2005 г.;</a:t>
            </a:r>
          </a:p>
          <a:p>
            <a:pPr lvl="0" algn="just"/>
            <a:r>
              <a:rPr lang="ru-RU" dirty="0"/>
              <a:t>законодательные и иные нормативные правовые акты по охране труда;</a:t>
            </a:r>
          </a:p>
          <a:p>
            <a:pPr lvl="0" algn="just"/>
            <a:r>
              <a:rPr lang="ru-RU" dirty="0"/>
              <a:t>стандарты безопасности труда, ведомственные норма­тивные правовые акты, санитарные правила и нормы, гигие­нические нормативы, строительные нормы и правила и др.;</a:t>
            </a:r>
          </a:p>
          <a:p>
            <a:pPr lvl="0" algn="just"/>
            <a:r>
              <a:rPr lang="ru-RU" dirty="0"/>
              <a:t>системы документов по охране труда, действующие в организациях отдельных, видов экономической деятель­ности.</a:t>
            </a:r>
          </a:p>
          <a:p>
            <a:pPr algn="just"/>
            <a:r>
              <a:rPr lang="ru-RU" dirty="0"/>
              <a:t>Аттестация рабочих мест по условиям труда включает:</a:t>
            </a:r>
          </a:p>
          <a:p>
            <a:pPr algn="just"/>
            <a:r>
              <a:rPr lang="ru-RU" dirty="0"/>
              <a:t>а)	гигиеническую оценку условий труда;</a:t>
            </a:r>
          </a:p>
          <a:p>
            <a:pPr algn="just"/>
            <a:r>
              <a:rPr lang="ru-RU" dirty="0"/>
              <a:t>б)	оценку </a:t>
            </a:r>
            <a:r>
              <a:rPr lang="ru-RU" dirty="0" err="1"/>
              <a:t>травмобезопасности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в)	оценку обеспеченности работников организации сред­ствами индивидуальной защиты.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30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15910"/>
            <a:ext cx="10881575" cy="654246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/>
              <a:t>Специальная оценка условий труда </a:t>
            </a:r>
            <a:r>
              <a:rPr lang="ru-RU" dirty="0" smtClean="0"/>
              <a:t>является </a:t>
            </a:r>
            <a:r>
              <a:rPr lang="ru-RU" dirty="0"/>
              <a:t>составной частью подтверждения соответствия организа­ции работ по охране труда государственным нормативным требованиям охраны труда, определения профессиональ­ного риска (опасности) и введения дифференцированного страхового тарифа (взноса) в Фонд социального страхова­ния РФ согласно Федеральному закону «Об обязательном социальном страховании от несчастных случаев на произ­водстве и профессиональных заболеваний».</a:t>
            </a:r>
          </a:p>
          <a:p>
            <a:pPr marL="0" indent="0" algn="just">
              <a:buNone/>
            </a:pPr>
            <a:r>
              <a:rPr lang="ru-RU" dirty="0" smtClean="0"/>
              <a:t>	Результаты </a:t>
            </a:r>
            <a:r>
              <a:rPr lang="ru-RU" dirty="0"/>
              <a:t>аттестации рабочих мест по условиям труда используются в целях:</a:t>
            </a:r>
          </a:p>
          <a:p>
            <a:pPr algn="just"/>
            <a:r>
              <a:rPr lang="ru-RU" dirty="0"/>
              <a:t>рассмотрения вопросов и разногласий, связанных с обеспечением безопасных условий труда работников и расследованием произошедших с ними несчастных слу­чаев на производстве и профессиональных заболеваний;</a:t>
            </a:r>
          </a:p>
          <a:p>
            <a:pPr algn="just"/>
            <a:r>
              <a:rPr lang="ru-RU" dirty="0"/>
              <a:t>принятия мер по надлежащему санитарно-бытовому и профилактическому обеспечению работников органи­зации;</a:t>
            </a:r>
          </a:p>
          <a:p>
            <a:pPr algn="just"/>
            <a:r>
              <a:rPr lang="ru-RU" dirty="0" smtClean="0"/>
              <a:t>обоснования </a:t>
            </a:r>
            <a:r>
              <a:rPr lang="ru-RU" dirty="0"/>
              <a:t>ограничений труда для отдельных кате­горий работников;</a:t>
            </a:r>
          </a:p>
          <a:p>
            <a:pPr algn="just"/>
            <a:r>
              <a:rPr lang="ru-RU" dirty="0"/>
              <a:t>включения в трудовой договор характеристики усло­вий труда и компенсаций работникам за работу в тяжелых, вредных и (или) опасных условиях труда;</a:t>
            </a:r>
          </a:p>
          <a:p>
            <a:pPr algn="just"/>
            <a:r>
              <a:rPr lang="ru-RU" dirty="0"/>
              <a:t>обоснования планирования, и финансирования меро­приятий по улучшению условий и охраны труда в органи­зациях, в том числе за счет средств на обязательное соци­альное страхование от несчастных случаев на производстве и профессиональных заболеваний.</a:t>
            </a:r>
          </a:p>
        </p:txBody>
      </p:sp>
    </p:spTree>
    <p:extLst>
      <p:ext uri="{BB962C8B-B14F-4D97-AF65-F5344CB8AC3E}">
        <p14:creationId xmlns:p14="http://schemas.microsoft.com/office/powerpoint/2010/main" val="279721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183"/>
            <a:ext cx="10515600" cy="62848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СОУТ осущест­вляется </a:t>
            </a:r>
            <a:r>
              <a:rPr lang="ru-RU" i="1" dirty="0"/>
              <a:t>в процессе работы</a:t>
            </a:r>
            <a:r>
              <a:rPr lang="ru-RU" dirty="0"/>
              <a:t>, т.е. при проведении производ­ственных процессов в соответствии с технологическим регламентом при действующих средствах коллективной и индивидуальной защиты. Аттестации подлежат </a:t>
            </a:r>
            <a:r>
              <a:rPr lang="ru-RU" i="1" dirty="0"/>
              <a:t>все имеющиеся в организации рабочие места</a:t>
            </a:r>
            <a:r>
              <a:rPr lang="ru-RU" dirty="0"/>
              <a:t>, при этом оценивают­ся </a:t>
            </a:r>
            <a:r>
              <a:rPr lang="ru-RU" i="1" dirty="0"/>
              <a:t>все действующие на работников вредные и опасные про­изводственные факторы.</a:t>
            </a:r>
            <a:r>
              <a:rPr lang="ru-RU" dirty="0"/>
              <a:t> Перечень такого рода факторов определяется в соответствии с ГОСТ 12.0.003—74 «Опас­ные и вредные производственные факторы. Классифика­ция» с учетом отраслевых и региональных особенностей производства.</a:t>
            </a:r>
            <a:endParaRPr lang="ru-RU" dirty="0" smtClean="0">
              <a:effectLst/>
            </a:endParaRPr>
          </a:p>
          <a:p>
            <a:pPr marL="0" indent="0" algn="just">
              <a:buNone/>
            </a:pPr>
            <a:r>
              <a:rPr lang="ru-RU" dirty="0" smtClean="0"/>
              <a:t>	Для </a:t>
            </a:r>
            <a:r>
              <a:rPr lang="ru-RU" dirty="0"/>
              <a:t>организации и проведения </a:t>
            </a:r>
            <a:r>
              <a:rPr lang="ru-RU" dirty="0" smtClean="0"/>
              <a:t>СОУТ в </a:t>
            </a:r>
            <a:r>
              <a:rPr lang="ru-RU" dirty="0"/>
              <a:t>организации издается </a:t>
            </a:r>
            <a:r>
              <a:rPr lang="ru-RU" b="1" dirty="0"/>
              <a:t>приказ, </a:t>
            </a:r>
            <a:r>
              <a:rPr lang="ru-RU" dirty="0"/>
              <a:t>в соот­ветствии с которым создается аттестационная комиссия, определяется ее состав и при необходимости состав ат­тестационных комиссий в структурных подразделениях организации, утверждается председатель аттестационной комиссии, а также определяются сроки и графики про­ведения работ по аттестации рабочих мест по условиям труда.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49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0456"/>
            <a:ext cx="10515600" cy="615610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	Комиссия по СОУТ </a:t>
            </a:r>
            <a:r>
              <a:rPr lang="ru-RU" dirty="0"/>
              <a:t>создается организацией, в которой проводится </a:t>
            </a:r>
            <a:r>
              <a:rPr lang="ru-RU" dirty="0" smtClean="0"/>
              <a:t>СОУТ, </a:t>
            </a:r>
            <a:r>
              <a:rPr lang="ru-RU" dirty="0"/>
              <a:t>и аттестующей организацией на паритетной основе в целях координации, методического руководства и контроля за проведением работы по аттестации рабочих мест по условиям труда.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В </a:t>
            </a:r>
            <a:r>
              <a:rPr lang="ru-RU" dirty="0"/>
              <a:t>состав </a:t>
            </a:r>
            <a:r>
              <a:rPr lang="ru-RU" dirty="0" smtClean="0"/>
              <a:t>комис­сии </a:t>
            </a:r>
            <a:r>
              <a:rPr lang="ru-RU" dirty="0"/>
              <a:t>организации рекомендуется включать руководителей структурных подразделений организации, юристов, спе­циалистов служб охраны труда, специалистов по кадрам, специалистов по труду и заработной плате, представите­лей лабораторных подразделений, главных специалистов, медицинских работников, представителей профсоюзных организаций или других уполномоченных работниками представительных органов, представителей комитетов (комиссий) по охране труда, уполномоченных (доверен­ных) лиц но охране труда профессиональных союзов или трудового коллектива, представителей аттестующей орга­низации.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61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062"/>
            <a:ext cx="10515600" cy="62333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Комиссия по СОУТ </a:t>
            </a:r>
            <a:r>
              <a:rPr lang="ru-RU" dirty="0"/>
              <a:t>организации, в которой про­водится </a:t>
            </a:r>
            <a:r>
              <a:rPr lang="ru-RU" dirty="0" smtClean="0"/>
              <a:t>СОУТ, </a:t>
            </a:r>
            <a:r>
              <a:rPr lang="ru-RU" dirty="0" smtClean="0"/>
              <a:t>наряду </a:t>
            </a:r>
            <a:r>
              <a:rPr lang="ru-RU" dirty="0"/>
              <a:t>с другими мерами разрабатывает по результатам атте­стации рабочих мест по условиям труда </a:t>
            </a:r>
            <a:r>
              <a:rPr lang="ru-RU" b="1" dirty="0"/>
              <a:t>план мероприятий по улучшению и оздоровлению условий труда в органи­зации, </a:t>
            </a:r>
            <a:r>
              <a:rPr lang="ru-RU" dirty="0"/>
              <a:t>куда включаются, в том числе, мероприятия, тре­бующие значительных материальных затрат. В плане ме­роприятий по улучшению и оздоровлению условий труда в организации указываются источники финансирования мероприятий, сроки их исполнения, исполнители и устраняемые вредные и (или) опасные производственные факто­ры по конкретным рабочим местам.</a:t>
            </a:r>
            <a:endParaRPr lang="ru-RU" dirty="0" smtClean="0">
              <a:effectLst/>
            </a:endParaRPr>
          </a:p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наличии на рабочих местах вредных и (или) опас­ных производственных факторов </a:t>
            </a:r>
            <a:r>
              <a:rPr lang="ru-RU" dirty="0" smtClean="0"/>
              <a:t>комиссия по СОУТ готовит </a:t>
            </a:r>
            <a:r>
              <a:rPr lang="ru-RU" dirty="0"/>
              <a:t>предложения о внесении изменений и (или) дополнений в трудовой договор об обязательствах ра­ботодателя по обеспечению работника необходимыми средствами индивидуальной защиты, установлению </a:t>
            </a:r>
            <a:r>
              <a:rPr lang="ru-RU" dirty="0" smtClean="0"/>
              <a:t>соответствующего </a:t>
            </a:r>
            <a:r>
              <a:rPr lang="ru-RU" dirty="0"/>
              <a:t>режима труда и отдыха, а также других установленных законодательством гарантий и компенса­ций за работу с вредными и (или) опасными условиями труда; вносит предложения о готовности к сертификации работ по охране труда.</a:t>
            </a:r>
            <a:endParaRPr lang="ru-RU" dirty="0" smtClean="0">
              <a:effectLst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05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48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Гигиеническая оценка условий труда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5612"/>
            <a:ext cx="10515600" cy="57182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аттестации рабочих мест по условиям труда оценке подлежат все имеющиеся на рабочем месте вредные и (или) опасные производственные факторы (физические, хими­ческие, биологические), тяжесть и (или) напряженность трудового процесса.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ru-RU" dirty="0" smtClean="0"/>
              <a:t>Уровни </a:t>
            </a:r>
            <a:r>
              <a:rPr lang="ru-RU" dirty="0"/>
              <a:t>вредных и (или) опасных про­изводственных факторов определяются на основе инстру­ментальных измерений при ведении производственных процессов в соответствии с технологической документа­цией при исправных и эффективно действующих средствах коллективной защиты, при этом используются методы кон­троля, предусмотренные действующими нормативными ак­тами. При проведении измерений физических, химических, биологических факторов, тяжести и напряженности трудо­вого процесса необходимо использовать средства </a:t>
            </a:r>
            <a:r>
              <a:rPr lang="ru-RU" dirty="0" smtClean="0"/>
              <a:t>измерений</a:t>
            </a:r>
            <a:r>
              <a:rPr lang="ru-RU" dirty="0"/>
              <a:t>, прошедшие государственную поверку в установлен­ные сроки.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50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615610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Оценка </a:t>
            </a:r>
            <a:r>
              <a:rPr lang="ru-RU" dirty="0"/>
              <a:t>фактического состояния условий труда по сте­пени вредности и опасности производится в соответствии с Руководством Р 2.2.2006-05 «Руководство по гигиениче­ской оценке факторов рабочей среды и трудового процес­са. Критерии и классификация условий труда» на осно­ве сопоставления результатов измерений всех опасных и вредных факторов производственной среды, тяжести и напряженности трудового процесса с установленными для них гигиеническими нормативами. На базе таких со­поставлений определяется класс условий труда как для каждого фактора, так и для их комбинации и сочетания, а также для рабочего места в целом. К опасным и вредным производственным факторам относятся </a:t>
            </a:r>
            <a:r>
              <a:rPr lang="ru-RU" b="1" dirty="0"/>
              <a:t>факторы физиче­ского, химического, биологического и психофизиологи­ческого </a:t>
            </a:r>
            <a:r>
              <a:rPr lang="ru-RU" dirty="0"/>
              <a:t>типа </a:t>
            </a:r>
            <a:r>
              <a:rPr lang="ru-RU" dirty="0" smtClean="0"/>
              <a:t>	Определение </a:t>
            </a:r>
            <a:r>
              <a:rPr lang="ru-RU" dirty="0"/>
              <a:t>допустимого времени контакта работников с опасными и вредными производственными факторами за рабочую смену и (или) период трудовой деятельности (ограничение стажа работы) осуществляют лабораторные подразделения организации или, при их от­сутствии, центры </a:t>
            </a:r>
            <a:r>
              <a:rPr lang="ru-RU" dirty="0" err="1"/>
              <a:t>Роспотребнадзора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187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417</Words>
  <Application>Microsoft Office PowerPoint</Application>
  <PresentationFormat>Широкоэкранный</PresentationFormat>
  <Paragraphs>138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Тема Office</vt:lpstr>
      <vt:lpstr>Специальная оценка условий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Гигиеническая оценка условий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травмобезопасности рабочих мест</vt:lpstr>
      <vt:lpstr>Презентация PowerPoint</vt:lpstr>
      <vt:lpstr>Презентация PowerPoint</vt:lpstr>
      <vt:lpstr>Презентация PowerPoint</vt:lpstr>
      <vt:lpstr>Оценка обеспеченности работников средствами индивидуальной защиты</vt:lpstr>
      <vt:lpstr>Презентация PowerPoint</vt:lpstr>
      <vt:lpstr>Льготы и компенсации за работу с вредными и опасными условиями труда</vt:lpstr>
      <vt:lpstr>Реализация результатов аттестации рабочих мест по условиям труда</vt:lpstr>
      <vt:lpstr>Гигиенические критерии и классификация условий труда</vt:lpstr>
      <vt:lpstr>Презентация PowerPoint</vt:lpstr>
      <vt:lpstr>Презентация PowerPoint</vt:lpstr>
      <vt:lpstr>Общая гигиеническая оценка условий труда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Специальная оценка условий труда</dc:title>
  <dc:creator>Comp</dc:creator>
  <cp:lastModifiedBy>Анна Васильева</cp:lastModifiedBy>
  <cp:revision>9</cp:revision>
  <dcterms:created xsi:type="dcterms:W3CDTF">2015-11-24T12:49:21Z</dcterms:created>
  <dcterms:modified xsi:type="dcterms:W3CDTF">2016-11-28T13:49:18Z</dcterms:modified>
</cp:coreProperties>
</file>