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16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84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3031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8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6597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856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296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38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9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40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3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85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07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392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25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94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776C3-64CD-4D49-960B-E94050CD0119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7DC3BF-44A2-4DAE-9EF1-A5103E489F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97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iscovery-lesson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iscovery-lesson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iscovery-lesso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iscovery-lesson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reflection-lesson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reflection-lesson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reflection-less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reflection-lesson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reflection-lesson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reflection-lesson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reflection-lesson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reflection-lesson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control-lesson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control-lesson/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control-lesson/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control-lesson/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control-lesson/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control-lesson/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control-lesson/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iscovery-lesson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control-lesson/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control-lesson/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iscovery-less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zenglish.ru/collaborating/icourses/fgos/typology/discovery-less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типы уроков математики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71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23493"/>
            <a:ext cx="8596668" cy="4817869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выбрали способ построения нового знания (как?) – метод уточнения (если новый способ действий можно сконструировать из ранее изученных) или метод дополнения (если изученных аналогов нет и требуется введение принципиально нового знака или способа действий)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выбрали средства для построения нового знания (с помощью чего?) – изученные понятия, алгоритмы, модели, формулы, способы записи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16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81825"/>
            <a:ext cx="8596668" cy="4959537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5. Этап реализации построенного проекта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реализации построенного проекта является построение учащимися нового способа действий и формирование умений его применять как при решении задачи, вызвавшей затруднение, так и при решении задач такого класса или типа вообще.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реализации этой цели учащиеся должны: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на основе выбранного метода выдвинуть и обосновать гипотезы 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при построении нового знания использовать предметные действия с моделями, схемами и т.д.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endParaRPr lang="ru-RU" altLang="ru-RU" sz="2400" dirty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91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применить новый способ действий для решения задачи, вызвавшей затруднение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зафиксировать в обобщенном виде новый способ действий в речи и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знаково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зафиксировать преодоление возникшего ранее затруднения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50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9251"/>
            <a:ext cx="8596668" cy="4792111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6. Этап первичного закрепления с проговариванием во внешней речи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первичного закрепления с проговариванием во внешней речи является усвоение учащимися нового способа действия при решении типовых задач.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реализации этой цели необходимо, чтобы учащиеся: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решили (фронтально, в группах, в парах) несколько типовых заданий на новый способ действия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при этом проговаривали вслух выполненные шаги и их обоснование – определения, алгоритмы, свойства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1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62131"/>
            <a:ext cx="8596668" cy="4779232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7. Этап самостоятельной работы с самопроверкой по эталону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самостоятельной работы с самопроверкой по эталону является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интериоризация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(переход извне внутрь) нового способа действия и исполнительская рефлексия (коллективная и индивидуальная) достижения цели пробного учебного действия, применение нового знания в типовых заданиях.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этого необходимо: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самостоятельное выполнение учащимися типовых заданий на новый способ действия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074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самопроверку учащимися своих решений по эталону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создать (по возможности) ситуацию успеха для каждого ребенка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учащихся, допустивших ошибки, предоставить возможность выявления причин ошибок и их исправления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055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9251"/>
            <a:ext cx="8596668" cy="4792111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9. Этап рефлексии учебной деятельности на уроке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рефлексии учебной деятельности на уроке является самооценка учащимися результатов своей учебной деятельности, осознание метода построения и границ применения нового способа действия.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реализации этой цели: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организуется рефлексия и самооценка учениками собственной учебной деятельности на уроке</a:t>
            </a:r>
          </a:p>
        </p:txBody>
      </p:sp>
    </p:spTree>
    <p:extLst>
      <p:ext uri="{BB962C8B-B14F-4D97-AF65-F5344CB8AC3E}">
        <p14:creationId xmlns:p14="http://schemas.microsoft.com/office/powerpoint/2010/main" val="81864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учащиеся соотносят цель и результаты своей учебной деятельности и фиксируют степень их соответствия</a:t>
            </a:r>
          </a:p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намечаются цели дальнейшей деятельности и определяются задания для самоподготовки (домашнее задание с элементами выбора, творчества)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65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Урок отработки умений и рефлексии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5617"/>
            <a:ext cx="8596668" cy="4405745"/>
          </a:xfrm>
        </p:spPr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i="1" u="sng" dirty="0">
                <a:solidFill>
                  <a:prstClr val="black"/>
                </a:solidFill>
                <a:latin typeface="Arial" panose="020B0604020202020204" pitchFamily="34" charset="0"/>
              </a:rPr>
              <a:t>Деятельностная цель: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формирование у учащихся способностей к рефлексии коррекционно-контрольного типа и реализации коррекционной нормы (фиксирование собственных затруднений в деятельности, выявление их причин, построение и реализация проекта выхода из затруднения и т.д.).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i="1" u="sng" dirty="0">
                <a:solidFill>
                  <a:prstClr val="black"/>
                </a:solidFill>
                <a:latin typeface="Arial" panose="020B0604020202020204" pitchFamily="34" charset="0"/>
              </a:rPr>
              <a:t>Содержательная цель: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закрепление и при необходимости коррекция изученных способов действий – понятий, алгоритмов и т.д.</a:t>
            </a:r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5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55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22739"/>
            <a:ext cx="8596668" cy="4418624"/>
          </a:xfrm>
        </p:spPr>
        <p:txBody>
          <a:bodyPr/>
          <a:lstStyle/>
          <a:p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Отличительной особенностью урока рефлексии является фиксирование и преодоление затруднений в собственных учебных действиях.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грамотного проведения урока рефлексии необходимо уточнить понятия эталона, образца и эталона для самопроверки.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480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Типология уроков на основе системно-</a:t>
            </a:r>
            <a:r>
              <a:rPr lang="ru-RU" altLang="ru-RU" dirty="0" err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деятельностного</a:t>
            </a:r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подхода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Уроки «открытия» нового знания</a:t>
            </a:r>
          </a:p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Уроки отработки умений и рефлексии</a:t>
            </a:r>
          </a:p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800" dirty="0">
                <a:solidFill>
                  <a:prstClr val="black"/>
                </a:solidFill>
                <a:latin typeface="Arial" panose="020B0604020202020204" pitchFamily="34" charset="0"/>
              </a:rPr>
              <a:t>Уроки общеметодологической направленности</a:t>
            </a:r>
          </a:p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800" dirty="0">
                <a:solidFill>
                  <a:prstClr val="black"/>
                </a:solidFill>
                <a:latin typeface="Arial" panose="020B0604020202020204" pitchFamily="34" charset="0"/>
              </a:rPr>
              <a:t>Уроки развивающего контроля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4676201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Эталон может быть представлен в разных видах. Главное, чтобы он грамотно описывал сущность выполняемых преобразований и был сконструирован вместе с учащимися на уроке «открытия» нового знания, был понятен им, являлся для них реальным инструментом решения задач данного типа. 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Эталон для самоконтроля — реализация способа действия, соотнесённая с эталоном.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При построении эталона для самоконтроля используется подробный образец рядом с эталоном, который построен и согласован в классе на уроке «открытия нового знания».</a:t>
            </a:r>
            <a:r>
              <a:rPr lang="ru-RU" altLang="ru-RU" sz="21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460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48497"/>
            <a:ext cx="8596668" cy="4392866"/>
          </a:xfrm>
        </p:spPr>
        <p:txBody>
          <a:bodyPr/>
          <a:lstStyle/>
          <a:p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Учащиеся должны научиться пошагово сравнивать свою работу с эталоном при самопроверке. 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Однако это умение формируется у них постепенно. Сначала они учатся проверять свою работу по ответам, потом по краткому решению. Далее - по подробному решению (образцу), последовательно переходя к проверке своей работы по эталону для самопроверки.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26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55313"/>
            <a:ext cx="8596668" cy="4586049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того чтобы коррекция учащимися своих ошибок была не случайным, а осмысленным событием, важно организовать их коррекционные действия на основе рефлексивного метода, оформленного в виде алгоритма исправления ошибок.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Данный алгоритм должен строиться самими детьми на отдельном уроке. Если уроки рефлексии проводятся системно, то этот алгоритм дети быстро осваивают и уверенно применяют.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17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Структура урока рефлексии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4676201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1. Этап мотивации (самоопределения) к коррекционной деятельности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мотивации (самоопределения) к коррекционной деятельности является выработка на личностно значимом уровне внутренней готовности к реализации нормативных требований учебной деятельности, однако в данном случае речь идет о норме коррекционной деятельности.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реализации этой цели требуется: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создать условия для возникновения внутренней потребности включения в деятельность («хочу»)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35617"/>
            <a:ext cx="8596668" cy="4405745"/>
          </a:xfrm>
        </p:spPr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актуализировать требования к ученику со стороны коррекционной деятельности («надо»)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исходя из решенных ранее задач, установить тематические рамки и создать ориентировочную основу коррекционных действий («могу»)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79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23493"/>
            <a:ext cx="8596668" cy="4817869"/>
          </a:xfrm>
        </p:spPr>
        <p:txBody>
          <a:bodyPr>
            <a:normAutofit lnSpcReduction="10000"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2. Этап актуализации и пробного учебного действия.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является подготовка мышления учащихся и осознание ими потребности к выявлению причин затруднений в собственной деятельности.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этого необходимо: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повторение и знаковую фиксацию способов действий, запланированных для рефлексивного анализа учащимися,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определений, алгоритмов, свойств и т.д.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активизировать соответствующие мыслительные операции и познавательные процессы (внимание, память и т.д.)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61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61375"/>
            <a:ext cx="8596668" cy="4379987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мотивирование («хочу»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«надо»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 –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«могу») и выполнение учащимися самостоятельной работы № 1 на применение способов действий, запланированных для рефлексивного анализа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самопроверку учащимися своих работ по готовому образцу с фиксацией полученных результатов (без исправления ошибок)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57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84857"/>
            <a:ext cx="8596668" cy="4856506"/>
          </a:xfrm>
        </p:spPr>
        <p:txBody>
          <a:bodyPr>
            <a:normAutofit lnSpcReduction="10000"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3. Этап локализации индивидуальных затруднений</a:t>
            </a:r>
            <a:r>
              <a:rPr lang="ru-RU" altLang="ru-RU" sz="2400" b="1" u="sng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локализации индивидуальных затруднений является осознание места и причины собственных затруднений в выполнении изученных способов действий.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этого необходимо, чтобы учащиеся уточнили алгоритм исправления ошибок, который будет использоваться на данном уроке. Далее учащиеся, которые допустили ошибки: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на основе алгоритма исправления ошибок анализируют свое решение и определяют место ошибок –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место затруднения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выявляют и фиксируют способы действий (алгоритмы, формулы, правила и т.д.), в которых допущены ошибки, –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причину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затруднений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29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8193"/>
            <a:ext cx="8596668" cy="4573170"/>
          </a:xfrm>
        </p:spPr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 это время учащиеся, которые не выявили ошибок, также выполняют пошаговую проверку своих решений по алгоритму исправления ошибок для исключения ситуации, когда ответ случайно верный, а решение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нет. Если при проверке они находят ошибку, то дальше присоединяются к первой группе – выявляют место и причину затруднения, а если ошибок нет – получают дополнительное задание творческого уровня и далее работают самостоятельно до этапа самопроверки.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6373"/>
            <a:ext cx="8596668" cy="4804990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4. Этап целеполагания и построения проекта коррекции выявленных затруднений</a:t>
            </a:r>
            <a:endParaRPr lang="ru-RU" altLang="ru-RU" sz="2400" b="1" u="sng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целеполагания и построения проекта коррекции выявленных затруднений является постановка целей коррекционной деятельности и на этой основе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выбор способа и средств их реализации.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этого необходимо, чтобы учащиеся: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сформулировали индивидуальную цель своих будущих коррекционных действий (то есть сформулировали, какие понятия и способы действий им нужно уточнить и научиться правильно применять)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1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318"/>
          </a:xfrm>
        </p:spPr>
        <p:txBody>
          <a:bodyPr>
            <a:normAutofit/>
          </a:bodyPr>
          <a:lstStyle/>
          <a:p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Урок открытия нового знания (ОНЗ)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Д</a:t>
            </a:r>
            <a:r>
              <a:rPr lang="ru-RU" altLang="ru-RU" sz="2900" i="1" u="sng" dirty="0">
                <a:solidFill>
                  <a:prstClr val="black"/>
                </a:solidFill>
                <a:latin typeface="Arial" panose="020B0604020202020204" pitchFamily="34" charset="0"/>
              </a:rPr>
              <a:t>еятельностная цель:</a:t>
            </a:r>
            <a:r>
              <a:rPr lang="ru-RU" altLang="ru-RU" sz="29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формирование у учащихся умений реализации новых способов действия.</a:t>
            </a:r>
            <a:b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900" i="1" u="sng" dirty="0">
                <a:solidFill>
                  <a:prstClr val="black"/>
                </a:solidFill>
                <a:latin typeface="Arial" panose="020B0604020202020204" pitchFamily="34" charset="0"/>
              </a:rPr>
              <a:t>Содержательная цель:</a:t>
            </a:r>
            <a:r>
              <a:rPr lang="ru-RU" altLang="ru-RU" sz="29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расширение понятийной базы за счет включения в неё новых элементов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47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84101"/>
            <a:ext cx="8596668" cy="4457261"/>
          </a:xfrm>
        </p:spPr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выбрали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способ (как?)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и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средства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(с помощью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чего?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) коррекции, то есть установили, какие конкретно изученные понятия, алгоритмы, модели, формулы, способы записи и т.д. им нужно еще раз осмыслить и понять и каким образом они будут это делать (используя эталоны, учебник, анализируя выполнение аналогичных заданий на предыдущих уроках и др.)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43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46221"/>
            <a:ext cx="8596668" cy="4895142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5. Этап реализации построенного проекта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реализации построенного проекта является осмысленная коррекция учащимися своих ошибок в самостоятельной работе и формирование умения правильно применять соответствующие способы действий.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реализации этой цели каждый учащийся, у которого были затруднения в самостоятельной работе, должен: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самостоятельно (случай 1) исправить свои ошибки выбранным методом на основе применения выбранных средств, а в случае затруднения (случай 2)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 помощью предложенного эталона для самопроверки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41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3797"/>
            <a:ext cx="8596668" cy="4637565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 первом случае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соотнести свои результаты исправления ошибок с эталоном для самопроверки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далее в обоих случаях выбрать из предложенных или придумать самому задания на те способы действий (правила, алгоритмы и т.д.), в которых были допущены ошибки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решить эти задания (часть из них может войти в домашнюю работу)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Учащиеся, не допустившие ошибок в самостоятельной работе, продолжают решать задания творческого уровня или выступают в качестве консультантов.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20463"/>
            <a:ext cx="8596668" cy="4920900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6. Этап обобщения затруднений во внешней речи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Основная цель – закрепление способов действий, вызвавших затруднения.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реализации этой цели: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организуется обсуждение типовых затруднений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проговариваются формулировки способов действий, которые вызвали затруднения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Особое внимание здесь следует уделить тем учащимся, у которых возникли затруднения, лучше, чтобы именно они проговорили вслух правильные способы действий.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71977"/>
            <a:ext cx="8596668" cy="4869385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7. Этап самостоятельной работы с самопроверкой по эталону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самостоятельной работы с самопроверкой по эталону является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интериоризация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способов действий, вызвавших затруднения, самопроверка их усвоения, индивидуальная рефлексия достижения цели и создание (по возможности) ситуации успеха.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реализации этой цели учащиеся, допустившие ошибки: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выполняют самостоятельную работу, аналогичную первой, при этом берут только те задания, в которых были допущены ошибки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7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6829"/>
            <a:ext cx="8596668" cy="4534534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проводят самопроверку своих работ по эталону для самопроверки и фиксируют знаковые результаты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фиксируют преодоление возникшего ранее затруднения. В это время учащиеся, не допустившие ошибки в контрольной работе, выполняют самопроверку дополнительных заданий творческого уровня по предложенному образцу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812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56069"/>
            <a:ext cx="8596668" cy="4985294"/>
          </a:xfrm>
        </p:spPr>
        <p:txBody>
          <a:bodyPr>
            <a:normAutofit lnSpcReduction="10000"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8. Этап включения в систему знаний и повторения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включения в систему знаний и повторения является применение способов действий, вызвавших затруднения, повторение и закрепление ранее изученного и подготовка к изучению следующих разделов курса.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этого учащиеся при положительном результате предыдущего этапа: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выполняют задания, в которых рассматриваемые способы действий связываются с ранее изученными и между собой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выполняют задания на подготовку к изучению следующих тем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При отрицательном результате учащиеся повторяют предыдущий этап для другого варианта.</a:t>
            </a:r>
          </a:p>
        </p:txBody>
      </p:sp>
    </p:spTree>
    <p:extLst>
      <p:ext uri="{BB962C8B-B14F-4D97-AF65-F5344CB8AC3E}">
        <p14:creationId xmlns:p14="http://schemas.microsoft.com/office/powerpoint/2010/main" val="274074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94705"/>
            <a:ext cx="8596668" cy="4946658"/>
          </a:xfrm>
        </p:spPr>
        <p:txBody>
          <a:bodyPr>
            <a:normAutofit fontScale="92500" lnSpcReduction="10000"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9. Этап рефлексии деятельности на уроке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рефлексии деятельности на уроке является осознание учащимися метода преодоления затруднений и самооценка ими результатов своей коррекционной (а в случае, если ошибок не было, самостоятельной) деятельности.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реализации этой цели учащиеся: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уточняют алгоритм исправления ошибок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называют способы действий, вызвавшие затруднение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фиксируют степень соответствия поставленной цели и результатов деятельности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оценивают собственную деятельность на уроке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намечают цели последующей деятельности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 соответствии с результатами деятельности на уроке согласовывают домашнее задание (с элементами выбора, творчества)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442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Урок общеметодологической направленности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90163"/>
            <a:ext cx="8596668" cy="4726547"/>
          </a:xfrm>
        </p:spPr>
        <p:txBody>
          <a:bodyPr>
            <a:normAutofit lnSpcReduction="10000"/>
          </a:bodyPr>
          <a:lstStyle/>
          <a:p>
            <a:r>
              <a:rPr lang="ru-RU" altLang="ru-RU" sz="2400" i="1" u="sng" dirty="0">
                <a:solidFill>
                  <a:prstClr val="black"/>
                </a:solidFill>
                <a:latin typeface="Arial" panose="020B0604020202020204" pitchFamily="34" charset="0"/>
              </a:rPr>
              <a:t>Деятельностная цель: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формирование у учащихся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деятельностных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способностей и способностей к структурированию и систематизации изучаемого предметного содержания, формирование способности учащихся к новому способу действия, связанному с построением структуры изученных понятий и алгоритмов.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i="1" u="sng" dirty="0">
                <a:solidFill>
                  <a:prstClr val="black"/>
                </a:solidFill>
                <a:latin typeface="Arial" panose="020B0604020202020204" pitchFamily="34" charset="0"/>
              </a:rPr>
              <a:t>Содержательная цель: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построение обобщённых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деятельностных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норм и выявление теоретических основ развития содержательно-методических линий курсов, выявление теоретических основ построения содержательно-методических линий.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99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08338"/>
            <a:ext cx="8596668" cy="5834129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Целью уроков общеметодологической направленности является построение методов, связывающих изученные понятия в единую систему.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Уроки общеметодологической направленности призваны, во-первых, формировать у учащихся представления о методах, связывающих изучаемые понятия в единую систему, а во-вторых, о методах организации самой учебной деятельности, направленной на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самоизменение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и саморазвитие. Так, на данных уроках организуется понимание и построение учащимися норм и методов учебной деятельности, самоконтроля и самооценки, рефлексивной самоорганизации.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Эти уроки являются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надпредметными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и проводятся вне рамок какого-либо предмета на классных часах, внеклассных мероприятиях или других специально отведенных для этого уроках в соответствии со структурой технологии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деятельностного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метода.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747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Алгоритм конструирования урока открытия нового знания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320800"/>
            <a:ext cx="8596668" cy="513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35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968942" cy="1320800"/>
          </a:xfrm>
        </p:spPr>
        <p:txBody>
          <a:bodyPr>
            <a:noAutofit/>
          </a:bodyPr>
          <a:lstStyle/>
          <a:p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Структура урока общеметодологической направленности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>1. Этап мотивации</a:t>
            </a:r>
            <a:b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>2. Этап актуализации и фиксирования индивидуального затруднения в пробном учебном действии</a:t>
            </a:r>
            <a:b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>3. Этап закрепления с проговариванием во внешней речи</a:t>
            </a:r>
            <a:b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>4. Этап включения изученного в систему знаний</a:t>
            </a:r>
            <a:b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500" dirty="0">
                <a:solidFill>
                  <a:prstClr val="black"/>
                </a:solidFill>
                <a:latin typeface="Arial" panose="020B0604020202020204" pitchFamily="34" charset="0"/>
              </a:rPr>
              <a:t>5. Этап рефлексии учебной деятельности на уроке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41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Урок развивающего контроля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6372"/>
            <a:ext cx="8596668" cy="5396247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Уроки развивающего контроля проводятся в завершение изучения крупных разделов курса, предполагают написание контрольной работы и её рефлексивный анализ. Поэтому по своей структуре, методике подготовки и проведению данные уроки напоминают уроки рефлексии. Вместе с тем уроки этих типов имеют некоторые существенные различия.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На уроках развивающего контроля, в отличие от уроков рефлексии, при проведении контрольной работы акцент делается, прежде всего, на согласование критериев оценивания результатов учебной деятельности, их применение и фиксирование полученного результата сопоставления в форме отметки. Таким образом, отличительной особенностью уроков развивающего контроля является их соответствие установленной структуре «управленческого»,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критериального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контроля.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62131"/>
            <a:ext cx="8596668" cy="4779232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Поскольку данные уроки подводят итог изучению значительного по объему материала, то содержание контрольных работ по объёму в 2-3 раза превышает обычные самостоятельные работы, предлагаемые на уроках рефлексии. Поэтому уроки развивающего контроля проводятся в 2 этапа: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1) написание учащимися контрольной работы и её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критериальное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оценивание;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2) рефлексивный анализ выполненной контрольной работы и коррекция допущенных в работе ошибок.</a:t>
            </a:r>
            <a:r>
              <a:rPr lang="ru-RU" altLang="ru-RU" sz="2400" dirty="0">
                <a:solidFill>
                  <a:prstClr val="black"/>
                </a:solidFill>
                <a:latin typeface="Tw Cen MT" panose="020B0602020104020603" pitchFamily="34" charset="0"/>
              </a:rPr>
              <a:t>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025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Эти этапы проводятся на 2 уроках, которые разделены временем, необходимым учителю для проверки результатов работы учащихся на первом уроке (это время не должно превышать 1-2 дней).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9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23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29555"/>
            <a:ext cx="8596668" cy="4611807"/>
          </a:xfrm>
        </p:spPr>
        <p:txBody>
          <a:bodyPr>
            <a:normAutofit fontScale="92500"/>
          </a:bodyPr>
          <a:lstStyle/>
          <a:p>
            <a:r>
              <a:rPr lang="ru-RU" altLang="ru-RU" sz="2600" dirty="0">
                <a:solidFill>
                  <a:prstClr val="black"/>
                </a:solidFill>
                <a:latin typeface="Arial" panose="020B0604020202020204" pitchFamily="34" charset="0"/>
              </a:rPr>
              <a:t>В зависимости от того, у кого находится эталонный вариант (критерии), различают следующие формы организации уроков развивающего контроля: самоконтроль, взаимоконтроль и педагогический контроль.</a:t>
            </a:r>
            <a:br>
              <a:rPr lang="ru-RU" altLang="ru-RU" sz="26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6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6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600" i="1" dirty="0">
                <a:solidFill>
                  <a:prstClr val="black"/>
                </a:solidFill>
                <a:latin typeface="Arial" panose="020B0604020202020204" pitchFamily="34" charset="0"/>
              </a:rPr>
              <a:t>Самоконтроль </a:t>
            </a:r>
            <a:r>
              <a:rPr lang="ru-RU" altLang="ru-RU" sz="2600" dirty="0">
                <a:solidFill>
                  <a:prstClr val="black"/>
                </a:solidFill>
                <a:latin typeface="Arial" panose="020B0604020202020204" pitchFamily="34" charset="0"/>
              </a:rPr>
              <a:t>предполагает предъявление эталонного варианта ученику, самостоятельное сопоставление им собственного варианта с эталонным с последующей самооценкой на основе установленных критериев.</a:t>
            </a:r>
            <a:br>
              <a:rPr lang="ru-RU" altLang="ru-RU" sz="26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6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6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45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5009"/>
            <a:ext cx="8596668" cy="4766354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При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взаимоконтроле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держателем эталона является другой ученик. При этом формирование способности к самооценке происходит через проверку справедливости оценки, поставленное другим учеником, и рефлексивный анализ допущенных ошибок.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Педагогический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контроль развивающей направленности предполагает, что держателем эталона является педагог. Формирование способности к самооценке происходит через согласование с учителем результата на основе ранее установленных критериев и рефлексивный анализ допущенных ошибок.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802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017431"/>
          </a:xfrm>
        </p:spPr>
        <p:txBody>
          <a:bodyPr>
            <a:noAutofit/>
          </a:bodyPr>
          <a:lstStyle/>
          <a:p>
            <a:r>
              <a:rPr lang="ru-RU" altLang="ru-RU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Первый урок. Проведение контрольной работы</a:t>
            </a:r>
            <a:r>
              <a:rPr lang="ru-RU" altLang="ru-RU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. Структура </a:t>
            </a:r>
            <a:r>
              <a:rPr lang="ru-RU" altLang="ru-RU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урока: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017431"/>
            <a:ext cx="10012131" cy="5602310"/>
          </a:xfrm>
        </p:spPr>
        <p:txBody>
          <a:bodyPr>
            <a:normAutofit lnSpcReduction="10000"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1. Этап мотивации (самоопределения) к контрольно-коррекционной деятельности</a:t>
            </a: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>	Как и ранее, основной целью этапа мотивации (самоопределения) к контрольно-коррекционной деятельности является выработка на личностно значимом уровне внутренней готовности к реализации нормативных требований учебной деятельности, однако в данном случае речь идет о норме контрольно-коррекционной деятельности.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>	Для реализации этой цели требуется: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определить основную цель урока и создать условия для возникновения внутренней потребности включения в контрольно-коррекционную деятельность («хочу»)</a:t>
            </a: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0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актуализировать требования к ученику со стороны контрольно-коррекционной деятельности («надо»)</a:t>
            </a: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0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исходя из решенных ранее задач, установить тематические рамки и создать ориентировочную основу контрольно-коррекционных действий («могу»)</a:t>
            </a: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0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установить форму и процедуру контроля</a:t>
            </a: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000" b="1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000" b="1" dirty="0">
                <a:solidFill>
                  <a:prstClr val="black"/>
                </a:solidFill>
                <a:latin typeface="Arial" panose="020B0604020202020204" pitchFamily="34" charset="0"/>
              </a:rPr>
              <a:t>предъявить критерий выставления оценки</a:t>
            </a:r>
            <a:endParaRPr lang="ru-RU" altLang="ru-RU" sz="20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0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87887"/>
            <a:ext cx="8596668" cy="4753475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реализации этой цели требуется: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</a:rPr>
              <a:t>определить основную цель урока и создать условия для возникновения внутренней потребности включения в контрольно-коррекционную деятельность («хочу»)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</a:rPr>
              <a:t>актуализировать требования к ученику со стороны контрольно-коррекционной деятельности («надо»)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</a:rPr>
              <a:t>исходя из решенных ранее задач, установить тематические рамки и создать ориентировочную основу контрольно-коррекционных действий («могу»)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</a:rPr>
              <a:t>установить форму и процедуру контроля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</a:rPr>
              <a:t>предъявить критерий выставления оценки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58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59099"/>
            <a:ext cx="8596668" cy="4882263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2. Этап актуализации и пробного учебного действия</a:t>
            </a: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актуализации и пробного учебного действия является подготовка мышления учащихся и осознание ими потребности в контроле и самоконтроле результата и выявлении причин затруднений в деятельности.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этого необходимо: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повторение контролируемых способов действий (норм)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активизировать мыслительные операции (сравнение, обобщение) и познавательные процессы (внимание, память и т.д.), необходимые для выполнения контрольной работы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72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6373"/>
            <a:ext cx="8596668" cy="4804990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мотивирование учащихся («хочу»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«надо»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 – «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могу») к выполнению контрольной работы на применение способов действий, запланированных для контроля и последующего рефлексивного анализа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индивидуальное написание учащимися контрольной работы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сопоставление учащимися своих работ по готовому образцу с фиксацией результатов (без исправления ошибок)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предоставить возможность учащимся провести самооценку своих работ по заранее обоснованному критерию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2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4597"/>
            <a:ext cx="8956063" cy="742682"/>
          </a:xfrm>
        </p:spPr>
        <p:txBody>
          <a:bodyPr>
            <a:normAutofit/>
          </a:bodyPr>
          <a:lstStyle/>
          <a:p>
            <a:r>
              <a:rPr lang="ru-RU" altLang="ru-RU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Структура урока открытия нового знания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081825"/>
            <a:ext cx="8956063" cy="5396248"/>
          </a:xfrm>
        </p:spPr>
        <p:txBody>
          <a:bodyPr/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1. </a:t>
            </a: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Этап мотивации (самоопределения) к учебной деятельности. 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ru-RU" altLang="ru-RU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Цель: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Основной целью этапа мотивации (самоопределения) к учебной деятельности является выработка на личностно значимом уровне внутренней готовности выполнения нормативных требований учебной деятельности.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реализации этой цели необходимо: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создать условия для возникновения внутренней потребности включения в деятельность («хочу»)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актуализировать требования к ученику со стороны учебной деятельности («надо»)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установить тематические рамки учебной деятельности («могу»)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04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86" y="0"/>
            <a:ext cx="8596668" cy="1320800"/>
          </a:xfrm>
        </p:spPr>
        <p:txBody>
          <a:bodyPr>
            <a:normAutofit/>
          </a:bodyPr>
          <a:lstStyle/>
          <a:p>
            <a:r>
              <a:rPr lang="ru-RU" altLang="ru-RU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Второй урок. Анализ контрольной работы.</a:t>
            </a:r>
            <a:br>
              <a:rPr lang="ru-RU" altLang="ru-RU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ru-RU" altLang="ru-RU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Структура урока: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159099"/>
            <a:ext cx="8596668" cy="4882263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3. Этап локализации индивидуальных затруднений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локализации индивидуальных затруднений является выработка на личностно значимом уровне внутренней готовности к коррекционной работе, а также выявление места и причины собственных затруднений в выполнении контрольной работы.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реализации этой цели необходимо: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организовать мотивирование учащихся к коррекционной деятельности («хочу»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«надо»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«могу») и формулировку ими основной цели урока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проанализировать правильность самопроверки учащимися своих работ и при необходимости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согласование их оценок с оценкой учителя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768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8192"/>
            <a:ext cx="8596668" cy="4495897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Далее учащиеся, которые допустили ошибки: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уточняют алгоритм исправления ошибок (алгоритм строится на предыдущих уроках на основе рефлексивного метода)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на основе алгоритма исправления ошибок анализируют свое решение и определяют место ошибок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место затруднений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выявляют и фиксируют способы действий (алгоритмы формулы, правила и т.д.), в которых допущены ошибки,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причину затруднений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9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1071"/>
            <a:ext cx="8596668" cy="4560292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Учащиеся, не допустившие ошибок, на этом этапе сравнивают свое решение с эталоном и выполняют задания творческого уровня. Также они могут выступать в качестве консультантов. Сравнение с эталоном необходимо для соотнесения своего решения с используемыми способами действий. Это способствует формированию речи, логического мышления, развитию умения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критериально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обосновывать свою точку зрения.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66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49251"/>
            <a:ext cx="8596668" cy="4792111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4. Этап построения проекта коррекции выявленных затруднений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построения проекта коррекции выявленных затруднений является постановки целей коррекционной деятельности и на этой основе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выбор способа и средств их реализации.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этого необходимо, чтобы учащиеся: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сформулировали индивидуальную цель своих будущих коррекционных действий (то есть сформулировали, какие понятия и способы действий им нужно уточнить и научиться правильно применять)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956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выбрали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способ (как?)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и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средства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(с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помощью чего?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) коррекции, то есть установили, какие конкретно изученные понятия, алгоритмы, модели, формулы, способы записи и т.д. им нужно еще раз осмыслить и понять и каким образом они будут это делать (используя эталоны, учебник, анализируя выполнение аналогичных заданий на предыдущих уроках и др.)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63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4727717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5. Этап реализации построенного проекта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реализации построенного проекта является осмысленная коррекция учащимися своих ошибок в контрольной работе и формирование умения правильно применять соответствующие способы действий.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Как и на уроке рефлексии, для реализации этой цели каждый учащийся, у которого были затруднения в контрольной работе, должен: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самостоятельно (случай 1) исправить свои ошибки выбранным методом на основе применения выбранных средств, а в случае затруднения (случай 2) - с помощью предложенного эталона для самопроверки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04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2435"/>
            <a:ext cx="8596668" cy="4598928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 первом случае </a:t>
            </a:r>
            <a:r>
              <a:rPr lang="ru-RU" altLang="ru-RU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соотнести свои результаты исправления ошибок с эталоном для самопроверки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далее в обоих случаях выбрать из предложенных или придумать самому задания на способы действий (правила, алгоритмы и т.д.), в которых были допущены ошибки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решить эти задания (часть из них может войти в домашнюю работу)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Учащиеся, не допустившие ошибок в контрольной работе, продолжают решать задания творческого уровня или выступают в качестве консультантов.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06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5009"/>
            <a:ext cx="8596668" cy="4766354"/>
          </a:xfrm>
        </p:spPr>
        <p:txBody>
          <a:bodyPr/>
          <a:lstStyle/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6. Этап обобщения затруднений во внешней речи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обобщения затруднений во внешней речи является закрепление способов действий, вызвавших затруднение.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реализации этой цели, подобно урокам рефлексии, организуется:</a:t>
            </a:r>
          </a:p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обсуждение типовых ошибок</a:t>
            </a:r>
          </a:p>
          <a:p>
            <a:pPr marL="319088" lvl="0" indent="-319088" defTabSz="914400" fontAlgn="base"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проговаривание формулировок способов действий, вызвавших затруднение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95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94705"/>
            <a:ext cx="8596668" cy="4946658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7. Этап самостоятельной работы с самопроверкой по эталону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самостоятельной работы с самопроверкой по эталону, как и на уроке рефлексии, является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интериоризация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способов действий, вызвавших затруднения, самопроверка их усвоения, индивидуальная рефлексия достижения цели, а также создание (по возможности) ситуации успеха.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реализации этой цели необходимо, чтобы учащиеся, допустившие ошибки в контрольной работе: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выполнили самостоятельную работу, аналогичную контролируемой работе, выбирая только те задания, в которых допущены ошибки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33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16677"/>
            <a:ext cx="8596668" cy="4624686"/>
          </a:xfrm>
        </p:spPr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провели самопроверку своих работ по готовому образцу и зафиксировали </a:t>
            </a:r>
            <a:r>
              <a:rPr lang="ru-RU" altLang="ru-RU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знаково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результаты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зафиксировали преодоление возникшего ранее затруднения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Учащиеся, не допустившие ошибки в контрольной работе, выполняют самопроверку заданий творческого уровня по предложенному образцу.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78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811369"/>
            <a:ext cx="8596668" cy="5229993"/>
          </a:xfrm>
        </p:spPr>
        <p:txBody>
          <a:bodyPr>
            <a:normAutofit lnSpcReduction="10000"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b="1" dirty="0">
                <a:solidFill>
                  <a:srgbClr val="FF0000"/>
                </a:solidFill>
                <a:latin typeface="Arial" panose="020B0604020202020204" pitchFamily="34" charset="0"/>
                <a:hlinkClick r:id="rId2"/>
              </a:rPr>
              <a:t>2. Этап актуализации и фиксирования индивидуального затруднения в пробном действии</a:t>
            </a:r>
            <a:r>
              <a:rPr lang="ru-RU" altLang="ru-RU" sz="2400" b="1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Цель этапа актуализации и пробного учебного действия является подготовка мышления учащихся, организация осознания ими внутренней потребности к построению учебных действий и фиксирование каждым из них индивидуального затруднения в пробном действии.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этого необходимо, чтобы учащиеся: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воспроизвели и зафиксировали знания, умения и навыки, достаточные для построения нового способа действий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активизировали соответствующие мыслительные операции (анализ, синтез, сравнение, обобщение, классификация, аналогия и т.д.) и познавательные процессы (внимание, память и т.д.)</a:t>
            </a:r>
            <a: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0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0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3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6373"/>
            <a:ext cx="8596668" cy="4804990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8. Этап решения заданий творческого уровня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включения в систему знаний повторения является применение способов действий, вызвавших затруднения, повторение и закрепление ранее изученного, подготовка к изучению следующих разделов курса.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этого учащиеся: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/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При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положительном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результате предыдущего этапа: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выполняют задания, в которых рассматриваемые способы действий связываются с ранее изученными и между собой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24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выполняют задания на подготовку к изучению следующих тем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При </a:t>
            </a:r>
            <a:r>
              <a:rPr lang="ru-RU" altLang="ru-RU" sz="2400" i="1" dirty="0">
                <a:solidFill>
                  <a:prstClr val="black"/>
                </a:solidFill>
                <a:latin typeface="Arial" panose="020B0604020202020204" pitchFamily="34" charset="0"/>
              </a:rPr>
              <a:t>отрицательном 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результате предыдущего этапа: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повторяют предыдущий этап, но другого варианта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71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75009"/>
            <a:ext cx="8596668" cy="4766354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9. Этап рефлексии контрольно-коррекционной деятельности</a:t>
            </a: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рефлексии деятельности на уроке является: самооценка результатов контрольно-коррекционной деятельности; осознание метода преодоления затруднений в деятельности; осознание механизма контрольно-коррекционной деятельности.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Для реализации этой цели учащиеся: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проговаривают механизм деятельности по контролю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анализируют, где и почему были допущены ошибки, способы их исправления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974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19707"/>
            <a:ext cx="8596668" cy="4521655"/>
          </a:xfrm>
        </p:spPr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называют способы действий, вызвавшие затруднение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фиксируют степень соответствия поставленной цели контрольно-коррекционной деятельности и ее результатов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оценивают полученные результаты собственной деятельности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при необходимости определяются задания для самоподготовки (домашнее задание с элементами выбора, творчества)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намечают цели последующей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54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2435"/>
            <a:ext cx="8596668" cy="4598928"/>
          </a:xfrm>
        </p:spPr>
        <p:txBody>
          <a:bodyPr/>
          <a:lstStyle/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актуализировали норму пробного учебного действия («надо» 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«хочу» </a:t>
            </a:r>
            <a:r>
              <a:rPr lang="ru-RU" altLang="ru-RU" sz="2900" dirty="0">
                <a:solidFill>
                  <a:prstClr val="black"/>
                </a:solidFill>
                <a:latin typeface="Arial" panose="020B0604020202020204" pitchFamily="34" charset="0"/>
              </a:rPr>
              <a:t>–</a:t>
            </a: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 «могу»)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попытались самостоятельно выполнить индивидуальное задание на применение нового знания, запланированного для изучения на данном уроке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зафиксировали возникшее затруднение в выполнении пробного действия или его обосновании</a:t>
            </a:r>
          </a:p>
          <a:p>
            <a:pPr marL="319088" lvl="0" indent="-319088" defTabSz="914400" fontAlgn="base">
              <a:lnSpc>
                <a:spcPct val="9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endParaRPr lang="ru-RU" altLang="ru-RU" sz="2400" dirty="0">
              <a:solidFill>
                <a:prstClr val="black"/>
              </a:solidFill>
              <a:latin typeface="Tw Cen MT" panose="020B0602020104020603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13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40158"/>
            <a:ext cx="8596668" cy="5602309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3. Этап выявления места и причины затруднения</a:t>
            </a: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Основная цель этапа – организовать анализ учащимися возникшей ситуации и на этой основе выявить места и причины затруднения, осознать то, в чем именно состоит недостаточность их знаний, умений или способностей.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этого необходимо, чтобы учащиеся: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проанализировали шаг за шагом с опорой на знаковую запись и проговорили вслух, что и как они делали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зафиксировали операцию, шаг, на котором возникло затруднение (место затруднения)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соотнесли свои действия на этом шаге с изученными способами и зафиксировали, какого знания или умения недостает для решения исходной задачи и задач такого класса или типа вообще (причина затруднения)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87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08846"/>
            <a:ext cx="8596668" cy="5431762"/>
          </a:xfrm>
        </p:spPr>
        <p:txBody>
          <a:bodyPr>
            <a:normAutofit/>
          </a:bodyPr>
          <a:lstStyle/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  <a:hlinkClick r:id="rId2"/>
              </a:rPr>
              <a:t>4. Этап построения проекта выхода из затруднения</a:t>
            </a:r>
            <a:r>
              <a:rPr lang="ru-RU" altLang="ru-RU" sz="2400" b="1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None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	Основной целью этапа построения проекта выхода из затруднения является постановка целей учебной деятельности и на этой основе – выбор способа и средств их реализации.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Для этого необходимо, чтобы учащиеся:</a:t>
            </a: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сформулировали конкретную цель своих будущих учебных действий, устраняющих причину возникшего затруднения (то есть сформулировали, какие знания им нужно построить и чему научиться)</a:t>
            </a:r>
            <a:b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</a:br>
            <a:endParaRPr lang="ru-RU" altLang="ru-RU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19088" lvl="0" indent="-319088" defTabSz="914400" fontAlgn="base">
              <a:lnSpc>
                <a:spcPct val="80000"/>
              </a:lnSpc>
              <a:spcBef>
                <a:spcPts val="700"/>
              </a:spcBef>
              <a:spcAft>
                <a:spcPct val="0"/>
              </a:spcAft>
              <a:buClr>
                <a:srgbClr val="DD8047"/>
              </a:buClr>
              <a:buSzPct val="60000"/>
              <a:buFont typeface="Wingdings" panose="05000000000000000000" pitchFamily="2" charset="2"/>
              <a:buChar char=""/>
            </a:pPr>
            <a:r>
              <a:rPr lang="ru-RU" altLang="ru-RU" sz="2400" dirty="0">
                <a:solidFill>
                  <a:prstClr val="black"/>
                </a:solidFill>
                <a:latin typeface="Arial" panose="020B0604020202020204" pitchFamily="34" charset="0"/>
              </a:rPr>
              <a:t>предложили и согласовали тему урока, которую учитель может уточнить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395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1501</Words>
  <Application>Microsoft Office PowerPoint</Application>
  <PresentationFormat>Широкоэкранный</PresentationFormat>
  <Paragraphs>211</Paragraphs>
  <Slides>63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9" baseType="lpstr">
      <vt:lpstr>Arial</vt:lpstr>
      <vt:lpstr>Trebuchet MS</vt:lpstr>
      <vt:lpstr>Tw Cen MT</vt:lpstr>
      <vt:lpstr>Wingdings</vt:lpstr>
      <vt:lpstr>Wingdings 3</vt:lpstr>
      <vt:lpstr>Грань</vt:lpstr>
      <vt:lpstr>Основные типы уроков математики</vt:lpstr>
      <vt:lpstr>Типология уроков на основе системно-деятельностного подхода</vt:lpstr>
      <vt:lpstr>Урок открытия нового знания (ОНЗ)</vt:lpstr>
      <vt:lpstr>Алгоритм конструирования урока открытия нового знания</vt:lpstr>
      <vt:lpstr>Структура урока открытия нового знания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Урок отработки умений и рефлексии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урока рефлексии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Урок общеметодологической направленности</vt:lpstr>
      <vt:lpstr>Презентация PowerPoint</vt:lpstr>
      <vt:lpstr>Структура урока общеметодологической направленности</vt:lpstr>
      <vt:lpstr>Урок развивающего контроля</vt:lpstr>
      <vt:lpstr>Презентация PowerPoint</vt:lpstr>
      <vt:lpstr>Презентация PowerPoint</vt:lpstr>
      <vt:lpstr>Презентация PowerPoint</vt:lpstr>
      <vt:lpstr>Презентация PowerPoint</vt:lpstr>
      <vt:lpstr>Первый урок. Проведение контрольной работы. Структура урока:</vt:lpstr>
      <vt:lpstr>Презентация PowerPoint</vt:lpstr>
      <vt:lpstr>Презентация PowerPoint</vt:lpstr>
      <vt:lpstr>Презентация PowerPoint</vt:lpstr>
      <vt:lpstr>Второй урок. Анализ контрольной работы. Структура урока: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типы уроков математики</dc:title>
  <dc:creator>Константин Макаров</dc:creator>
  <cp:lastModifiedBy>Microsoft</cp:lastModifiedBy>
  <cp:revision>7</cp:revision>
  <dcterms:created xsi:type="dcterms:W3CDTF">2015-03-31T13:20:26Z</dcterms:created>
  <dcterms:modified xsi:type="dcterms:W3CDTF">2016-09-06T02:28:25Z</dcterms:modified>
</cp:coreProperties>
</file>