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0" r:id="rId8"/>
    <p:sldId id="265" r:id="rId9"/>
    <p:sldId id="268" r:id="rId10"/>
    <p:sldId id="263" r:id="rId11"/>
    <p:sldId id="264" r:id="rId12"/>
    <p:sldId id="271" r:id="rId13"/>
    <p:sldId id="259" r:id="rId14"/>
    <p:sldId id="272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40EE11E-E92F-474C-8AD0-35724C6867A2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405C7F-D4BE-4FBD-B736-AF2B6ED57F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обучения, направленные на совершенствование знаний и формирование умений и навыков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9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620688"/>
            <a:ext cx="8208912" cy="583264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Выполнение упражнений по образцу </a:t>
            </a:r>
            <a:r>
              <a:rPr lang="ru-RU" dirty="0" smtClean="0"/>
              <a:t>имеет </a:t>
            </a:r>
            <a:r>
              <a:rPr lang="ru-RU" dirty="0"/>
              <a:t>целью </a:t>
            </a:r>
            <a:r>
              <a:rPr lang="ru-RU" dirty="0" smtClean="0"/>
              <a:t>закрепление теоретического и практического материала</a:t>
            </a:r>
            <a:r>
              <a:rPr lang="ru-RU" dirty="0"/>
              <a:t>, совершенствование первичного приобретённого умения и формирование навыка. Особенностью этого этапа обучения является то, что при выполнении учащимися упражнений осуществляется постепенный переход от воспроизведения ими знаний и практических действий по образцу к самостоятельному применению их в новых изменяющихся условиях, в различных ситуациях. </a:t>
            </a:r>
          </a:p>
          <a:p>
            <a:r>
              <a:rPr lang="ru-RU" dirty="0"/>
              <a:t>На этапе совершенствования первично приобретённого умения и формирования навыка наиболее широко используются такие виды </a:t>
            </a:r>
            <a:r>
              <a:rPr lang="ru-RU" b="1" dirty="0"/>
              <a:t>тренировочных упражнений</a:t>
            </a:r>
            <a:r>
              <a:rPr lang="ru-RU" dirty="0"/>
              <a:t>, как: </a:t>
            </a:r>
          </a:p>
          <a:p>
            <a:pPr marL="109728" indent="0">
              <a:buNone/>
            </a:pPr>
            <a:r>
              <a:rPr lang="ru-RU" dirty="0"/>
              <a:t>1) Упражнения по применению того или иного определённого усваивания правила в новых изменяющихся условиях. </a:t>
            </a:r>
          </a:p>
          <a:p>
            <a:pPr marL="109728" indent="0">
              <a:buNone/>
            </a:pPr>
            <a:r>
              <a:rPr lang="ru-RU" dirty="0"/>
              <a:t>2) Упражнения по комплексному применению усваиваемых и ранее изученных правил в различных ситуациях.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10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268760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ru-RU" sz="2800" b="1" dirty="0"/>
              <a:t>Самостоятельная работа </a:t>
            </a:r>
            <a:r>
              <a:rPr lang="ru-RU" sz="2800" b="1" dirty="0" smtClean="0"/>
              <a:t>тренировочного характера </a:t>
            </a:r>
            <a:r>
              <a:rPr lang="ru-RU" sz="2800" dirty="0" smtClean="0"/>
              <a:t>применяется для </a:t>
            </a:r>
            <a:r>
              <a:rPr lang="ru-RU" sz="2800" dirty="0"/>
              <a:t>закрепления </a:t>
            </a:r>
            <a:r>
              <a:rPr lang="ru-RU" sz="2800" dirty="0" smtClean="0"/>
              <a:t>математических знаний, для развития способности к практическому применению этих знаний, а также для овладения необходимыми навыками. </a:t>
            </a:r>
          </a:p>
          <a:p>
            <a:r>
              <a:rPr lang="ru-RU" sz="2800" dirty="0" smtClean="0"/>
              <a:t>Работа состоит из упражнений или из задач стандартного типа. Задания необходимо расположить в порядке нарастания трудности.</a:t>
            </a:r>
          </a:p>
          <a:p>
            <a:r>
              <a:rPr lang="ru-RU" sz="2800" dirty="0" smtClean="0"/>
              <a:t>Наибольший эффект </a:t>
            </a:r>
            <a:r>
              <a:rPr lang="ru-RU" sz="2800" dirty="0"/>
              <a:t>в процессе самостоятельного </a:t>
            </a:r>
            <a:r>
              <a:rPr lang="ru-RU" sz="2800" dirty="0" smtClean="0"/>
              <a:t>выполнения тренировочных упражнений достигается </a:t>
            </a:r>
            <a:r>
              <a:rPr lang="ru-RU" sz="2800" dirty="0"/>
              <a:t>при условии обеспечения учащихся достаточными по объему и разнообразию дидактическими материалами.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55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 на тренажерах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Позволяют:</a:t>
            </a:r>
          </a:p>
          <a:p>
            <a:r>
              <a:rPr lang="ru-RU" dirty="0" smtClean="0"/>
              <a:t> расширить возможности уровневой дифференциации обучения за счет построения индивидуальной траектории обучения.</a:t>
            </a:r>
          </a:p>
          <a:p>
            <a:r>
              <a:rPr lang="ru-RU" dirty="0"/>
              <a:t>ф</a:t>
            </a:r>
            <a:r>
              <a:rPr lang="ru-RU" dirty="0" smtClean="0"/>
              <a:t>ормировать устойчивый интерес учащихся к обучению за счет применения интерактивных упражнений, заданий</a:t>
            </a:r>
          </a:p>
          <a:p>
            <a:r>
              <a:rPr lang="ru-RU" dirty="0" smtClean="0"/>
              <a:t>Облегчить труд учителя, сделать обучение более современным, привлекательным и комфортным.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534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Творчески-репродуктивные методы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Вариативные упражнения</a:t>
            </a:r>
          </a:p>
          <a:p>
            <a:r>
              <a:rPr lang="ru-RU" sz="3200" dirty="0" smtClean="0"/>
              <a:t>Деловая игра</a:t>
            </a:r>
          </a:p>
          <a:p>
            <a:r>
              <a:rPr lang="ru-RU" sz="3200" dirty="0" smtClean="0"/>
              <a:t>Анализ производственных ситуаций</a:t>
            </a:r>
          </a:p>
          <a:p>
            <a:r>
              <a:rPr lang="ru-RU" sz="3200" dirty="0" smtClean="0"/>
              <a:t>Сочинение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290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/>
          <a:lstStyle/>
          <a:p>
            <a:r>
              <a:rPr lang="ru-RU" dirty="0" smtClean="0"/>
              <a:t>Вариативные 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r>
              <a:rPr lang="ru-RU" dirty="0" smtClean="0"/>
              <a:t>Комплексные устные упражнения</a:t>
            </a:r>
          </a:p>
          <a:p>
            <a:r>
              <a:rPr lang="ru-RU" dirty="0" smtClean="0"/>
              <a:t>Упражнения могут иметь разные варианты решения. Можно давать задание – решить разными способами.</a:t>
            </a:r>
          </a:p>
          <a:p>
            <a:r>
              <a:rPr lang="ru-RU" dirty="0" smtClean="0"/>
              <a:t>При заданной системе упражнений учащийся может решать задания по выбору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011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Деловая игра </a:t>
            </a:r>
            <a:r>
              <a:rPr lang="ru-RU" sz="3200" dirty="0"/>
              <a:t>- это специально созданные ситуации, моделирующие реальность, из которых учащимся предлагается найти выход. </a:t>
            </a:r>
            <a:r>
              <a:rPr lang="ru-RU" sz="3200" dirty="0" smtClean="0"/>
              <a:t>Развивающий эффект игры достигается за счет импровизации, естественного включения творческих сил учащихся в процесс воспроизведения – усвоения учебного материала.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784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/>
          </a:bodyPr>
          <a:lstStyle/>
          <a:p>
            <a:r>
              <a:rPr lang="ru-RU" dirty="0"/>
              <a:t>Выбор методов обучения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628800"/>
            <a:ext cx="8568952" cy="496855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b="1" i="1" dirty="0" smtClean="0"/>
              <a:t>Общие условия, </a:t>
            </a:r>
            <a:r>
              <a:rPr lang="ru-RU" b="1" i="1" dirty="0"/>
              <a:t>которые определяют выбор </a:t>
            </a:r>
            <a:r>
              <a:rPr lang="ru-RU" b="1" i="1" dirty="0" smtClean="0"/>
              <a:t>метода обучения:</a:t>
            </a:r>
          </a:p>
          <a:p>
            <a:pPr marL="109728" indent="0">
              <a:buNone/>
            </a:pPr>
            <a:r>
              <a:rPr lang="ru-RU" dirty="0" smtClean="0"/>
              <a:t>1</a:t>
            </a:r>
            <a:r>
              <a:rPr lang="ru-RU" dirty="0"/>
              <a:t>. Закономерности и принципы обучения, которые вытекают из них.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2</a:t>
            </a:r>
            <a:r>
              <a:rPr lang="ru-RU" dirty="0"/>
              <a:t>. Содержание и методы </a:t>
            </a:r>
            <a:r>
              <a:rPr lang="ru-RU" dirty="0" smtClean="0"/>
              <a:t>математики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</a:t>
            </a:r>
            <a:r>
              <a:rPr lang="ru-RU" dirty="0"/>
              <a:t>. Цели и задачи обучения.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4</a:t>
            </a:r>
            <a:r>
              <a:rPr lang="ru-RU" dirty="0"/>
              <a:t>. Учебные возможности школьников возрастные, уровень подготовленности, особенности классного коллектива.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5</a:t>
            </a:r>
            <a:r>
              <a:rPr lang="ru-RU" dirty="0"/>
              <a:t>. Внешние условия географические, производственное окружение.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6</a:t>
            </a:r>
            <a:r>
              <a:rPr lang="ru-RU" dirty="0"/>
              <a:t>. Возможности </a:t>
            </a:r>
            <a:r>
              <a:rPr lang="ru-RU" dirty="0" smtClean="0"/>
              <a:t>учителей: </a:t>
            </a:r>
            <a:r>
              <a:rPr lang="ru-RU" dirty="0"/>
              <a:t>опыт, уровень подготовленности, знание типичных ситуаций процесса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222310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800200"/>
          </a:xfrm>
        </p:spPr>
        <p:txBody>
          <a:bodyPr>
            <a:noAutofit/>
          </a:bodyPr>
          <a:lstStyle/>
          <a:p>
            <a:r>
              <a:rPr lang="ru-RU" sz="3600" dirty="0"/>
              <a:t>Методы обучения, направленные на совершенствование знаний и формирование умений и навыков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49592"/>
          </a:xfrm>
        </p:spPr>
        <p:txBody>
          <a:bodyPr>
            <a:normAutofit/>
          </a:bodyPr>
          <a:lstStyle/>
          <a:p>
            <a:endParaRPr lang="ru-RU" sz="3600" dirty="0" smtClean="0"/>
          </a:p>
          <a:p>
            <a:r>
              <a:rPr lang="ru-RU" sz="3600" dirty="0" smtClean="0"/>
              <a:t>Репродуктивные методы</a:t>
            </a:r>
          </a:p>
          <a:p>
            <a:r>
              <a:rPr lang="ru-RU" sz="3600" dirty="0" smtClean="0"/>
              <a:t>Творчески-репродуктивные методы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8696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Репродуктивные методы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Пересказ учебного материала</a:t>
            </a:r>
          </a:p>
          <a:p>
            <a:r>
              <a:rPr lang="ru-RU" sz="3200" dirty="0" smtClean="0"/>
              <a:t>Выполнение упражнения по образцу</a:t>
            </a:r>
          </a:p>
          <a:p>
            <a:r>
              <a:rPr lang="ru-RU" sz="3200" dirty="0" smtClean="0"/>
              <a:t>Самостоятельная работа тренировочного характера</a:t>
            </a:r>
          </a:p>
          <a:p>
            <a:r>
              <a:rPr lang="ru-RU" sz="3200" dirty="0" smtClean="0"/>
              <a:t>Упражнения на тренажерах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519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06489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0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репродуктивного обучения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9878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806489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4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620688"/>
            <a:ext cx="8496944" cy="5976664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2800" dirty="0"/>
              <a:t>Главное</a:t>
            </a:r>
            <a:r>
              <a:rPr lang="ru-RU" sz="2800" b="1" dirty="0"/>
              <a:t> преимущество </a:t>
            </a:r>
            <a:r>
              <a:rPr lang="ru-RU" sz="2800" dirty="0" smtClean="0"/>
              <a:t>репродуктивных методов </a:t>
            </a:r>
            <a:r>
              <a:rPr lang="ru-RU" sz="2800" dirty="0"/>
              <a:t>– экономность. Он обеспечивает возможность передачи значительного объема знаний, умений за минимально короткое время и с небольшими затратами усилий. При многократном повторении прочность знаний может быть прочной. </a:t>
            </a:r>
          </a:p>
          <a:p>
            <a:pPr marL="109728" indent="0">
              <a:buNone/>
            </a:pPr>
            <a:r>
              <a:rPr lang="ru-RU" sz="2800" dirty="0"/>
              <a:t>    </a:t>
            </a:r>
            <a:r>
              <a:rPr lang="ru-RU" sz="2800" b="1" dirty="0"/>
              <a:t> </a:t>
            </a:r>
            <a:r>
              <a:rPr lang="ru-RU" sz="2800" b="1" dirty="0" smtClean="0"/>
              <a:t>Недостатки </a:t>
            </a:r>
            <a:r>
              <a:rPr lang="ru-RU" sz="2800" dirty="0" smtClean="0"/>
              <a:t>репродуктивных методов обучения: </a:t>
            </a:r>
          </a:p>
          <a:p>
            <a:r>
              <a:rPr lang="ru-RU" sz="2800" dirty="0" smtClean="0"/>
              <a:t>не </a:t>
            </a:r>
            <a:r>
              <a:rPr lang="ru-RU" sz="2800" dirty="0"/>
              <a:t>позволяют в должной мере развивать мышление школьников, и особенно самостоятельность, гибкость мышления; </a:t>
            </a:r>
            <a:endParaRPr lang="ru-RU" sz="2800" dirty="0" smtClean="0"/>
          </a:p>
          <a:p>
            <a:r>
              <a:rPr lang="ru-RU" dirty="0"/>
              <a:t>не позволяют формировать </a:t>
            </a:r>
            <a:r>
              <a:rPr lang="ru-RU" sz="2800" dirty="0"/>
              <a:t>у учеников навыки поисковой деятельности. </a:t>
            </a:r>
            <a:endParaRPr lang="ru-RU" sz="2800" dirty="0" smtClean="0"/>
          </a:p>
          <a:p>
            <a:r>
              <a:rPr lang="ru-RU" sz="2800" dirty="0" smtClean="0"/>
              <a:t>при </a:t>
            </a:r>
            <a:r>
              <a:rPr lang="ru-RU" sz="2800" dirty="0"/>
              <a:t>чрезмерном применении эти методы ведут к формализации процесса усвоения знаний, а порой и просто к зубрежке.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5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/>
          <a:lstStyle/>
          <a:p>
            <a:r>
              <a:rPr lang="ru-RU" dirty="0" smtClean="0"/>
              <a:t>Пересказ учебного материала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/>
              <a:t>специальное воспроизведение изученного учебного материала с целью усвоения знаний.</a:t>
            </a:r>
          </a:p>
          <a:p>
            <a:r>
              <a:rPr lang="ru-RU" sz="3200" dirty="0" smtClean="0"/>
              <a:t>Воспроизведение вывода формул;</a:t>
            </a:r>
          </a:p>
          <a:p>
            <a:r>
              <a:rPr lang="ru-RU" sz="3200" dirty="0" smtClean="0"/>
              <a:t>Воспроизведение доказательства теоремы;</a:t>
            </a:r>
          </a:p>
          <a:p>
            <a:r>
              <a:rPr lang="ru-RU" sz="3200" dirty="0" smtClean="0"/>
              <a:t>Воспроизведение правил, алгоритмов решения задач.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8810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196752"/>
            <a:ext cx="8712968" cy="5328592"/>
          </a:xfrm>
        </p:spPr>
        <p:txBody>
          <a:bodyPr>
            <a:normAutofit/>
          </a:bodyPr>
          <a:lstStyle/>
          <a:p>
            <a:r>
              <a:rPr lang="ru-RU" b="1" dirty="0"/>
              <a:t>Упражнение</a:t>
            </a:r>
            <a:r>
              <a:rPr lang="ru-RU" dirty="0"/>
              <a:t> - это метод обучения, представляющий собой планомерное организованное повторное выполнение действий с целью овладения ими или повышения их качества.</a:t>
            </a:r>
          </a:p>
          <a:p>
            <a:r>
              <a:rPr lang="ru-RU" dirty="0"/>
              <a:t>Без правильно организованных упражнений невозможно овладеть учебными и практическими умениями и </a:t>
            </a:r>
            <a:r>
              <a:rPr lang="ru-RU" dirty="0" smtClean="0"/>
              <a:t>навыками. </a:t>
            </a:r>
            <a:r>
              <a:rPr lang="ru-RU" dirty="0"/>
              <a:t>Достоинство данного метода состоит в том, что он обеспечивает эффективное формирование умений и навыков, а недостаток - в слабом выполнении побуждающей функции.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88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r>
              <a:rPr lang="ru-RU" sz="3200" dirty="0"/>
              <a:t>Чтобы упражнения были эффективными, они должны отвечать ряду требований. К ним относятся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4032448"/>
          </a:xfrm>
        </p:spPr>
        <p:txBody>
          <a:bodyPr>
            <a:normAutofit/>
          </a:bodyPr>
          <a:lstStyle/>
          <a:p>
            <a:r>
              <a:rPr lang="ru-RU" dirty="0" smtClean="0"/>
              <a:t>сознательная </a:t>
            </a:r>
            <a:r>
              <a:rPr lang="ru-RU" dirty="0"/>
              <a:t>направленность учащегося на повышение качества деятельности </a:t>
            </a:r>
            <a:endParaRPr lang="ru-RU" dirty="0" smtClean="0"/>
          </a:p>
          <a:p>
            <a:r>
              <a:rPr lang="ru-RU" dirty="0" smtClean="0"/>
              <a:t>знание </a:t>
            </a:r>
            <a:r>
              <a:rPr lang="ru-RU" dirty="0"/>
              <a:t>правил выполнения </a:t>
            </a:r>
            <a:r>
              <a:rPr lang="ru-RU" dirty="0" smtClean="0"/>
              <a:t>действий</a:t>
            </a:r>
          </a:p>
          <a:p>
            <a:r>
              <a:rPr lang="ru-RU" dirty="0" smtClean="0"/>
              <a:t>сознательный </a:t>
            </a:r>
            <a:r>
              <a:rPr lang="ru-RU" dirty="0"/>
              <a:t>учет и контролирование </a:t>
            </a:r>
            <a:r>
              <a:rPr lang="ru-RU" dirty="0" smtClean="0"/>
              <a:t>условий, </a:t>
            </a:r>
            <a:r>
              <a:rPr lang="ru-RU" dirty="0"/>
              <a:t>в которых оно должно </a:t>
            </a:r>
            <a:r>
              <a:rPr lang="ru-RU" dirty="0" smtClean="0"/>
              <a:t>выполняться</a:t>
            </a:r>
          </a:p>
          <a:p>
            <a:r>
              <a:rPr lang="ru-RU" dirty="0" smtClean="0"/>
              <a:t>учет </a:t>
            </a:r>
            <a:r>
              <a:rPr lang="ru-RU" dirty="0"/>
              <a:t>достигнутых </a:t>
            </a:r>
            <a:r>
              <a:rPr lang="ru-RU" dirty="0" smtClean="0"/>
              <a:t>результатов</a:t>
            </a:r>
          </a:p>
          <a:p>
            <a:r>
              <a:rPr lang="ru-RU" dirty="0" smtClean="0"/>
              <a:t>распределение </a:t>
            </a:r>
            <a:r>
              <a:rPr lang="ru-RU" dirty="0"/>
              <a:t>повторений во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1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196</TotalTime>
  <Words>588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Georgia</vt:lpstr>
      <vt:lpstr>Trebuchet MS</vt:lpstr>
      <vt:lpstr>Wingdings 2</vt:lpstr>
      <vt:lpstr>Городская</vt:lpstr>
      <vt:lpstr>Методы обучения, направленные на совершенствование знаний и формирование умений и навыков</vt:lpstr>
      <vt:lpstr>Методы обучения, направленные на совершенствование знаний и формирование умений и навыков</vt:lpstr>
      <vt:lpstr>Репродуктивные методы</vt:lpstr>
      <vt:lpstr>Презентация PowerPoint</vt:lpstr>
      <vt:lpstr>Структура репродуктивного обучения</vt:lpstr>
      <vt:lpstr>Презентация PowerPoint</vt:lpstr>
      <vt:lpstr>Пересказ учебного материала -</vt:lpstr>
      <vt:lpstr>Презентация PowerPoint</vt:lpstr>
      <vt:lpstr>Чтобы упражнения были эффективными, они должны отвечать ряду требований. К ним относятся </vt:lpstr>
      <vt:lpstr>Презентация PowerPoint</vt:lpstr>
      <vt:lpstr>Презентация PowerPoint</vt:lpstr>
      <vt:lpstr>Упражнения на тренажерах</vt:lpstr>
      <vt:lpstr>Творчески-репродуктивные методы</vt:lpstr>
      <vt:lpstr>Вариативные упражнения</vt:lpstr>
      <vt:lpstr>Презентация PowerPoint</vt:lpstr>
      <vt:lpstr>Выбор методов обучения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обучения, направленные на совершенствование знаний и формирование умений и навыков</dc:title>
  <dc:creator>Makaron</dc:creator>
  <cp:lastModifiedBy>Microsoft</cp:lastModifiedBy>
  <cp:revision>12</cp:revision>
  <dcterms:created xsi:type="dcterms:W3CDTF">2011-10-28T10:33:56Z</dcterms:created>
  <dcterms:modified xsi:type="dcterms:W3CDTF">2016-09-06T02:26:41Z</dcterms:modified>
</cp:coreProperties>
</file>