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7" r:id="rId7"/>
    <p:sldId id="268" r:id="rId8"/>
    <p:sldId id="269" r:id="rId9"/>
    <p:sldId id="261" r:id="rId10"/>
    <p:sldId id="264" r:id="rId11"/>
    <p:sldId id="266" r:id="rId12"/>
    <p:sldId id="262" r:id="rId13"/>
    <p:sldId id="263" r:id="rId14"/>
    <p:sldId id="270" r:id="rId15"/>
    <p:sldId id="271" r:id="rId16"/>
    <p:sldId id="265"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12/9/2016</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12/9/2016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12/9/2016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1pPr>
              <a:defRPr sz="18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12/9/2016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12/9/2016</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12/9/2016</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12/9/2016</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12/9/2016</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12/9/2016</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12/9/2016</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12/9/2016</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12/9/2016</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Анализ и самоанализ урока математики</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90739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800" y="888642"/>
            <a:ext cx="10058400" cy="5146398"/>
          </a:xfrm>
        </p:spPr>
        <p:txBody>
          <a:bodyPr/>
          <a:lstStyle/>
          <a:p>
            <a:r>
              <a:rPr lang="ru-RU" dirty="0"/>
              <a:t>Каково обоснование выбора методов обучения и их сочетания?</a:t>
            </a:r>
          </a:p>
          <a:p>
            <a:r>
              <a:rPr lang="ru-RU" dirty="0"/>
              <a:t>Как отбирались для урока средства обучения?</a:t>
            </a:r>
          </a:p>
          <a:p>
            <a:r>
              <a:rPr lang="ru-RU" dirty="0"/>
              <a:t>Почему был необходим дифференцированный подход к обучению на уроке? Как он был реализован?</a:t>
            </a:r>
          </a:p>
          <a:p>
            <a:r>
              <a:rPr lang="ru-RU" dirty="0"/>
              <a:t>Чем обоснованы выбранные формы проверки и контроля знаний учащихся?</a:t>
            </a:r>
          </a:p>
          <a:p>
            <a:r>
              <a:rPr lang="ru-RU" dirty="0"/>
              <a:t>За счет чего обеспечивалась работоспособность учащихся в течение всего урока?</a:t>
            </a:r>
          </a:p>
          <a:p>
            <a:r>
              <a:rPr lang="ru-RU" dirty="0"/>
              <a:t>Каким образом предупреждались перегрузки учащихся?</a:t>
            </a:r>
          </a:p>
          <a:p>
            <a:r>
              <a:rPr lang="ru-RU" dirty="0"/>
              <a:t>Достигнуты ли поставленные цели и почему? Какие изменения необходимы при подготовке и проведении такого урока?</a:t>
            </a:r>
          </a:p>
          <a:p>
            <a:endParaRPr lang="ru-RU" dirty="0"/>
          </a:p>
        </p:txBody>
      </p:sp>
    </p:spTree>
    <p:extLst>
      <p:ext uri="{BB962C8B-B14F-4D97-AF65-F5344CB8AC3E}">
        <p14:creationId xmlns:p14="http://schemas.microsoft.com/office/powerpoint/2010/main" val="2199770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1224843"/>
          </a:xfrm>
        </p:spPr>
        <p:txBody>
          <a:bodyPr>
            <a:normAutofit fontScale="90000"/>
          </a:bodyPr>
          <a:lstStyle/>
          <a:p>
            <a:r>
              <a:rPr lang="ru-RU" sz="4400" dirty="0"/>
              <a:t>Основные требования к </a:t>
            </a:r>
            <a:r>
              <a:rPr lang="ru-RU" sz="4400" dirty="0" smtClean="0"/>
              <a:t>самоанализу</a:t>
            </a:r>
            <a:r>
              <a:rPr lang="ru-RU" dirty="0"/>
              <a:t/>
            </a:r>
            <a:br>
              <a:rPr lang="ru-RU" dirty="0"/>
            </a:br>
            <a:endParaRPr lang="ru-RU" dirty="0"/>
          </a:p>
        </p:txBody>
      </p:sp>
      <p:sp>
        <p:nvSpPr>
          <p:cNvPr id="3" name="Объект 2"/>
          <p:cNvSpPr>
            <a:spLocks noGrp="1"/>
          </p:cNvSpPr>
          <p:nvPr>
            <p:ph idx="1"/>
          </p:nvPr>
        </p:nvSpPr>
        <p:spPr>
          <a:xfrm>
            <a:off x="1066800" y="1352282"/>
            <a:ext cx="10058400" cy="4906850"/>
          </a:xfrm>
        </p:spPr>
        <p:txBody>
          <a:bodyPr/>
          <a:lstStyle/>
          <a:p>
            <a:pPr marL="0" indent="182880" algn="just"/>
            <a:r>
              <a:rPr lang="ru-RU" sz="2000" dirty="0" smtClean="0"/>
              <a:t>Место </a:t>
            </a:r>
            <a:r>
              <a:rPr lang="ru-RU" sz="2000" dirty="0"/>
              <a:t>разбираемого урока в системе уроков по изучаемой теме; обоснование образовательной и воспитательной целей урока и выполнение намеченного плана урока, характеристика класса и мотивировка отбора учебного материала для данного урока, психологическая и педагогическая оценка системы учебных заданий и упражнений, выполненных учащимися на уроке, оценка развития самостоятельного мышления учащихся на уроке. Мотивировка выбора методов урока, оценка соответствия данных методов целям урока и его содержанию, выполнению поставленных образовательных и развивающих задач. Удовлетворённость или неудовлетворённость учителя уроком (его отдельными частями); меры, намеченные учителем по устранению отмеченных недостатков, оценка и обоснование достигнутых на уроке результатов. Самооценка как одно из условий творческого труда учителя.</a:t>
            </a:r>
          </a:p>
          <a:p>
            <a:endParaRPr lang="ru-RU" dirty="0"/>
          </a:p>
        </p:txBody>
      </p:sp>
    </p:spTree>
    <p:extLst>
      <p:ext uri="{BB962C8B-B14F-4D97-AF65-F5344CB8AC3E}">
        <p14:creationId xmlns:p14="http://schemas.microsoft.com/office/powerpoint/2010/main" val="4011317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15749"/>
          </a:xfrm>
        </p:spPr>
        <p:txBody>
          <a:bodyPr>
            <a:normAutofit fontScale="90000"/>
          </a:bodyPr>
          <a:lstStyle/>
          <a:p>
            <a:r>
              <a:rPr lang="ru-RU" sz="4000" dirty="0"/>
              <a:t>Примерная схема самоанализа  урока</a:t>
            </a:r>
            <a:r>
              <a:rPr lang="ru-RU" dirty="0"/>
              <a:t/>
            </a:r>
            <a:br>
              <a:rPr lang="ru-RU" dirty="0"/>
            </a:br>
            <a:endParaRPr lang="ru-RU" dirty="0"/>
          </a:p>
        </p:txBody>
      </p:sp>
      <p:sp>
        <p:nvSpPr>
          <p:cNvPr id="3" name="Объект 2"/>
          <p:cNvSpPr>
            <a:spLocks noGrp="1"/>
          </p:cNvSpPr>
          <p:nvPr>
            <p:ph idx="1"/>
          </p:nvPr>
        </p:nvSpPr>
        <p:spPr>
          <a:xfrm>
            <a:off x="695459" y="1094705"/>
            <a:ext cx="10856889" cy="5460642"/>
          </a:xfrm>
        </p:spPr>
        <p:txBody>
          <a:bodyPr>
            <a:normAutofit fontScale="47500" lnSpcReduction="20000"/>
          </a:bodyPr>
          <a:lstStyle/>
          <a:p>
            <a:pPr algn="just"/>
            <a:r>
              <a:rPr lang="ru-RU" sz="3700" dirty="0" smtClean="0"/>
              <a:t>1</a:t>
            </a:r>
            <a:r>
              <a:rPr lang="ru-RU" sz="3700" dirty="0"/>
              <a:t>. Какова характеристика реальных учебных возможностей? Какие особенности учащихся были учтены при планировании данного урока?</a:t>
            </a:r>
          </a:p>
          <a:p>
            <a:pPr algn="just"/>
            <a:r>
              <a:rPr lang="ru-RU" sz="3700" dirty="0"/>
              <a:t>2. Каково место данного урока в теме, разделе, курсе? Как он связан с предыдущими уроками, на что в них опирается? Как этот урок "работает" на последующие уроки, темы, разделы? В чем специфика этого урока? Каков его тип?</a:t>
            </a:r>
          </a:p>
          <a:p>
            <a:pPr algn="just"/>
            <a:r>
              <a:rPr lang="ru-RU" sz="3700" dirty="0"/>
              <a:t>3. Какие задачи решались на уроке: а) образовательные; б) воспитательные; в) задачи развития? Была ли обеспечена их комплексность, взаимосвязь? Как учтены в задачах особенности класса?</a:t>
            </a:r>
          </a:p>
          <a:p>
            <a:pPr algn="just"/>
            <a:r>
              <a:rPr lang="ru-RU" sz="3700" dirty="0"/>
              <a:t>4. Почему выбранная структура урока была рациональна для решения этих задач? Рационально ли выделено место в уроке для опроса, изучения нового материала, закрепления, домашнего задания и т.д.? Рационально ли распределено время, отведенное на все этапы урока? Логичны ли "связки" между этапами урока?</a:t>
            </a:r>
          </a:p>
          <a:p>
            <a:pPr algn="just"/>
            <a:r>
              <a:rPr lang="ru-RU" sz="3700" dirty="0"/>
              <a:t>5. На каком содержании (на каких понятиях, идеях, положениях, фактах) делается главный аспект на уроке и почему? Было ли выбрано главное, существенное?</a:t>
            </a:r>
          </a:p>
          <a:p>
            <a:pPr algn="just"/>
            <a:r>
              <a:rPr lang="ru-RU" sz="3700" dirty="0"/>
              <a:t>6. Какое сочетание методов обучения избрано для раскрытия нового материала? Дать обоснование выбора методов обучения.</a:t>
            </a:r>
          </a:p>
          <a:p>
            <a:pPr algn="just"/>
            <a:r>
              <a:rPr lang="ru-RU" sz="3700" dirty="0"/>
              <a:t>7. Необходим ли был дифференцированный подход к учащимся? Как он осуществлялся (и почему именно так)?</a:t>
            </a:r>
          </a:p>
          <a:p>
            <a:pPr marL="0" indent="0" algn="just">
              <a:buNone/>
            </a:pPr>
            <a:endParaRPr lang="ru-RU" sz="3700" dirty="0"/>
          </a:p>
          <a:p>
            <a:endParaRPr lang="ru-RU" dirty="0"/>
          </a:p>
        </p:txBody>
      </p:sp>
    </p:spTree>
    <p:extLst>
      <p:ext uri="{BB962C8B-B14F-4D97-AF65-F5344CB8AC3E}">
        <p14:creationId xmlns:p14="http://schemas.microsoft.com/office/powerpoint/2010/main" val="185912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800" y="642594"/>
            <a:ext cx="10058400" cy="5392446"/>
          </a:xfrm>
        </p:spPr>
        <p:txBody>
          <a:bodyPr>
            <a:normAutofit/>
          </a:bodyPr>
          <a:lstStyle/>
          <a:p>
            <a:r>
              <a:rPr lang="ru-RU" dirty="0"/>
              <a:t>8. Как был организован контроль усвоения знаний, умений и навыков? В каких формах, какими методами осуществлялся? Почему?</a:t>
            </a:r>
          </a:p>
          <a:p>
            <a:r>
              <a:rPr lang="ru-RU" dirty="0"/>
              <a:t>9. Как использовался на уроках учебный кабинет, какие были использованы средства обучения? Почему?</a:t>
            </a:r>
          </a:p>
          <a:p>
            <a:r>
              <a:rPr lang="ru-RU" dirty="0"/>
              <a:t>10. За счет чего обеспечивалась высокая работоспособность школьников в течение всего урока?</a:t>
            </a:r>
          </a:p>
          <a:p>
            <a:r>
              <a:rPr lang="ru-RU" dirty="0"/>
              <a:t>11. За счёт чего на уроке поддерживалась хорошая психологическая атмосфера, общение? Как реализовано воспитательное влияние личности учителя?</a:t>
            </a:r>
          </a:p>
          <a:p>
            <a:r>
              <a:rPr lang="ru-RU" dirty="0"/>
              <a:t>12. Как и за счет чего обеспечивалось на уроке и в домашней работе школьников рациональное использование времени, предупреждение перегрузки школьников?</a:t>
            </a:r>
          </a:p>
          <a:p>
            <a:r>
              <a:rPr lang="ru-RU" dirty="0"/>
              <a:t>13. Запасные методические "ходы" на случай непредвиденной ситуации. Удалось ли полностью реализовать все поставленные задачи? Если не удалось, то какие и почему?</a:t>
            </a:r>
          </a:p>
          <a:p>
            <a:r>
              <a:rPr lang="ru-RU" dirty="0"/>
              <a:t>14. Когда учитель планирует восполнение нереализованного?</a:t>
            </a:r>
          </a:p>
          <a:p>
            <a:endParaRPr lang="ru-RU" dirty="0"/>
          </a:p>
        </p:txBody>
      </p:sp>
    </p:spTree>
    <p:extLst>
      <p:ext uri="{BB962C8B-B14F-4D97-AF65-F5344CB8AC3E}">
        <p14:creationId xmlns:p14="http://schemas.microsoft.com/office/powerpoint/2010/main" val="3147003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1018781"/>
          </a:xfrm>
        </p:spPr>
        <p:txBody>
          <a:bodyPr>
            <a:normAutofit/>
          </a:bodyPr>
          <a:lstStyle/>
          <a:p>
            <a:r>
              <a:rPr lang="ru-RU" sz="3600" dirty="0"/>
              <a:t>Критерии анализа инновационного </a:t>
            </a:r>
            <a:r>
              <a:rPr lang="ru-RU" sz="3600" dirty="0" smtClean="0"/>
              <a:t>урока</a:t>
            </a:r>
            <a:endParaRPr lang="ru-RU" dirty="0"/>
          </a:p>
        </p:txBody>
      </p:sp>
      <p:sp>
        <p:nvSpPr>
          <p:cNvPr id="3" name="Объект 2"/>
          <p:cNvSpPr>
            <a:spLocks noGrp="1"/>
          </p:cNvSpPr>
          <p:nvPr>
            <p:ph idx="1"/>
          </p:nvPr>
        </p:nvSpPr>
        <p:spPr>
          <a:xfrm>
            <a:off x="1066800" y="1339403"/>
            <a:ext cx="10058400" cy="4695637"/>
          </a:xfrm>
        </p:spPr>
        <p:txBody>
          <a:bodyPr>
            <a:normAutofit fontScale="32500" lnSpcReduction="20000"/>
          </a:bodyPr>
          <a:lstStyle/>
          <a:p>
            <a:endParaRPr lang="ru-RU" dirty="0"/>
          </a:p>
          <a:p>
            <a:r>
              <a:rPr lang="ru-RU" sz="7200" dirty="0"/>
              <a:t>В условиях инновационного урока учитель, кроме того, что он делает на традиционном уроке, дополнительно осуществляет какое-либо нововведение:</a:t>
            </a:r>
          </a:p>
          <a:p>
            <a:r>
              <a:rPr lang="ru-RU" sz="7200" dirty="0" smtClean="0"/>
              <a:t>вводит </a:t>
            </a:r>
            <a:r>
              <a:rPr lang="ru-RU" sz="7200" dirty="0"/>
              <a:t>новое содержание, новую методику обучения или воспитания,</a:t>
            </a:r>
          </a:p>
          <a:p>
            <a:r>
              <a:rPr lang="ru-RU" sz="7200" dirty="0" smtClean="0"/>
              <a:t>ведет </a:t>
            </a:r>
            <a:r>
              <a:rPr lang="ru-RU" sz="7200" dirty="0"/>
              <a:t>экспериментально-исследовательскую работу на основе предварительно разработанной концепции и т.д.</a:t>
            </a:r>
          </a:p>
          <a:p>
            <a:r>
              <a:rPr lang="ru-RU" sz="7200" dirty="0" smtClean="0"/>
              <a:t>Поэтому </a:t>
            </a:r>
            <a:r>
              <a:rPr lang="ru-RU" sz="7200" dirty="0"/>
              <a:t>при проведении инновационного урока, кроме тех показателей, которые применяются к оценке эффективности традиционного урока, дополнительно используются показатели и критерии инновационного урока.</a:t>
            </a:r>
          </a:p>
          <a:p>
            <a:r>
              <a:rPr lang="ru-RU" sz="7200" dirty="0" smtClean="0"/>
              <a:t>При </a:t>
            </a:r>
            <a:r>
              <a:rPr lang="ru-RU" sz="7200" dirty="0"/>
              <a:t>оценке эффективности урока могут быть использованы как 5-, так и 10- балльные шкалы. Это зависит от того, какой шкале вы отдаете предпочтение.</a:t>
            </a:r>
          </a:p>
          <a:p>
            <a:endParaRPr lang="ru-RU" sz="7200" dirty="0"/>
          </a:p>
        </p:txBody>
      </p:sp>
    </p:spTree>
    <p:extLst>
      <p:ext uri="{BB962C8B-B14F-4D97-AF65-F5344CB8AC3E}">
        <p14:creationId xmlns:p14="http://schemas.microsoft.com/office/powerpoint/2010/main" val="3961379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6169" y="410774"/>
            <a:ext cx="10058400" cy="941507"/>
          </a:xfrm>
        </p:spPr>
        <p:txBody>
          <a:bodyPr>
            <a:normAutofit/>
          </a:bodyPr>
          <a:lstStyle/>
          <a:p>
            <a:r>
              <a:rPr lang="ru-RU" sz="3200" dirty="0"/>
              <a:t>Показатели и критерии инновационного урока</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820934582"/>
              </p:ext>
            </p:extLst>
          </p:nvPr>
        </p:nvGraphicFramePr>
        <p:xfrm>
          <a:off x="721217" y="1352280"/>
          <a:ext cx="10818323" cy="4906850"/>
        </p:xfrm>
        <a:graphic>
          <a:graphicData uri="http://schemas.openxmlformats.org/drawingml/2006/table">
            <a:tbl>
              <a:tblPr firstRow="1" bandRow="1">
                <a:tableStyleId>{5C22544A-7EE6-4342-B048-85BDC9FD1C3A}</a:tableStyleId>
              </a:tblPr>
              <a:tblGrid>
                <a:gridCol w="547675"/>
                <a:gridCol w="5374757"/>
                <a:gridCol w="3671864"/>
                <a:gridCol w="1224027"/>
              </a:tblGrid>
              <a:tr h="415261">
                <a:tc>
                  <a:txBody>
                    <a:bodyPr/>
                    <a:lstStyle/>
                    <a:p>
                      <a:r>
                        <a:rPr lang="ru-RU" dirty="0" smtClean="0"/>
                        <a:t>№</a:t>
                      </a:r>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Показатели эффективности</a:t>
                      </a:r>
                      <a:endParaRPr lang="ru-RU" dirty="0"/>
                    </a:p>
                  </a:txBody>
                  <a:tcPr/>
                </a:tc>
                <a:tc>
                  <a:txBody>
                    <a:bodyPr/>
                    <a:lstStyle/>
                    <a:p>
                      <a:r>
                        <a:rPr lang="ru-RU" dirty="0" smtClean="0"/>
                        <a:t>Критерии оценки</a:t>
                      </a:r>
                      <a:endParaRPr lang="ru-RU" dirty="0"/>
                    </a:p>
                  </a:txBody>
                  <a:tcPr/>
                </a:tc>
                <a:tc>
                  <a:txBody>
                    <a:bodyPr/>
                    <a:lstStyle/>
                    <a:p>
                      <a:r>
                        <a:rPr lang="ru-RU" dirty="0" smtClean="0"/>
                        <a:t>Оценка</a:t>
                      </a:r>
                      <a:endParaRPr lang="ru-RU" dirty="0"/>
                    </a:p>
                  </a:txBody>
                  <a:tcPr/>
                </a:tc>
              </a:tr>
              <a:tr h="735734">
                <a:tc>
                  <a:txBody>
                    <a:bodyPr/>
                    <a:lstStyle/>
                    <a:p>
                      <a:r>
                        <a:rPr lang="ru-RU" dirty="0" smtClean="0"/>
                        <a:t>1</a:t>
                      </a:r>
                      <a:endParaRPr lang="ru-RU" dirty="0"/>
                    </a:p>
                  </a:txBody>
                  <a:tcPr/>
                </a:tc>
                <a:tc>
                  <a:txBody>
                    <a:bodyPr/>
                    <a:lstStyle/>
                    <a:p>
                      <a:r>
                        <a:rPr lang="ru-RU" dirty="0" smtClean="0"/>
                        <a:t>Степень оригинальности и новизны методики (технологии) урока</a:t>
                      </a:r>
                    </a:p>
                  </a:txBody>
                  <a:tcPr/>
                </a:tc>
                <a:tc>
                  <a:txBody>
                    <a:bodyPr/>
                    <a:lstStyle/>
                    <a:p>
                      <a:r>
                        <a:rPr lang="ru-RU" dirty="0" smtClean="0"/>
                        <a:t>Оригинальность, </a:t>
                      </a:r>
                    </a:p>
                    <a:p>
                      <a:r>
                        <a:rPr lang="ru-RU" dirty="0" smtClean="0"/>
                        <a:t>новизна</a:t>
                      </a:r>
                      <a:endParaRPr lang="ru-RU" dirty="0"/>
                    </a:p>
                  </a:txBody>
                  <a:tcPr/>
                </a:tc>
                <a:tc>
                  <a:txBody>
                    <a:bodyPr/>
                    <a:lstStyle/>
                    <a:p>
                      <a:endParaRPr lang="ru-RU"/>
                    </a:p>
                  </a:txBody>
                  <a:tcPr/>
                </a:tc>
              </a:tr>
              <a:tr h="988502">
                <a:tc>
                  <a:txBody>
                    <a:bodyPr/>
                    <a:lstStyle/>
                    <a:p>
                      <a:r>
                        <a:rPr lang="ru-RU" dirty="0" smtClean="0"/>
                        <a:t>2</a:t>
                      </a:r>
                      <a:endParaRPr lang="ru-RU" dirty="0"/>
                    </a:p>
                  </a:txBody>
                  <a:tcPr/>
                </a:tc>
                <a:tc>
                  <a:txBody>
                    <a:bodyPr/>
                    <a:lstStyle/>
                    <a:p>
                      <a:r>
                        <a:rPr lang="ru-RU" dirty="0" smtClean="0"/>
                        <a:t>Гибкость сочетания традиционных и инновационных форм, методов обучения, содержания урока.</a:t>
                      </a:r>
                    </a:p>
                  </a:txBody>
                  <a:tcPr/>
                </a:tc>
                <a:tc>
                  <a:txBody>
                    <a:bodyPr/>
                    <a:lstStyle/>
                    <a:p>
                      <a:r>
                        <a:rPr lang="ru-RU" dirty="0" smtClean="0"/>
                        <a:t>гибкость, </a:t>
                      </a:r>
                    </a:p>
                    <a:p>
                      <a:r>
                        <a:rPr lang="ru-RU" dirty="0" smtClean="0"/>
                        <a:t>системность</a:t>
                      </a:r>
                      <a:endParaRPr lang="ru-RU" dirty="0"/>
                    </a:p>
                  </a:txBody>
                  <a:tcPr/>
                </a:tc>
                <a:tc>
                  <a:txBody>
                    <a:bodyPr/>
                    <a:lstStyle/>
                    <a:p>
                      <a:endParaRPr lang="ru-RU" dirty="0"/>
                    </a:p>
                  </a:txBody>
                  <a:tcPr/>
                </a:tc>
              </a:tr>
              <a:tr h="1249845">
                <a:tc>
                  <a:txBody>
                    <a:bodyPr/>
                    <a:lstStyle/>
                    <a:p>
                      <a:r>
                        <a:rPr lang="ru-RU" dirty="0" smtClean="0"/>
                        <a:t>3</a:t>
                      </a:r>
                      <a:endParaRPr lang="ru-RU" dirty="0"/>
                    </a:p>
                  </a:txBody>
                  <a:tcPr/>
                </a:tc>
                <a:tc>
                  <a:txBody>
                    <a:bodyPr/>
                    <a:lstStyle/>
                    <a:p>
                      <a:r>
                        <a:rPr lang="ru-RU" dirty="0" smtClean="0"/>
                        <a:t>Степень использования средств педагогической диагностики, позволяющих выявить эффективность педагогической инновации</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err="1" smtClean="0"/>
                        <a:t>диагностичность</a:t>
                      </a:r>
                      <a:endParaRPr lang="ru-RU" dirty="0" smtClean="0"/>
                    </a:p>
                    <a:p>
                      <a:endParaRPr lang="ru-RU" dirty="0"/>
                    </a:p>
                  </a:txBody>
                  <a:tcPr/>
                </a:tc>
                <a:tc>
                  <a:txBody>
                    <a:bodyPr/>
                    <a:lstStyle/>
                    <a:p>
                      <a:endParaRPr lang="ru-RU"/>
                    </a:p>
                  </a:txBody>
                  <a:tcPr/>
                </a:tc>
              </a:tr>
              <a:tr h="1102247">
                <a:tc>
                  <a:txBody>
                    <a:bodyPr/>
                    <a:lstStyle/>
                    <a:p>
                      <a:r>
                        <a:rPr lang="ru-RU" dirty="0" smtClean="0"/>
                        <a:t>4</a:t>
                      </a:r>
                      <a:endParaRPr lang="ru-RU" dirty="0"/>
                    </a:p>
                  </a:txBody>
                  <a:tcPr/>
                </a:tc>
                <a:tc>
                  <a:txBody>
                    <a:bodyPr/>
                    <a:lstStyle/>
                    <a:p>
                      <a:r>
                        <a:rPr lang="ru-RU" dirty="0" smtClean="0"/>
                        <a:t>Технологичность, возможности для воспроизведения педагогической инновации другими учителями</a:t>
                      </a:r>
                    </a:p>
                  </a:txBody>
                  <a:tcPr/>
                </a:tc>
                <a:tc>
                  <a:txBody>
                    <a:bodyPr/>
                    <a:lstStyle/>
                    <a:p>
                      <a:r>
                        <a:rPr lang="ru-RU" dirty="0" smtClean="0"/>
                        <a:t>воспроизводимость</a:t>
                      </a:r>
                    </a:p>
                    <a:p>
                      <a:endParaRPr lang="ru-RU" dirty="0"/>
                    </a:p>
                  </a:txBody>
                  <a:tcPr/>
                </a:tc>
                <a:tc>
                  <a:txBody>
                    <a:bodyPr/>
                    <a:lstStyle/>
                    <a:p>
                      <a:endParaRPr lang="ru-RU"/>
                    </a:p>
                  </a:txBody>
                  <a:tcPr/>
                </a:tc>
              </a:tr>
              <a:tr h="415261">
                <a:tc>
                  <a:txBody>
                    <a:bodyPr/>
                    <a:lstStyle/>
                    <a:p>
                      <a:endParaRPr lang="ru-RU" dirty="0"/>
                    </a:p>
                  </a:txBody>
                  <a:tcPr/>
                </a:tc>
                <a:tc>
                  <a:txBody>
                    <a:bodyPr/>
                    <a:lstStyle/>
                    <a:p>
                      <a:r>
                        <a:rPr lang="ru-RU" dirty="0" smtClean="0"/>
                        <a:t>ИТОГОВАЯ ОЦЕНКА</a:t>
                      </a:r>
                      <a:endParaRPr lang="ru-RU" dirty="0"/>
                    </a:p>
                  </a:txBody>
                  <a:tcPr/>
                </a:tc>
                <a:tc>
                  <a:txBody>
                    <a:bodyPr/>
                    <a:lstStyle/>
                    <a:p>
                      <a:endParaRPr lang="ru-RU"/>
                    </a:p>
                  </a:txBody>
                  <a:tcPr/>
                </a:tc>
                <a:tc>
                  <a:txBody>
                    <a:bodyPr/>
                    <a:lstStyle/>
                    <a:p>
                      <a:endParaRPr lang="ru-RU" dirty="0"/>
                    </a:p>
                  </a:txBody>
                  <a:tcPr/>
                </a:tc>
              </a:tr>
            </a:tbl>
          </a:graphicData>
        </a:graphic>
      </p:graphicFrame>
    </p:spTree>
    <p:extLst>
      <p:ext uri="{BB962C8B-B14F-4D97-AF65-F5344CB8AC3E}">
        <p14:creationId xmlns:p14="http://schemas.microsoft.com/office/powerpoint/2010/main" val="786825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481091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Схема анализа урока по ФГОС. </a:t>
            </a:r>
            <a:br>
              <a:rPr lang="ru-RU" dirty="0"/>
            </a:br>
            <a:endParaRPr lang="ru-RU" dirty="0"/>
          </a:p>
        </p:txBody>
      </p:sp>
      <p:sp>
        <p:nvSpPr>
          <p:cNvPr id="3" name="Объект 2"/>
          <p:cNvSpPr>
            <a:spLocks noGrp="1"/>
          </p:cNvSpPr>
          <p:nvPr>
            <p:ph idx="1"/>
          </p:nvPr>
        </p:nvSpPr>
        <p:spPr/>
        <p:txBody>
          <a:bodyPr>
            <a:normAutofit fontScale="92500"/>
          </a:bodyPr>
          <a:lstStyle/>
          <a:p>
            <a:r>
              <a:rPr lang="ru-RU" dirty="0" smtClean="0"/>
              <a:t> </a:t>
            </a:r>
            <a:endParaRPr lang="ru-RU" dirty="0"/>
          </a:p>
          <a:p>
            <a:r>
              <a:rPr lang="ru-RU" sz="2800" dirty="0"/>
              <a:t>Класс</a:t>
            </a:r>
            <a:r>
              <a:rPr lang="ru-RU" sz="2800" dirty="0" smtClean="0"/>
              <a:t>____________________________________________________</a:t>
            </a:r>
          </a:p>
          <a:p>
            <a:r>
              <a:rPr lang="ru-RU" sz="2800" dirty="0" smtClean="0"/>
              <a:t> </a:t>
            </a:r>
            <a:r>
              <a:rPr lang="ru-RU" sz="2800" dirty="0"/>
              <a:t>Предмет</a:t>
            </a:r>
            <a:r>
              <a:rPr lang="ru-RU" sz="2800" dirty="0" smtClean="0"/>
              <a:t>_________________________________________________</a:t>
            </a:r>
          </a:p>
          <a:p>
            <a:r>
              <a:rPr lang="ru-RU" sz="2800" dirty="0" smtClean="0"/>
              <a:t>Автор </a:t>
            </a:r>
            <a:r>
              <a:rPr lang="ru-RU" sz="2800" dirty="0"/>
              <a:t>учебника</a:t>
            </a:r>
            <a:r>
              <a:rPr lang="ru-RU" sz="2800" dirty="0" smtClean="0"/>
              <a:t>__________________________________________ </a:t>
            </a:r>
          </a:p>
          <a:p>
            <a:r>
              <a:rPr lang="ru-RU" sz="2800" dirty="0" smtClean="0"/>
              <a:t>Тема </a:t>
            </a:r>
            <a:r>
              <a:rPr lang="ru-RU" sz="2800" dirty="0"/>
              <a:t>урока</a:t>
            </a:r>
            <a:r>
              <a:rPr lang="ru-RU" sz="2800" dirty="0" smtClean="0"/>
              <a:t>______________________________________________ </a:t>
            </a:r>
            <a:endParaRPr lang="ru-RU" sz="2800" dirty="0"/>
          </a:p>
        </p:txBody>
      </p:sp>
    </p:spTree>
    <p:extLst>
      <p:ext uri="{BB962C8B-B14F-4D97-AF65-F5344CB8AC3E}">
        <p14:creationId xmlns:p14="http://schemas.microsoft.com/office/powerpoint/2010/main" val="211616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8" name="Объект 7"/>
          <p:cNvGraphicFramePr>
            <a:graphicFrameLocks noGrp="1"/>
          </p:cNvGraphicFramePr>
          <p:nvPr>
            <p:ph idx="1"/>
            <p:extLst>
              <p:ext uri="{D42A27DB-BD31-4B8C-83A1-F6EECF244321}">
                <p14:modId xmlns:p14="http://schemas.microsoft.com/office/powerpoint/2010/main" val="2230956834"/>
              </p:ext>
            </p:extLst>
          </p:nvPr>
        </p:nvGraphicFramePr>
        <p:xfrm>
          <a:off x="798492" y="642596"/>
          <a:ext cx="10599311" cy="5571487"/>
        </p:xfrm>
        <a:graphic>
          <a:graphicData uri="http://schemas.openxmlformats.org/drawingml/2006/table">
            <a:tbl>
              <a:tblPr firstRow="1" firstCol="1" lastRow="1" lastCol="1" bandRow="1" bandCol="1">
                <a:tableStyleId>{5C22544A-7EE6-4342-B048-85BDC9FD1C3A}</a:tableStyleId>
              </a:tblPr>
              <a:tblGrid>
                <a:gridCol w="731573"/>
                <a:gridCol w="8969493"/>
                <a:gridCol w="898245"/>
              </a:tblGrid>
              <a:tr h="586593">
                <a:tc>
                  <a:txBody>
                    <a:bodyPr/>
                    <a:lstStyle/>
                    <a:p>
                      <a:pPr>
                        <a:spcAft>
                          <a:spcPts val="0"/>
                        </a:spcAft>
                      </a:pPr>
                      <a:r>
                        <a:rPr lang="ru-RU" sz="1100">
                          <a:effectLst/>
                        </a:rPr>
                        <a:t>№ п/п</a:t>
                      </a:r>
                      <a:endParaRPr lang="ru-RU" sz="8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ctr">
                        <a:spcAft>
                          <a:spcPts val="0"/>
                        </a:spcAft>
                      </a:pPr>
                      <a:r>
                        <a:rPr lang="ru-RU" sz="1600" dirty="0">
                          <a:effectLst/>
                        </a:rPr>
                        <a:t>Этапы урока</a:t>
                      </a:r>
                      <a:endParaRPr lang="ru-RU" sz="1600" dirty="0">
                        <a:effectLst/>
                        <a:latin typeface="Times New Roman" panose="02020603050405020304" pitchFamily="18" charset="0"/>
                        <a:ea typeface="Times New Roman" panose="02020603050405020304" pitchFamily="18" charset="0"/>
                      </a:endParaRPr>
                    </a:p>
                  </a:txBody>
                  <a:tcPr marL="46081" marR="46081" marT="0" marB="0"/>
                </a:tc>
                <a:tc>
                  <a:txBody>
                    <a:bodyPr/>
                    <a:lstStyle/>
                    <a:p>
                      <a:pPr algn="ctr">
                        <a:spcAft>
                          <a:spcPts val="0"/>
                        </a:spcAft>
                      </a:pPr>
                      <a:r>
                        <a:rPr lang="ru-RU" sz="1100">
                          <a:effectLst/>
                        </a:rPr>
                        <a:t>Баллы</a:t>
                      </a:r>
                      <a:endParaRPr lang="ru-RU" sz="800">
                        <a:effectLst/>
                        <a:latin typeface="Times New Roman" panose="02020603050405020304" pitchFamily="18" charset="0"/>
                        <a:ea typeface="Times New Roman" panose="02020603050405020304" pitchFamily="18" charset="0"/>
                      </a:endParaRPr>
                    </a:p>
                  </a:txBody>
                  <a:tcPr marL="46081" marR="46081" marT="0" marB="0"/>
                </a:tc>
              </a:tr>
              <a:tr h="586593">
                <a:tc>
                  <a:txBody>
                    <a:bodyPr/>
                    <a:lstStyle/>
                    <a:p>
                      <a:pPr algn="just">
                        <a:spcAft>
                          <a:spcPts val="0"/>
                        </a:spcAft>
                      </a:pPr>
                      <a:r>
                        <a:rPr lang="ru-RU" sz="1100">
                          <a:effectLst/>
                        </a:rPr>
                        <a:t>1.</a:t>
                      </a:r>
                      <a:endParaRPr lang="ru-RU" sz="8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600">
                          <a:effectLst/>
                        </a:rPr>
                        <a:t>Основные цели урока: образовательная, развивающая, воспитательная. Прослеживается ли реализация поставленных учителем целей урока?</a:t>
                      </a:r>
                      <a:endParaRPr lang="ru-RU" sz="16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100">
                          <a:effectLst/>
                        </a:rPr>
                        <a:t> </a:t>
                      </a:r>
                      <a:endParaRPr lang="ru-RU" sz="800">
                        <a:effectLst/>
                        <a:latin typeface="Times New Roman" panose="02020603050405020304" pitchFamily="18" charset="0"/>
                        <a:ea typeface="Times New Roman" panose="02020603050405020304" pitchFamily="18" charset="0"/>
                      </a:endParaRPr>
                    </a:p>
                  </a:txBody>
                  <a:tcPr marL="46081" marR="46081" marT="0" marB="0"/>
                </a:tc>
              </a:tr>
              <a:tr h="782124">
                <a:tc>
                  <a:txBody>
                    <a:bodyPr/>
                    <a:lstStyle/>
                    <a:p>
                      <a:pPr algn="just">
                        <a:spcAft>
                          <a:spcPts val="0"/>
                        </a:spcAft>
                      </a:pPr>
                      <a:r>
                        <a:rPr lang="ru-RU" sz="1100">
                          <a:effectLst/>
                        </a:rPr>
                        <a:t>2.</a:t>
                      </a:r>
                      <a:endParaRPr lang="ru-RU" sz="8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600">
                          <a:effectLst/>
                        </a:rPr>
                        <a:t>Организация урока: тип урока, структура урока, этапы, их логическая  последовательность и дозировка во времени, соответствие построения урока его содержанию и поставленной цели.</a:t>
                      </a:r>
                      <a:endParaRPr lang="ru-RU" sz="16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100">
                          <a:effectLst/>
                        </a:rPr>
                        <a:t> </a:t>
                      </a:r>
                      <a:endParaRPr lang="ru-RU" sz="800">
                        <a:effectLst/>
                        <a:latin typeface="Times New Roman" panose="02020603050405020304" pitchFamily="18" charset="0"/>
                        <a:ea typeface="Times New Roman" panose="02020603050405020304" pitchFamily="18" charset="0"/>
                      </a:endParaRPr>
                    </a:p>
                  </a:txBody>
                  <a:tcPr marL="46081" marR="46081" marT="0" marB="0"/>
                </a:tc>
              </a:tr>
              <a:tr h="391062">
                <a:tc>
                  <a:txBody>
                    <a:bodyPr/>
                    <a:lstStyle/>
                    <a:p>
                      <a:pPr algn="just">
                        <a:spcAft>
                          <a:spcPts val="0"/>
                        </a:spcAft>
                      </a:pPr>
                      <a:r>
                        <a:rPr lang="ru-RU" sz="1100">
                          <a:effectLst/>
                        </a:rPr>
                        <a:t>3.</a:t>
                      </a:r>
                      <a:endParaRPr lang="ru-RU" sz="8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600">
                          <a:effectLst/>
                        </a:rPr>
                        <a:t>Каким образом учитель обеспечивает мотивацию  изучения  данной темы (учебный материал).</a:t>
                      </a:r>
                      <a:endParaRPr lang="ru-RU" sz="16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100">
                          <a:effectLst/>
                        </a:rPr>
                        <a:t> </a:t>
                      </a:r>
                      <a:endParaRPr lang="ru-RU" sz="800">
                        <a:effectLst/>
                        <a:latin typeface="Times New Roman" panose="02020603050405020304" pitchFamily="18" charset="0"/>
                        <a:ea typeface="Times New Roman" panose="02020603050405020304" pitchFamily="18" charset="0"/>
                      </a:endParaRPr>
                    </a:p>
                  </a:txBody>
                  <a:tcPr marL="46081" marR="46081" marT="0" marB="0"/>
                </a:tc>
              </a:tr>
              <a:tr h="977655">
                <a:tc>
                  <a:txBody>
                    <a:bodyPr/>
                    <a:lstStyle/>
                    <a:p>
                      <a:pPr algn="just">
                        <a:spcAft>
                          <a:spcPts val="0"/>
                        </a:spcAft>
                      </a:pPr>
                      <a:r>
                        <a:rPr lang="ru-RU" sz="1100">
                          <a:effectLst/>
                        </a:rPr>
                        <a:t>4.</a:t>
                      </a:r>
                      <a:endParaRPr lang="ru-RU" sz="8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600">
                          <a:effectLst/>
                        </a:rPr>
                        <a:t>Соответствие урока требованиям ФГОС:</a:t>
                      </a:r>
                    </a:p>
                    <a:p>
                      <a:pPr algn="just">
                        <a:spcAft>
                          <a:spcPts val="0"/>
                        </a:spcAft>
                      </a:pPr>
                      <a:r>
                        <a:rPr lang="ru-RU" sz="1600">
                          <a:effectLst/>
                        </a:rPr>
                        <a:t>- ориентация на новые образовательные стандарты;</a:t>
                      </a:r>
                    </a:p>
                    <a:p>
                      <a:pPr algn="just">
                        <a:spcAft>
                          <a:spcPts val="0"/>
                        </a:spcAft>
                      </a:pPr>
                      <a:r>
                        <a:rPr lang="ru-RU" sz="1600">
                          <a:effectLst/>
                        </a:rPr>
                        <a:t>- нацеленность деятельности на формирование УУД;</a:t>
                      </a:r>
                    </a:p>
                    <a:p>
                      <a:pPr algn="just">
                        <a:spcAft>
                          <a:spcPts val="0"/>
                        </a:spcAft>
                      </a:pPr>
                      <a:r>
                        <a:rPr lang="ru-RU" sz="1600">
                          <a:effectLst/>
                        </a:rPr>
                        <a:t>- использование современных технологий.</a:t>
                      </a:r>
                      <a:endParaRPr lang="ru-RU" sz="16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100">
                          <a:effectLst/>
                        </a:rPr>
                        <a:t> </a:t>
                      </a:r>
                      <a:endParaRPr lang="ru-RU" sz="800">
                        <a:effectLst/>
                        <a:latin typeface="Times New Roman" panose="02020603050405020304" pitchFamily="18" charset="0"/>
                        <a:ea typeface="Times New Roman" panose="02020603050405020304" pitchFamily="18" charset="0"/>
                      </a:endParaRPr>
                    </a:p>
                  </a:txBody>
                  <a:tcPr marL="46081" marR="46081" marT="0" marB="0"/>
                </a:tc>
              </a:tr>
              <a:tr h="2150842">
                <a:tc>
                  <a:txBody>
                    <a:bodyPr/>
                    <a:lstStyle/>
                    <a:p>
                      <a:pPr algn="just">
                        <a:spcAft>
                          <a:spcPts val="0"/>
                        </a:spcAft>
                      </a:pPr>
                      <a:r>
                        <a:rPr lang="ru-RU" sz="1100">
                          <a:effectLst/>
                        </a:rPr>
                        <a:t>5.</a:t>
                      </a:r>
                      <a:endParaRPr lang="ru-RU" sz="80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600" dirty="0">
                          <a:effectLst/>
                        </a:rPr>
                        <a:t>Содержание урока:</a:t>
                      </a:r>
                    </a:p>
                    <a:p>
                      <a:pPr algn="just">
                        <a:spcAft>
                          <a:spcPts val="0"/>
                        </a:spcAft>
                      </a:pPr>
                      <a:r>
                        <a:rPr lang="ru-RU" sz="1600" dirty="0">
                          <a:effectLst/>
                        </a:rPr>
                        <a:t>- научная правильность освещения материала на уроке, его соответствие возрастным особенностям;</a:t>
                      </a:r>
                    </a:p>
                    <a:p>
                      <a:pPr algn="just">
                        <a:spcAft>
                          <a:spcPts val="0"/>
                        </a:spcAft>
                      </a:pPr>
                      <a:r>
                        <a:rPr lang="ru-RU" sz="1600" dirty="0">
                          <a:effectLst/>
                        </a:rPr>
                        <a:t>- соответствие содержания урока требованиям программы;</a:t>
                      </a:r>
                    </a:p>
                    <a:p>
                      <a:pPr algn="just">
                        <a:spcAft>
                          <a:spcPts val="0"/>
                        </a:spcAft>
                      </a:pPr>
                      <a:r>
                        <a:rPr lang="ru-RU" sz="1600" dirty="0">
                          <a:effectLst/>
                        </a:rPr>
                        <a:t>- связь теории с практикой, использование жизненного опыта учеников с целью развития познавательной активности и самостоятельности;</a:t>
                      </a:r>
                    </a:p>
                    <a:p>
                      <a:pPr algn="just">
                        <a:spcAft>
                          <a:spcPts val="0"/>
                        </a:spcAft>
                      </a:pPr>
                      <a:r>
                        <a:rPr lang="ru-RU" sz="1600" dirty="0">
                          <a:effectLst/>
                        </a:rPr>
                        <a:t>- связь изучаемого материала с ранее пройденным материалом, </a:t>
                      </a:r>
                      <a:r>
                        <a:rPr lang="ru-RU" sz="1600" dirty="0" err="1">
                          <a:effectLst/>
                        </a:rPr>
                        <a:t>межпредметные</a:t>
                      </a:r>
                      <a:r>
                        <a:rPr lang="ru-RU" sz="1600" dirty="0">
                          <a:effectLst/>
                        </a:rPr>
                        <a:t> связи. </a:t>
                      </a:r>
                      <a:endParaRPr lang="ru-RU" sz="1600" dirty="0">
                        <a:effectLst/>
                        <a:latin typeface="Times New Roman" panose="02020603050405020304" pitchFamily="18" charset="0"/>
                        <a:ea typeface="Times New Roman" panose="02020603050405020304" pitchFamily="18" charset="0"/>
                      </a:endParaRPr>
                    </a:p>
                  </a:txBody>
                  <a:tcPr marL="46081" marR="46081" marT="0" marB="0"/>
                </a:tc>
                <a:tc>
                  <a:txBody>
                    <a:bodyPr/>
                    <a:lstStyle/>
                    <a:p>
                      <a:pPr algn="just">
                        <a:spcAft>
                          <a:spcPts val="0"/>
                        </a:spcAft>
                      </a:pPr>
                      <a:r>
                        <a:rPr lang="ru-RU" sz="1100" dirty="0">
                          <a:effectLst/>
                        </a:rPr>
                        <a:t> </a:t>
                      </a:r>
                      <a:endParaRPr lang="ru-RU" sz="800" dirty="0">
                        <a:effectLst/>
                        <a:latin typeface="Times New Roman" panose="02020603050405020304" pitchFamily="18" charset="0"/>
                        <a:ea typeface="Times New Roman" panose="02020603050405020304" pitchFamily="18" charset="0"/>
                      </a:endParaRPr>
                    </a:p>
                  </a:txBody>
                  <a:tcPr marL="46081" marR="46081" marT="0" marB="0"/>
                </a:tc>
              </a:tr>
            </a:tbl>
          </a:graphicData>
        </a:graphic>
      </p:graphicFrame>
    </p:spTree>
    <p:extLst>
      <p:ext uri="{BB962C8B-B14F-4D97-AF65-F5344CB8AC3E}">
        <p14:creationId xmlns:p14="http://schemas.microsoft.com/office/powerpoint/2010/main" val="333722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sz="2000"/>
          </a:p>
        </p:txBody>
      </p:sp>
      <p:graphicFrame>
        <p:nvGraphicFramePr>
          <p:cNvPr id="6" name="Объект 5"/>
          <p:cNvGraphicFramePr>
            <a:graphicFrameLocks noGrp="1"/>
          </p:cNvGraphicFramePr>
          <p:nvPr>
            <p:ph idx="1"/>
            <p:extLst>
              <p:ext uri="{D42A27DB-BD31-4B8C-83A1-F6EECF244321}">
                <p14:modId xmlns:p14="http://schemas.microsoft.com/office/powerpoint/2010/main" val="2305026892"/>
              </p:ext>
            </p:extLst>
          </p:nvPr>
        </p:nvGraphicFramePr>
        <p:xfrm>
          <a:off x="914400" y="642595"/>
          <a:ext cx="10457645" cy="5423354"/>
        </p:xfrm>
        <a:graphic>
          <a:graphicData uri="http://schemas.openxmlformats.org/drawingml/2006/table">
            <a:tbl>
              <a:tblPr firstRow="1" firstCol="1" lastRow="1" lastCol="1" bandRow="1" bandCol="1">
                <a:tableStyleId>{5C22544A-7EE6-4342-B048-85BDC9FD1C3A}</a:tableStyleId>
              </a:tblPr>
              <a:tblGrid>
                <a:gridCol w="721795"/>
                <a:gridCol w="8849609"/>
                <a:gridCol w="886241"/>
              </a:tblGrid>
              <a:tr h="3179207">
                <a:tc>
                  <a:txBody>
                    <a:bodyPr/>
                    <a:lstStyle/>
                    <a:p>
                      <a:pPr algn="just">
                        <a:spcAft>
                          <a:spcPts val="0"/>
                        </a:spcAft>
                      </a:pPr>
                      <a:r>
                        <a:rPr lang="ru-RU" sz="1000">
                          <a:effectLst/>
                        </a:rPr>
                        <a:t>6.</a:t>
                      </a:r>
                      <a:endParaRPr lang="ru-RU" sz="800">
                        <a:effectLst/>
                        <a:latin typeface="Times New Roman" panose="02020603050405020304" pitchFamily="18" charset="0"/>
                        <a:ea typeface="Times New Roman" panose="02020603050405020304" pitchFamily="18" charset="0"/>
                      </a:endParaRPr>
                    </a:p>
                  </a:txBody>
                  <a:tcPr marL="44238" marR="44238" marT="0" marB="0"/>
                </a:tc>
                <a:tc>
                  <a:txBody>
                    <a:bodyPr/>
                    <a:lstStyle/>
                    <a:p>
                      <a:pPr algn="just">
                        <a:spcAft>
                          <a:spcPts val="0"/>
                        </a:spcAft>
                      </a:pPr>
                      <a:r>
                        <a:rPr lang="ru-RU" sz="1600">
                          <a:effectLst/>
                        </a:rPr>
                        <a:t>Методика проведения урока:</a:t>
                      </a:r>
                    </a:p>
                    <a:p>
                      <a:pPr algn="just">
                        <a:spcAft>
                          <a:spcPts val="0"/>
                        </a:spcAft>
                      </a:pPr>
                      <a:r>
                        <a:rPr lang="ru-RU" sz="1600">
                          <a:effectLst/>
                        </a:rPr>
                        <a:t>- актуализация знаний и способов деятельности учащихся, постановка проблемных вопросов, создание проблемной ситуации;</a:t>
                      </a:r>
                    </a:p>
                    <a:p>
                      <a:pPr algn="just">
                        <a:spcAft>
                          <a:spcPts val="0"/>
                        </a:spcAft>
                      </a:pPr>
                      <a:r>
                        <a:rPr lang="ru-RU" sz="1600">
                          <a:effectLst/>
                        </a:rPr>
                        <a:t>- какие методы использовались учителем?</a:t>
                      </a:r>
                    </a:p>
                    <a:p>
                      <a:pPr algn="just">
                        <a:spcAft>
                          <a:spcPts val="0"/>
                        </a:spcAft>
                      </a:pPr>
                      <a:r>
                        <a:rPr lang="ru-RU" sz="1600">
                          <a:effectLst/>
                        </a:rPr>
                        <a:t>- соотношение деятельности учителя и деятельности учащихся;</a:t>
                      </a:r>
                    </a:p>
                    <a:p>
                      <a:pPr algn="just">
                        <a:spcAft>
                          <a:spcPts val="0"/>
                        </a:spcAft>
                      </a:pPr>
                      <a:r>
                        <a:rPr lang="ru-RU" sz="1600">
                          <a:effectLst/>
                        </a:rPr>
                        <a:t>- применение диалоговых форм общения;</a:t>
                      </a:r>
                    </a:p>
                    <a:p>
                      <a:pPr algn="just">
                        <a:spcAft>
                          <a:spcPts val="0"/>
                        </a:spcAft>
                      </a:pPr>
                      <a:r>
                        <a:rPr lang="ru-RU" sz="1600">
                          <a:effectLst/>
                        </a:rPr>
                        <a:t>- создание нестандартных ситуаций при использовании знаний обучающихся;</a:t>
                      </a:r>
                    </a:p>
                    <a:p>
                      <a:pPr algn="just">
                        <a:spcAft>
                          <a:spcPts val="0"/>
                        </a:spcAft>
                      </a:pPr>
                      <a:r>
                        <a:rPr lang="ru-RU" sz="1600">
                          <a:effectLst/>
                        </a:rPr>
                        <a:t>- сочетание фронтальной, групповой и индивидуальной работы;</a:t>
                      </a:r>
                    </a:p>
                    <a:p>
                      <a:pPr algn="just">
                        <a:spcAft>
                          <a:spcPts val="0"/>
                        </a:spcAft>
                      </a:pPr>
                      <a:r>
                        <a:rPr lang="ru-RU" sz="1600">
                          <a:effectLst/>
                        </a:rPr>
                        <a:t>- использование наглядного материала: в качестве иллюстрирования, для эмоциональной поддержки, для решения обучающихся задач;</a:t>
                      </a:r>
                    </a:p>
                    <a:p>
                      <a:pPr algn="just">
                        <a:spcAft>
                          <a:spcPts val="0"/>
                        </a:spcAft>
                      </a:pPr>
                      <a:r>
                        <a:rPr lang="ru-RU" sz="1600">
                          <a:effectLst/>
                        </a:rPr>
                        <a:t>- формирование навыков самоконтроля и самооценки.</a:t>
                      </a:r>
                      <a:endParaRPr lang="ru-RU" sz="1600">
                        <a:effectLst/>
                        <a:latin typeface="Times New Roman" panose="02020603050405020304" pitchFamily="18" charset="0"/>
                        <a:ea typeface="Times New Roman" panose="02020603050405020304" pitchFamily="18" charset="0"/>
                      </a:endParaRPr>
                    </a:p>
                  </a:txBody>
                  <a:tcPr marL="44238" marR="44238" marT="0" marB="0"/>
                </a:tc>
                <a:tc>
                  <a:txBody>
                    <a:bodyPr/>
                    <a:lstStyle/>
                    <a:p>
                      <a:pPr algn="just">
                        <a:spcAft>
                          <a:spcPts val="0"/>
                        </a:spcAft>
                      </a:pPr>
                      <a:r>
                        <a:rPr lang="ru-RU" sz="1000">
                          <a:effectLst/>
                        </a:rPr>
                        <a:t> </a:t>
                      </a:r>
                      <a:endParaRPr lang="ru-RU" sz="800">
                        <a:effectLst/>
                        <a:latin typeface="Times New Roman" panose="02020603050405020304" pitchFamily="18" charset="0"/>
                        <a:ea typeface="Times New Roman" panose="02020603050405020304" pitchFamily="18" charset="0"/>
                      </a:endParaRPr>
                    </a:p>
                  </a:txBody>
                  <a:tcPr marL="44238" marR="44238" marT="0" marB="0"/>
                </a:tc>
              </a:tr>
              <a:tr h="1683110">
                <a:tc>
                  <a:txBody>
                    <a:bodyPr/>
                    <a:lstStyle/>
                    <a:p>
                      <a:pPr algn="just">
                        <a:spcAft>
                          <a:spcPts val="0"/>
                        </a:spcAft>
                      </a:pPr>
                      <a:r>
                        <a:rPr lang="ru-RU" sz="1000">
                          <a:effectLst/>
                        </a:rPr>
                        <a:t>7.</a:t>
                      </a:r>
                      <a:endParaRPr lang="ru-RU" sz="800">
                        <a:effectLst/>
                        <a:latin typeface="Times New Roman" panose="02020603050405020304" pitchFamily="18" charset="0"/>
                        <a:ea typeface="Times New Roman" panose="02020603050405020304" pitchFamily="18" charset="0"/>
                      </a:endParaRPr>
                    </a:p>
                  </a:txBody>
                  <a:tcPr marL="44238" marR="44238" marT="0" marB="0"/>
                </a:tc>
                <a:tc>
                  <a:txBody>
                    <a:bodyPr/>
                    <a:lstStyle/>
                    <a:p>
                      <a:pPr algn="just">
                        <a:spcAft>
                          <a:spcPts val="0"/>
                        </a:spcAft>
                      </a:pPr>
                      <a:r>
                        <a:rPr lang="ru-RU" sz="1600">
                          <a:effectLst/>
                        </a:rPr>
                        <a:t>Психологические основы урока:</a:t>
                      </a:r>
                    </a:p>
                    <a:p>
                      <a:pPr algn="just">
                        <a:spcAft>
                          <a:spcPts val="0"/>
                        </a:spcAft>
                      </a:pPr>
                      <a:r>
                        <a:rPr lang="ru-RU" sz="1600">
                          <a:effectLst/>
                        </a:rPr>
                        <a:t>- реализация развивающей функции обучения. Развитие качеств: восприятия, внимания, воображения, памяти, мышления, речи;</a:t>
                      </a:r>
                    </a:p>
                    <a:p>
                      <a:pPr algn="just">
                        <a:spcAft>
                          <a:spcPts val="0"/>
                        </a:spcAft>
                      </a:pPr>
                      <a:r>
                        <a:rPr lang="ru-RU" sz="1600">
                          <a:effectLst/>
                        </a:rPr>
                        <a:t>- ритмичность урока: чередование материала разной степени трудности, разнообразие видов учебной деятельности;</a:t>
                      </a:r>
                    </a:p>
                    <a:p>
                      <a:pPr algn="just">
                        <a:spcAft>
                          <a:spcPts val="0"/>
                        </a:spcAft>
                      </a:pPr>
                      <a:r>
                        <a:rPr lang="ru-RU" sz="1600">
                          <a:effectLst/>
                        </a:rPr>
                        <a:t>- наличие психологических пауз и разрядки эмоциональной сферы урока.</a:t>
                      </a:r>
                      <a:endParaRPr lang="ru-RU" sz="1600">
                        <a:effectLst/>
                        <a:latin typeface="Times New Roman" panose="02020603050405020304" pitchFamily="18" charset="0"/>
                        <a:ea typeface="Times New Roman" panose="02020603050405020304" pitchFamily="18" charset="0"/>
                      </a:endParaRPr>
                    </a:p>
                  </a:txBody>
                  <a:tcPr marL="44238" marR="44238" marT="0" marB="0"/>
                </a:tc>
                <a:tc>
                  <a:txBody>
                    <a:bodyPr/>
                    <a:lstStyle/>
                    <a:p>
                      <a:pPr algn="just">
                        <a:spcAft>
                          <a:spcPts val="0"/>
                        </a:spcAft>
                      </a:pPr>
                      <a:r>
                        <a:rPr lang="ru-RU" sz="1000">
                          <a:effectLst/>
                        </a:rPr>
                        <a:t> </a:t>
                      </a:r>
                      <a:endParaRPr lang="ru-RU" sz="800">
                        <a:effectLst/>
                        <a:latin typeface="Times New Roman" panose="02020603050405020304" pitchFamily="18" charset="0"/>
                        <a:ea typeface="Times New Roman" panose="02020603050405020304" pitchFamily="18" charset="0"/>
                      </a:endParaRPr>
                    </a:p>
                  </a:txBody>
                  <a:tcPr marL="44238" marR="44238" marT="0" marB="0"/>
                </a:tc>
              </a:tr>
              <a:tr h="561037">
                <a:tc>
                  <a:txBody>
                    <a:bodyPr/>
                    <a:lstStyle/>
                    <a:p>
                      <a:pPr algn="just">
                        <a:spcAft>
                          <a:spcPts val="0"/>
                        </a:spcAft>
                      </a:pPr>
                      <a:r>
                        <a:rPr lang="ru-RU" sz="1000">
                          <a:effectLst/>
                        </a:rPr>
                        <a:t>8.</a:t>
                      </a:r>
                      <a:endParaRPr lang="ru-RU" sz="800">
                        <a:effectLst/>
                        <a:latin typeface="Times New Roman" panose="02020603050405020304" pitchFamily="18" charset="0"/>
                        <a:ea typeface="Times New Roman" panose="02020603050405020304" pitchFamily="18" charset="0"/>
                      </a:endParaRPr>
                    </a:p>
                  </a:txBody>
                  <a:tcPr marL="44238" marR="44238" marT="0" marB="0"/>
                </a:tc>
                <a:tc>
                  <a:txBody>
                    <a:bodyPr/>
                    <a:lstStyle/>
                    <a:p>
                      <a:pPr algn="just">
                        <a:spcAft>
                          <a:spcPts val="0"/>
                        </a:spcAft>
                      </a:pPr>
                      <a:r>
                        <a:rPr lang="ru-RU" sz="1600" dirty="0">
                          <a:effectLst/>
                        </a:rPr>
                        <a:t>Домашнее задание: оптимальный объем, доступность инструктажа, дифференциация, представление права выбора.</a:t>
                      </a:r>
                      <a:endParaRPr lang="ru-RU" sz="1600" dirty="0">
                        <a:effectLst/>
                        <a:latin typeface="Times New Roman" panose="02020603050405020304" pitchFamily="18" charset="0"/>
                        <a:ea typeface="Times New Roman" panose="02020603050405020304" pitchFamily="18" charset="0"/>
                      </a:endParaRPr>
                    </a:p>
                  </a:txBody>
                  <a:tcPr marL="44238" marR="44238" marT="0" marB="0"/>
                </a:tc>
                <a:tc>
                  <a:txBody>
                    <a:bodyPr/>
                    <a:lstStyle/>
                    <a:p>
                      <a:pPr algn="just">
                        <a:spcAft>
                          <a:spcPts val="0"/>
                        </a:spcAft>
                      </a:pPr>
                      <a:r>
                        <a:rPr lang="ru-RU" sz="1000" dirty="0">
                          <a:effectLst/>
                        </a:rPr>
                        <a:t> </a:t>
                      </a:r>
                      <a:endParaRPr lang="ru-RU" sz="800" dirty="0">
                        <a:effectLst/>
                        <a:latin typeface="Times New Roman" panose="02020603050405020304" pitchFamily="18" charset="0"/>
                        <a:ea typeface="Times New Roman" panose="02020603050405020304" pitchFamily="18" charset="0"/>
                      </a:endParaRPr>
                    </a:p>
                  </a:txBody>
                  <a:tcPr marL="44238" marR="44238" marT="0" marB="0"/>
                </a:tc>
              </a:tr>
            </a:tbl>
          </a:graphicData>
        </a:graphic>
      </p:graphicFrame>
    </p:spTree>
    <p:extLst>
      <p:ext uri="{BB962C8B-B14F-4D97-AF65-F5344CB8AC3E}">
        <p14:creationId xmlns:p14="http://schemas.microsoft.com/office/powerpoint/2010/main" val="304633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800" y="824247"/>
            <a:ext cx="10058400" cy="5383369"/>
          </a:xfrm>
        </p:spPr>
        <p:txBody>
          <a:bodyPr>
            <a:noAutofit/>
          </a:bodyPr>
          <a:lstStyle/>
          <a:p>
            <a:pPr marL="0" indent="182880" algn="just">
              <a:spcBef>
                <a:spcPts val="0"/>
              </a:spcBef>
            </a:pPr>
            <a:r>
              <a:rPr lang="ru-RU" sz="2800" dirty="0"/>
              <a:t>Качество и эффективность педагогической деятельности во многом зависят от умения учителя грамотно анализировать проведенные уроки. При этом анализ собственного урока, являясь важной составляющей методической подготовки учителя, выступает одним из наиболее значимых показателей его педагогического мастерства. Особенно важно то, что конечной целью любого анализа урока является повышение эффективности учебно-воспитательного процесса.</a:t>
            </a:r>
          </a:p>
        </p:txBody>
      </p:sp>
    </p:spTree>
    <p:extLst>
      <p:ext uri="{BB962C8B-B14F-4D97-AF65-F5344CB8AC3E}">
        <p14:creationId xmlns:p14="http://schemas.microsoft.com/office/powerpoint/2010/main" val="109066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Анализ урока</a:t>
            </a:r>
            <a:endParaRPr lang="ru-RU" dirty="0"/>
          </a:p>
        </p:txBody>
      </p:sp>
      <p:sp>
        <p:nvSpPr>
          <p:cNvPr id="3" name="Объект 2"/>
          <p:cNvSpPr>
            <a:spLocks noGrp="1"/>
          </p:cNvSpPr>
          <p:nvPr>
            <p:ph idx="1"/>
          </p:nvPr>
        </p:nvSpPr>
        <p:spPr/>
        <p:txBody>
          <a:bodyPr>
            <a:normAutofit/>
          </a:bodyPr>
          <a:lstStyle/>
          <a:p>
            <a:pPr algn="just"/>
            <a:r>
              <a:rPr lang="ru-RU" sz="2800" b="1" dirty="0"/>
              <a:t>Анализ урока </a:t>
            </a:r>
            <a:r>
              <a:rPr lang="ru-RU" sz="2800" dirty="0"/>
              <a:t>– оценка всех возможных сторон учебно-воспитательного процесса на уроке.</a:t>
            </a:r>
          </a:p>
          <a:p>
            <a:pPr algn="just"/>
            <a:r>
              <a:rPr lang="ru-RU" sz="2800" b="1" dirty="0"/>
              <a:t>Цель анализа урока </a:t>
            </a:r>
            <a:r>
              <a:rPr lang="ru-RU" sz="2800" dirty="0"/>
              <a:t>– выявление методов и приемов организации деятельности учителя и учащихся на уроке, которые приводят или не приводят к позитивным результатам.</a:t>
            </a:r>
          </a:p>
          <a:p>
            <a:pPr algn="just"/>
            <a:r>
              <a:rPr lang="ru-RU" sz="2800" b="1" dirty="0"/>
              <a:t>Основная задача </a:t>
            </a:r>
            <a:r>
              <a:rPr lang="ru-RU" sz="2800" dirty="0"/>
              <a:t>– поиск резервов повышения эффективности работы учителя и учащихся.</a:t>
            </a:r>
          </a:p>
        </p:txBody>
      </p:sp>
    </p:spTree>
    <p:extLst>
      <p:ext uri="{BB962C8B-B14F-4D97-AF65-F5344CB8AC3E}">
        <p14:creationId xmlns:p14="http://schemas.microsoft.com/office/powerpoint/2010/main" val="2755275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Типы анализа урока:</a:t>
            </a:r>
          </a:p>
        </p:txBody>
      </p:sp>
      <p:sp>
        <p:nvSpPr>
          <p:cNvPr id="3" name="Объект 2"/>
          <p:cNvSpPr>
            <a:spLocks noGrp="1"/>
          </p:cNvSpPr>
          <p:nvPr>
            <p:ph idx="1"/>
          </p:nvPr>
        </p:nvSpPr>
        <p:spPr/>
        <p:txBody>
          <a:bodyPr/>
          <a:lstStyle/>
          <a:p>
            <a:pPr marL="1080000"/>
            <a:r>
              <a:rPr lang="ru-RU" sz="2800" dirty="0"/>
              <a:t>комплексный;</a:t>
            </a:r>
          </a:p>
          <a:p>
            <a:pPr marL="1080000"/>
            <a:r>
              <a:rPr lang="ru-RU" sz="2800" dirty="0"/>
              <a:t>структурный;</a:t>
            </a:r>
          </a:p>
          <a:p>
            <a:pPr marL="1080000"/>
            <a:r>
              <a:rPr lang="ru-RU" sz="2800" dirty="0"/>
              <a:t>краткий;</a:t>
            </a:r>
          </a:p>
          <a:p>
            <a:pPr marL="1080000"/>
            <a:r>
              <a:rPr lang="ru-RU" sz="2800" dirty="0"/>
              <a:t>аспектный;</a:t>
            </a:r>
          </a:p>
          <a:p>
            <a:pPr marL="1080000"/>
            <a:r>
              <a:rPr lang="ru-RU" sz="2800" dirty="0"/>
              <a:t>самоанализ.</a:t>
            </a:r>
          </a:p>
          <a:p>
            <a:endParaRPr lang="ru-RU" dirty="0"/>
          </a:p>
        </p:txBody>
      </p:sp>
    </p:spTree>
    <p:extLst>
      <p:ext uri="{BB962C8B-B14F-4D97-AF65-F5344CB8AC3E}">
        <p14:creationId xmlns:p14="http://schemas.microsoft.com/office/powerpoint/2010/main" val="3442966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799" y="642593"/>
            <a:ext cx="10395397" cy="5771085"/>
          </a:xfrm>
        </p:spPr>
        <p:txBody>
          <a:bodyPr>
            <a:normAutofit fontScale="92500" lnSpcReduction="10000"/>
          </a:bodyPr>
          <a:lstStyle/>
          <a:p>
            <a:pPr algn="just"/>
            <a:r>
              <a:rPr lang="ru-RU" sz="2400" b="1" dirty="0"/>
              <a:t>Комплексный анализ </a:t>
            </a:r>
            <a:r>
              <a:rPr lang="ru-RU" sz="2400" dirty="0"/>
              <a:t>– это всесторонний анализ, позволяющий рассматривать в единстве и во взаимосвязи основные характеристики урока – цели, содержание обучения, средства и методы обучения, организацию деятельности на уроке и основные структурные элементы урока.</a:t>
            </a:r>
          </a:p>
          <a:p>
            <a:pPr algn="just"/>
            <a:r>
              <a:rPr lang="ru-RU" sz="2400" b="1" dirty="0"/>
              <a:t>Структурный анализ </a:t>
            </a:r>
            <a:r>
              <a:rPr lang="ru-RU" sz="2400" dirty="0"/>
              <a:t>– анализ структуры урока, обоснованности и необходимости выбора определенного этапа урока в целях реализации основной цели урока, полезности и значимости каждого этапа урока в общей структуре урока.</a:t>
            </a:r>
          </a:p>
          <a:p>
            <a:pPr algn="just"/>
            <a:r>
              <a:rPr lang="ru-RU" sz="2400" dirty="0"/>
              <a:t> </a:t>
            </a:r>
            <a:r>
              <a:rPr lang="ru-RU" sz="2400" b="1" dirty="0"/>
              <a:t>Краткий анализ </a:t>
            </a:r>
            <a:r>
              <a:rPr lang="ru-RU" sz="2400" dirty="0"/>
              <a:t>– анализ работы всех компонентов урока на реализацию основной цели урока, соответствие формы, средств, содержания урока, цели урока.</a:t>
            </a:r>
          </a:p>
          <a:p>
            <a:pPr algn="just"/>
            <a:r>
              <a:rPr lang="ru-RU" sz="2400" b="1" dirty="0"/>
              <a:t>Аспектный анализ </a:t>
            </a:r>
            <a:r>
              <a:rPr lang="ru-RU" sz="2400" dirty="0"/>
              <a:t>– анализ по одному конкретному направлению, основанию, аспекту; анализ отдельных элементов урока.</a:t>
            </a:r>
          </a:p>
          <a:p>
            <a:pPr algn="just"/>
            <a:r>
              <a:rPr lang="ru-RU" sz="2400" b="1" dirty="0"/>
              <a:t>Самоанализ урока </a:t>
            </a:r>
            <a:r>
              <a:rPr lang="ru-RU" sz="2400" dirty="0"/>
              <a:t>– анализ урока самим учителем в целях построения целостной системы обучения и достижения оптимального результата обучения в оптимальных условиях.</a:t>
            </a:r>
          </a:p>
          <a:p>
            <a:endParaRPr lang="ru-RU" dirty="0"/>
          </a:p>
        </p:txBody>
      </p:sp>
    </p:spTree>
    <p:extLst>
      <p:ext uri="{BB962C8B-B14F-4D97-AF65-F5344CB8AC3E}">
        <p14:creationId xmlns:p14="http://schemas.microsoft.com/office/powerpoint/2010/main" val="224041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Методический </a:t>
            </a:r>
            <a:r>
              <a:rPr lang="ru-RU" dirty="0"/>
              <a:t>комплект: </a:t>
            </a:r>
            <a:br>
              <a:rPr lang="ru-RU" dirty="0"/>
            </a:br>
            <a:endParaRPr lang="ru-RU" dirty="0"/>
          </a:p>
        </p:txBody>
      </p:sp>
      <p:sp>
        <p:nvSpPr>
          <p:cNvPr id="3" name="Объект 2"/>
          <p:cNvSpPr>
            <a:spLocks noGrp="1"/>
          </p:cNvSpPr>
          <p:nvPr>
            <p:ph idx="1"/>
          </p:nvPr>
        </p:nvSpPr>
        <p:spPr/>
        <p:txBody>
          <a:bodyPr/>
          <a:lstStyle/>
          <a:p>
            <a:r>
              <a:rPr lang="ru-RU" sz="2800" dirty="0" smtClean="0"/>
              <a:t>- </a:t>
            </a:r>
            <a:r>
              <a:rPr lang="ru-RU" sz="2800" dirty="0"/>
              <a:t>лист наблюдений урока, </a:t>
            </a:r>
          </a:p>
          <a:p>
            <a:r>
              <a:rPr lang="ru-RU" sz="2800" dirty="0"/>
              <a:t>- </a:t>
            </a:r>
            <a:r>
              <a:rPr lang="ru-RU" sz="2800" dirty="0" smtClean="0"/>
              <a:t>примерная схема анализа </a:t>
            </a:r>
            <a:r>
              <a:rPr lang="ru-RU" sz="2800" dirty="0"/>
              <a:t>урока, </a:t>
            </a:r>
          </a:p>
          <a:p>
            <a:r>
              <a:rPr lang="ru-RU" sz="2800" dirty="0"/>
              <a:t>- </a:t>
            </a:r>
            <a:r>
              <a:rPr lang="ru-RU" sz="2800" dirty="0" smtClean="0"/>
              <a:t>примерная схема </a:t>
            </a:r>
            <a:r>
              <a:rPr lang="ru-RU" sz="2800" dirty="0"/>
              <a:t>самоанализа урока.</a:t>
            </a:r>
          </a:p>
          <a:p>
            <a:endParaRPr lang="ru-RU" dirty="0"/>
          </a:p>
        </p:txBody>
      </p:sp>
    </p:spTree>
    <p:extLst>
      <p:ext uri="{BB962C8B-B14F-4D97-AF65-F5344CB8AC3E}">
        <p14:creationId xmlns:p14="http://schemas.microsoft.com/office/powerpoint/2010/main" val="160887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Лист наблюдений урока</a:t>
            </a:r>
            <a:br>
              <a:rPr lang="ru-RU" dirty="0"/>
            </a:br>
            <a:endParaRPr lang="ru-RU" dirty="0"/>
          </a:p>
        </p:txBody>
      </p:sp>
      <p:sp>
        <p:nvSpPr>
          <p:cNvPr id="3" name="Объект 2"/>
          <p:cNvSpPr>
            <a:spLocks noGrp="1"/>
          </p:cNvSpPr>
          <p:nvPr>
            <p:ph idx="1"/>
          </p:nvPr>
        </p:nvSpPr>
        <p:spPr>
          <a:xfrm>
            <a:off x="1066800" y="1390918"/>
            <a:ext cx="10058400" cy="4644122"/>
          </a:xfrm>
        </p:spPr>
        <p:txBody>
          <a:bodyPr>
            <a:noAutofit/>
          </a:bodyPr>
          <a:lstStyle/>
          <a:p>
            <a:pPr marL="0" indent="1260000"/>
            <a:r>
              <a:rPr lang="ru-RU" sz="2800" dirty="0" smtClean="0"/>
              <a:t>Школа </a:t>
            </a:r>
            <a:endParaRPr lang="ru-RU" sz="2800" dirty="0"/>
          </a:p>
          <a:p>
            <a:pPr marL="0" indent="1260000"/>
            <a:r>
              <a:rPr lang="ru-RU" sz="2800" dirty="0"/>
              <a:t>Дата                      </a:t>
            </a:r>
            <a:endParaRPr lang="ru-RU" sz="2800" dirty="0" smtClean="0"/>
          </a:p>
          <a:p>
            <a:pPr marL="0" indent="1260000"/>
            <a:r>
              <a:rPr lang="ru-RU" sz="2800" dirty="0" smtClean="0"/>
              <a:t>Класс                 </a:t>
            </a:r>
          </a:p>
          <a:p>
            <a:pPr marL="0" indent="1260000"/>
            <a:r>
              <a:rPr lang="ru-RU" sz="2800" dirty="0" smtClean="0"/>
              <a:t>Учащихся </a:t>
            </a:r>
            <a:r>
              <a:rPr lang="ru-RU" sz="2800" dirty="0"/>
              <a:t>в классе     </a:t>
            </a:r>
          </a:p>
          <a:p>
            <a:pPr marL="0" indent="1260000"/>
            <a:r>
              <a:rPr lang="ru-RU" sz="2800" dirty="0"/>
              <a:t>На уроке                 </a:t>
            </a:r>
          </a:p>
          <a:p>
            <a:pPr marL="0" indent="1260000"/>
            <a:r>
              <a:rPr lang="ru-RU" sz="2800" dirty="0"/>
              <a:t>Ф.И.О. учителя                                </a:t>
            </a:r>
            <a:endParaRPr lang="ru-RU" sz="2800" dirty="0" smtClean="0"/>
          </a:p>
          <a:p>
            <a:pPr marL="0" indent="1260000"/>
            <a:r>
              <a:rPr lang="ru-RU" sz="2800" dirty="0" smtClean="0"/>
              <a:t>Предмет                     </a:t>
            </a:r>
            <a:endParaRPr lang="ru-RU" sz="2800" dirty="0"/>
          </a:p>
          <a:p>
            <a:pPr marL="0" indent="1260000"/>
            <a:r>
              <a:rPr lang="ru-RU" sz="2800" dirty="0"/>
              <a:t>Тема </a:t>
            </a:r>
          </a:p>
        </p:txBody>
      </p:sp>
    </p:spTree>
    <p:extLst>
      <p:ext uri="{BB962C8B-B14F-4D97-AF65-F5344CB8AC3E}">
        <p14:creationId xmlns:p14="http://schemas.microsoft.com/office/powerpoint/2010/main" val="42521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88242187"/>
              </p:ext>
            </p:extLst>
          </p:nvPr>
        </p:nvGraphicFramePr>
        <p:xfrm>
          <a:off x="656821" y="489401"/>
          <a:ext cx="10947043" cy="5915091"/>
        </p:xfrm>
        <a:graphic>
          <a:graphicData uri="http://schemas.openxmlformats.org/drawingml/2006/table">
            <a:tbl>
              <a:tblPr/>
              <a:tblGrid>
                <a:gridCol w="4347384"/>
                <a:gridCol w="434537"/>
                <a:gridCol w="434537"/>
                <a:gridCol w="434537"/>
                <a:gridCol w="3994645"/>
                <a:gridCol w="434537"/>
                <a:gridCol w="434537"/>
                <a:gridCol w="432329"/>
              </a:tblGrid>
              <a:tr h="541597">
                <a:tc>
                  <a:txBody>
                    <a:bodyPr/>
                    <a:lstStyle/>
                    <a:p>
                      <a:pPr algn="ctr">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
                      </a:r>
                      <a:br>
                        <a:rPr lang="ru-RU" sz="1200" dirty="0">
                          <a:solidFill>
                            <a:srgbClr val="000000"/>
                          </a:solidFill>
                          <a:effectLst/>
                          <a:latin typeface="Times New Roman" panose="02020603050405020304" pitchFamily="18" charset="0"/>
                          <a:ea typeface="Times New Roman" panose="02020603050405020304" pitchFamily="18" charset="0"/>
                        </a:rPr>
                      </a:br>
                      <a:r>
                        <a:rPr lang="ru-RU" sz="1200" b="1" dirty="0">
                          <a:solidFill>
                            <a:srgbClr val="000000"/>
                          </a:solidFill>
                          <a:effectLst/>
                          <a:latin typeface="Times New Roman" panose="02020603050405020304" pitchFamily="18" charset="0"/>
                          <a:ea typeface="Times New Roman" panose="02020603050405020304" pitchFamily="18" charset="0"/>
                        </a:rPr>
                        <a:t>Наблюдения</a:t>
                      </a:r>
                      <a:endParaRPr lang="ru-RU" sz="1200" dirty="0">
                        <a:effectLst/>
                        <a:latin typeface="Times New Roman" panose="02020603050405020304" pitchFamily="18" charset="0"/>
                        <a:ea typeface="Times New Roman" panose="02020603050405020304" pitchFamily="18" charset="0"/>
                      </a:endParaRPr>
                    </a:p>
                    <a:p>
                      <a:pPr algn="ctr">
                        <a:spcAft>
                          <a:spcPts val="0"/>
                        </a:spcAft>
                      </a:pPr>
                      <a:r>
                        <a:rPr lang="ru-RU" sz="1200" b="1" spc="5" dirty="0">
                          <a:solidFill>
                            <a:srgbClr val="000000"/>
                          </a:solidFill>
                          <a:effectLst/>
                          <a:latin typeface="Times New Roman" panose="02020603050405020304" pitchFamily="18" charset="0"/>
                          <a:ea typeface="Times New Roman" panose="02020603050405020304" pitchFamily="18" charset="0"/>
                        </a:rPr>
                        <a:t>за деятельностью учителя</a:t>
                      </a:r>
                      <a:endParaRPr lang="ru-RU" sz="1200" dirty="0">
                        <a:effectLst/>
                        <a:latin typeface="Times New Roman" panose="02020603050405020304" pitchFamily="18" charset="0"/>
                        <a:ea typeface="Times New Roman" panose="02020603050405020304" pitchFamily="18" charset="0"/>
                      </a:endParaRP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spcAft>
                          <a:spcPts val="0"/>
                        </a:spcAft>
                      </a:pPr>
                      <a:r>
                        <a:rPr lang="ru-RU" sz="1200" b="1" spc="-10">
                          <a:solidFill>
                            <a:srgbClr val="000000"/>
                          </a:solidFill>
                          <a:effectLst/>
                          <a:latin typeface="Times New Roman" panose="02020603050405020304" pitchFamily="18" charset="0"/>
                          <a:ea typeface="Times New Roman" panose="02020603050405020304" pitchFamily="18" charset="0"/>
                        </a:rPr>
                        <a:t>Оценка</a:t>
                      </a:r>
                      <a:endParaRPr lang="ru-RU" sz="1200">
                        <a:effectLst/>
                        <a:latin typeface="Times New Roman" panose="02020603050405020304" pitchFamily="18" charset="0"/>
                        <a:ea typeface="Times New Roman" panose="02020603050405020304" pitchFamily="18" charset="0"/>
                      </a:endParaRP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ru-RU" sz="1200" b="1" spc="-10">
                          <a:solidFill>
                            <a:srgbClr val="000000"/>
                          </a:solidFill>
                          <a:effectLst/>
                          <a:latin typeface="Times New Roman" panose="02020603050405020304" pitchFamily="18" charset="0"/>
                          <a:ea typeface="Times New Roman" panose="02020603050405020304" pitchFamily="18" charset="0"/>
                        </a:rPr>
                        <a:t>Наблюдения</a:t>
                      </a:r>
                      <a:endParaRPr lang="ru-RU" sz="1200">
                        <a:effectLst/>
                        <a:latin typeface="Times New Roman" panose="02020603050405020304" pitchFamily="18" charset="0"/>
                        <a:ea typeface="Times New Roman" panose="02020603050405020304" pitchFamily="18" charset="0"/>
                      </a:endParaRPr>
                    </a:p>
                    <a:p>
                      <a:pPr algn="ctr">
                        <a:spcAft>
                          <a:spcPts val="0"/>
                        </a:spcAft>
                      </a:pPr>
                      <a:r>
                        <a:rPr lang="ru-RU" sz="1200" b="1" spc="-10">
                          <a:solidFill>
                            <a:srgbClr val="000000"/>
                          </a:solidFill>
                          <a:effectLst/>
                          <a:latin typeface="Times New Roman" panose="02020603050405020304" pitchFamily="18" charset="0"/>
                          <a:ea typeface="Times New Roman" panose="02020603050405020304" pitchFamily="18" charset="0"/>
                        </a:rPr>
                        <a:t>за работой учащихся</a:t>
                      </a:r>
                      <a:endParaRPr lang="ru-RU" sz="1200">
                        <a:effectLst/>
                        <a:latin typeface="Times New Roman" panose="02020603050405020304" pitchFamily="18" charset="0"/>
                        <a:ea typeface="Times New Roman" panose="02020603050405020304" pitchFamily="18" charset="0"/>
                      </a:endParaRP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spcAft>
                          <a:spcPts val="0"/>
                        </a:spcAft>
                      </a:pPr>
                      <a:r>
                        <a:rPr lang="ru-RU" sz="1200" b="1" spc="-25">
                          <a:solidFill>
                            <a:srgbClr val="000000"/>
                          </a:solidFill>
                          <a:effectLst/>
                          <a:latin typeface="Times New Roman" panose="02020603050405020304" pitchFamily="18" charset="0"/>
                          <a:ea typeface="Times New Roman" panose="02020603050405020304" pitchFamily="18" charset="0"/>
                        </a:rPr>
                        <a:t>Оценка</a:t>
                      </a:r>
                      <a:endParaRPr lang="ru-RU" sz="1200">
                        <a:effectLst/>
                        <a:latin typeface="Times New Roman" panose="02020603050405020304" pitchFamily="18" charset="0"/>
                        <a:ea typeface="Times New Roman" panose="02020603050405020304" pitchFamily="18" charset="0"/>
                      </a:endParaRP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r>
              <a:tr h="180532">
                <a:tc>
                  <a:txBody>
                    <a:bodyPr/>
                    <a:lstStyle/>
                    <a:p>
                      <a:pPr algn="just">
                        <a:spcAft>
                          <a:spcPts val="0"/>
                        </a:spcAft>
                      </a:pPr>
                      <a:r>
                        <a:rPr lang="ru-RU" sz="1200" spc="-20">
                          <a:solidFill>
                            <a:srgbClr val="000000"/>
                          </a:solidFill>
                          <a:effectLst/>
                          <a:latin typeface="Times New Roman" panose="02020603050405020304" pitchFamily="18" charset="0"/>
                          <a:ea typeface="Times New Roman" panose="02020603050405020304" pitchFamily="18" charset="0"/>
                        </a:rPr>
                        <a:t>1. Организационное начало </a:t>
                      </a:r>
                      <a:r>
                        <a:rPr lang="ru-RU" sz="1200" spc="15">
                          <a:solidFill>
                            <a:srgbClr val="000000"/>
                          </a:solidFill>
                          <a:effectLst/>
                          <a:latin typeface="Times New Roman" panose="02020603050405020304" pitchFamily="18" charset="0"/>
                          <a:ea typeface="Times New Roman" panose="02020603050405020304" pitchFamily="18" charset="0"/>
                        </a:rPr>
                        <a:t>урока</a:t>
                      </a: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1. Внимание учащихся на раз</a:t>
                      </a:r>
                      <a:r>
                        <a:rPr lang="ru-RU" sz="1200">
                          <a:solidFill>
                            <a:srgbClr val="000000"/>
                          </a:solidFill>
                          <a:effectLst/>
                          <a:latin typeface="Times New Roman" panose="02020603050405020304" pitchFamily="18" charset="0"/>
                          <a:ea typeface="Times New Roman" panose="02020603050405020304" pitchFamily="18" charset="0"/>
                        </a:rPr>
                        <a:t>личных этапах:</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a:solidFill>
                            <a:srgbClr val="000000"/>
                          </a:solidFill>
                          <a:effectLst/>
                          <a:latin typeface="Times New Roman" panose="02020603050405020304" pitchFamily="18" charset="0"/>
                          <a:ea typeface="Times New Roman" panose="02020603050405020304" pitchFamily="18" charset="0"/>
                        </a:rPr>
                        <a:t>в начале</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a:solidFill>
                            <a:srgbClr val="000000"/>
                          </a:solidFill>
                          <a:effectLst/>
                          <a:latin typeface="Times New Roman" panose="02020603050405020304" pitchFamily="18" charset="0"/>
                          <a:ea typeface="Times New Roman" panose="02020603050405020304" pitchFamily="18" charset="0"/>
                        </a:rPr>
                        <a:t>в середине</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a:solidFill>
                            <a:srgbClr val="000000"/>
                          </a:solidFill>
                          <a:effectLst/>
                          <a:latin typeface="Times New Roman" panose="02020603050405020304" pitchFamily="18" charset="0"/>
                          <a:ea typeface="Times New Roman" panose="02020603050405020304" pitchFamily="18" charset="0"/>
                        </a:rPr>
                        <a:t>в конце</a:t>
                      </a: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1597">
                <a:tc>
                  <a:txBody>
                    <a:bodyPr/>
                    <a:lstStyle/>
                    <a:p>
                      <a:pPr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2. Повторение и проверка зна</a:t>
                      </a:r>
                      <a:r>
                        <a:rPr lang="ru-RU" sz="1200" spc="-15" dirty="0">
                          <a:solidFill>
                            <a:srgbClr val="000000"/>
                          </a:solidFill>
                          <a:effectLst/>
                          <a:latin typeface="Times New Roman" panose="02020603050405020304" pitchFamily="18" charset="0"/>
                          <a:ea typeface="Times New Roman" panose="02020603050405020304" pitchFamily="18" charset="0"/>
                        </a:rPr>
                        <a:t>ний</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722130">
                <a:tc rowSpan="2">
                  <a:txBody>
                    <a:bodyPr/>
                    <a:lstStyle/>
                    <a:p>
                      <a:pPr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3. Теоретический уровень из</a:t>
                      </a:r>
                      <a:r>
                        <a:rPr lang="ru-RU" sz="1200" spc="5" dirty="0">
                          <a:solidFill>
                            <a:srgbClr val="000000"/>
                          </a:solidFill>
                          <a:effectLst/>
                          <a:latin typeface="Times New Roman" panose="02020603050405020304" pitchFamily="18" charset="0"/>
                          <a:ea typeface="Times New Roman" panose="02020603050405020304" pitchFamily="18" charset="0"/>
                        </a:rPr>
                        <a:t>ложения: </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а) научность;</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б) логичность;</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в) систематичность;</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г) последовательность;</a:t>
                      </a:r>
                      <a:endParaRPr lang="ru-RU" sz="1200" dirty="0">
                        <a:effectLst/>
                        <a:latin typeface="Times New Roman" panose="02020603050405020304" pitchFamily="18" charset="0"/>
                        <a:ea typeface="Times New Roman" panose="02020603050405020304" pitchFamily="18" charset="0"/>
                      </a:endParaRPr>
                    </a:p>
                    <a:p>
                      <a:pPr indent="396240"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д) доступность</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dirty="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dirty="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dirty="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10" dirty="0">
                          <a:solidFill>
                            <a:srgbClr val="000000"/>
                          </a:solidFill>
                          <a:effectLst/>
                          <a:latin typeface="Times New Roman" panose="02020603050405020304" pitchFamily="18" charset="0"/>
                          <a:ea typeface="Times New Roman" panose="02020603050405020304" pitchFamily="18" charset="0"/>
                        </a:rPr>
                        <a:t>2. Активность учащихся:</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при опросе</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при изучении</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при закреплении</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159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3. Прочность знаний</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20" dirty="0">
                          <a:solidFill>
                            <a:srgbClr val="000000"/>
                          </a:solidFill>
                          <a:effectLst/>
                          <a:latin typeface="Times New Roman" panose="02020603050405020304" pitchFamily="18" charset="0"/>
                          <a:ea typeface="Times New Roman" panose="02020603050405020304" pitchFamily="18" charset="0"/>
                        </a:rPr>
                        <a:t>умений</a:t>
                      </a:r>
                      <a:endParaRPr lang="ru-RU" sz="1200" dirty="0">
                        <a:effectLst/>
                        <a:latin typeface="Times New Roman" panose="02020603050405020304" pitchFamily="18" charset="0"/>
                        <a:ea typeface="Times New Roman" panose="02020603050405020304" pitchFamily="18" charset="0"/>
                      </a:endParaRPr>
                    </a:p>
                    <a:p>
                      <a:pPr indent="370840" algn="just">
                        <a:spcAft>
                          <a:spcPts val="0"/>
                        </a:spcAft>
                      </a:pPr>
                      <a:r>
                        <a:rPr lang="ru-RU" sz="1200" spc="-25" dirty="0">
                          <a:solidFill>
                            <a:srgbClr val="000000"/>
                          </a:solidFill>
                          <a:effectLst/>
                          <a:latin typeface="Times New Roman" panose="02020603050405020304" pitchFamily="18" charset="0"/>
                          <a:ea typeface="Times New Roman" panose="02020603050405020304" pitchFamily="18" charset="0"/>
                        </a:rPr>
                        <a:t>навыков</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80532">
                <a:tc>
                  <a:txBody>
                    <a:bodyPr/>
                    <a:lstStyle/>
                    <a:p>
                      <a:pPr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4. Отбор учебного материала</a:t>
                      </a:r>
                      <a:endParaRPr lang="ru-RU" sz="120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10" dirty="0">
                          <a:solidFill>
                            <a:srgbClr val="000000"/>
                          </a:solidFill>
                          <a:effectLst/>
                          <a:latin typeface="Times New Roman" panose="02020603050405020304" pitchFamily="18" charset="0"/>
                          <a:ea typeface="Times New Roman" panose="02020603050405020304" pitchFamily="18" charset="0"/>
                        </a:rPr>
                        <a:t>4. Самостоятельность сужде</a:t>
                      </a:r>
                      <a:r>
                        <a:rPr lang="ru-RU" sz="1200" spc="-30" dirty="0">
                          <a:solidFill>
                            <a:srgbClr val="000000"/>
                          </a:solidFill>
                          <a:effectLst/>
                          <a:latin typeface="Times New Roman" panose="02020603050405020304" pitchFamily="18" charset="0"/>
                          <a:ea typeface="Times New Roman" panose="02020603050405020304" pitchFamily="18" charset="0"/>
                        </a:rPr>
                        <a:t>ний</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80532">
                <a:tc>
                  <a:txBody>
                    <a:bodyPr/>
                    <a:lstStyle/>
                    <a:p>
                      <a:pPr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5. Целостность раскрытия темы</a:t>
                      </a:r>
                      <a:endParaRPr lang="ru-RU" sz="120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5. Интерес к теме</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532">
                <a:tc>
                  <a:txBody>
                    <a:bodyPr/>
                    <a:lstStyle/>
                    <a:p>
                      <a:pPr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6. Организация внимания уча</a:t>
                      </a:r>
                      <a:r>
                        <a:rPr lang="ru-RU" sz="1200" spc="-20">
                          <a:solidFill>
                            <a:srgbClr val="000000"/>
                          </a:solidFill>
                          <a:effectLst/>
                          <a:latin typeface="Times New Roman" panose="02020603050405020304" pitchFamily="18" charset="0"/>
                          <a:ea typeface="Times New Roman" panose="02020603050405020304" pitchFamily="18" charset="0"/>
                        </a:rPr>
                        <a:t>щихся</a:t>
                      </a: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10" dirty="0">
                          <a:solidFill>
                            <a:srgbClr val="000000"/>
                          </a:solidFill>
                          <a:effectLst/>
                          <a:latin typeface="Times New Roman" panose="02020603050405020304" pitchFamily="18" charset="0"/>
                          <a:ea typeface="Times New Roman" panose="02020603050405020304" pitchFamily="18" charset="0"/>
                        </a:rPr>
                        <a:t>6. Речь учащихся</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532">
                <a:tc>
                  <a:txBody>
                    <a:bodyPr/>
                    <a:lstStyle/>
                    <a:p>
                      <a:pPr algn="just">
                        <a:spcAft>
                          <a:spcPts val="0"/>
                        </a:spcAft>
                      </a:pPr>
                      <a:r>
                        <a:rPr lang="ru-RU" sz="1200" spc="-5">
                          <a:solidFill>
                            <a:srgbClr val="000000"/>
                          </a:solidFill>
                          <a:effectLst/>
                          <a:latin typeface="Times New Roman" panose="02020603050405020304" pitchFamily="18" charset="0"/>
                          <a:ea typeface="Times New Roman" panose="02020603050405020304" pitchFamily="18" charset="0"/>
                        </a:rPr>
                        <a:t>7. Воспитательная сторона уро</a:t>
                      </a:r>
                      <a:r>
                        <a:rPr lang="ru-RU" sz="1200" spc="-10">
                          <a:solidFill>
                            <a:srgbClr val="000000"/>
                          </a:solidFill>
                          <a:effectLst/>
                          <a:latin typeface="Times New Roman" panose="02020603050405020304" pitchFamily="18" charset="0"/>
                          <a:ea typeface="Times New Roman" panose="02020603050405020304" pitchFamily="18" charset="0"/>
                        </a:rPr>
                        <a:t>ка</a:t>
                      </a: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7. Культура труда</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1064">
                <a:tc>
                  <a:txBody>
                    <a:bodyPr/>
                    <a:lstStyle/>
                    <a:p>
                      <a:pPr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8. Использование ТСО, элементов наглядности, дидактического материала</a:t>
                      </a:r>
                      <a:endParaRPr lang="ru-RU" sz="120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10" dirty="0">
                          <a:solidFill>
                            <a:srgbClr val="000000"/>
                          </a:solidFill>
                          <a:effectLst/>
                          <a:latin typeface="Times New Roman" panose="02020603050405020304" pitchFamily="18" charset="0"/>
                          <a:ea typeface="Times New Roman" panose="02020603050405020304" pitchFamily="18" charset="0"/>
                        </a:rPr>
                        <a:t>8. Взаимоотношения учащихся</a:t>
                      </a:r>
                      <a:r>
                        <a:rPr lang="ru-RU" sz="1200" spc="-5" dirty="0">
                          <a:solidFill>
                            <a:srgbClr val="000000"/>
                          </a:solidFill>
                          <a:effectLst/>
                          <a:latin typeface="Times New Roman" panose="02020603050405020304" pitchFamily="18" charset="0"/>
                          <a:ea typeface="Times New Roman" panose="02020603050405020304" pitchFamily="18" charset="0"/>
                        </a:rPr>
                        <a:t> с учителем</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532">
                <a:tc rowSpan="2">
                  <a:txBody>
                    <a:bodyPr/>
                    <a:lstStyle/>
                    <a:p>
                      <a:pPr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9. Речь учителя;</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а) грамотность;</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б) эмоциональность;</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в) четкость.</a:t>
                      </a:r>
                      <a:endParaRPr lang="ru-RU" sz="120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9. Самоконтроль и взаимокон</a:t>
                      </a:r>
                      <a:r>
                        <a:rPr lang="ru-RU" sz="1200">
                          <a:solidFill>
                            <a:srgbClr val="000000"/>
                          </a:solidFill>
                          <a:effectLst/>
                          <a:latin typeface="Times New Roman" panose="02020603050405020304" pitchFamily="18" charset="0"/>
                          <a:ea typeface="Times New Roman" panose="02020603050405020304" pitchFamily="18" charset="0"/>
                        </a:rPr>
                        <a:t>троль</a:t>
                      </a:r>
                      <a:endParaRPr lang="ru-RU" sz="120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159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4">
                  <a:txBody>
                    <a:bodyPr/>
                    <a:lstStyle/>
                    <a:p>
                      <a:pPr algn="just">
                        <a:spcAft>
                          <a:spcPts val="0"/>
                        </a:spcAft>
                      </a:pPr>
                      <a:r>
                        <a:rPr lang="ru-RU" sz="1200" spc="-15" dirty="0">
                          <a:solidFill>
                            <a:srgbClr val="000000"/>
                          </a:solidFill>
                          <a:effectLst/>
                          <a:latin typeface="Times New Roman" panose="02020603050405020304" pitchFamily="18" charset="0"/>
                          <a:ea typeface="Times New Roman" panose="02020603050405020304" pitchFamily="18" charset="0"/>
                        </a:rPr>
                        <a:t>10. Дисциплина:</a:t>
                      </a:r>
                      <a:endParaRPr lang="ru-RU" sz="1200" dirty="0">
                        <a:effectLst/>
                        <a:latin typeface="Times New Roman" panose="02020603050405020304" pitchFamily="18" charset="0"/>
                        <a:ea typeface="Times New Roman" panose="02020603050405020304" pitchFamily="18" charset="0"/>
                      </a:endParaRPr>
                    </a:p>
                    <a:p>
                      <a:pPr algn="just">
                        <a:spcAft>
                          <a:spcPts val="0"/>
                        </a:spcAft>
                      </a:pPr>
                      <a:r>
                        <a:rPr lang="ru-RU" sz="1200" dirty="0">
                          <a:effectLst/>
                          <a:latin typeface="Times New Roman" panose="02020603050405020304" pitchFamily="18" charset="0"/>
                          <a:ea typeface="Times New Roman" panose="02020603050405020304" pitchFamily="18" charset="0"/>
                        </a:rPr>
                        <a:t> </a:t>
                      </a:r>
                    </a:p>
                    <a:p>
                      <a:pPr indent="12319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а) готовность к уроку</a:t>
                      </a:r>
                      <a:endParaRPr lang="ru-RU" sz="1200" dirty="0">
                        <a:effectLst/>
                        <a:latin typeface="Times New Roman" panose="02020603050405020304" pitchFamily="18" charset="0"/>
                        <a:ea typeface="Times New Roman" panose="02020603050405020304" pitchFamily="18" charset="0"/>
                      </a:endParaRPr>
                    </a:p>
                    <a:p>
                      <a:pPr indent="123190"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б) во время опроса</a:t>
                      </a:r>
                      <a:endParaRPr lang="ru-RU" sz="1200" dirty="0">
                        <a:effectLst/>
                        <a:latin typeface="Times New Roman" panose="02020603050405020304" pitchFamily="18" charset="0"/>
                        <a:ea typeface="Times New Roman" panose="02020603050405020304" pitchFamily="18" charset="0"/>
                      </a:endParaRPr>
                    </a:p>
                    <a:p>
                      <a:pPr indent="123190"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в) во время </a:t>
                      </a:r>
                      <a:r>
                        <a:rPr lang="ru-RU" sz="1200" dirty="0" err="1">
                          <a:solidFill>
                            <a:srgbClr val="000000"/>
                          </a:solidFill>
                          <a:effectLst/>
                          <a:latin typeface="Times New Roman" panose="02020603050405020304" pitchFamily="18" charset="0"/>
                          <a:ea typeface="Times New Roman" panose="02020603050405020304" pitchFamily="18" charset="0"/>
                        </a:rPr>
                        <a:t>самост</a:t>
                      </a:r>
                      <a:r>
                        <a:rPr lang="ru-RU" sz="1200" dirty="0">
                          <a:solidFill>
                            <a:srgbClr val="000000"/>
                          </a:solidFill>
                          <a:effectLst/>
                          <a:latin typeface="Times New Roman" panose="02020603050405020304" pitchFamily="18" charset="0"/>
                          <a:ea typeface="Times New Roman" panose="02020603050405020304" pitchFamily="18" charset="0"/>
                        </a:rPr>
                        <a:t>. работы</a:t>
                      </a:r>
                      <a:endParaRPr lang="ru-RU" sz="1200" dirty="0">
                        <a:effectLst/>
                        <a:latin typeface="Times New Roman" panose="02020603050405020304" pitchFamily="18" charset="0"/>
                        <a:ea typeface="Times New Roman" panose="02020603050405020304" pitchFamily="18" charset="0"/>
                      </a:endParaRPr>
                    </a:p>
                    <a:p>
                      <a:pPr indent="123190"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г) во время объяснений</a:t>
                      </a:r>
                      <a:endParaRPr lang="ru-RU" sz="1200" dirty="0">
                        <a:effectLst/>
                        <a:latin typeface="Times New Roman" panose="02020603050405020304" pitchFamily="18" charset="0"/>
                        <a:ea typeface="Times New Roman" panose="02020603050405020304" pitchFamily="18" charset="0"/>
                      </a:endParaRPr>
                    </a:p>
                    <a:p>
                      <a:pPr indent="122555" algn="just">
                        <a:spcAft>
                          <a:spcPts val="0"/>
                        </a:spcAft>
                      </a:pPr>
                      <a:r>
                        <a:rPr lang="ru-RU" sz="1200" spc="-5" dirty="0">
                          <a:solidFill>
                            <a:srgbClr val="000000"/>
                          </a:solidFill>
                          <a:effectLst/>
                          <a:latin typeface="Times New Roman" panose="02020603050405020304" pitchFamily="18" charset="0"/>
                          <a:ea typeface="Times New Roman" panose="02020603050405020304" pitchFamily="18" charset="0"/>
                        </a:rPr>
                        <a:t>д) во время </a:t>
                      </a:r>
                      <a:r>
                        <a:rPr lang="ru-RU" sz="1200" spc="-5" dirty="0" err="1">
                          <a:solidFill>
                            <a:srgbClr val="000000"/>
                          </a:solidFill>
                          <a:effectLst/>
                          <a:latin typeface="Times New Roman" panose="02020603050405020304" pitchFamily="18" charset="0"/>
                          <a:ea typeface="Times New Roman" panose="02020603050405020304" pitchFamily="18" charset="0"/>
                        </a:rPr>
                        <a:t>домашн</a:t>
                      </a:r>
                      <a:r>
                        <a:rPr lang="ru-RU" sz="1200" spc="-5" dirty="0">
                          <a:solidFill>
                            <a:srgbClr val="000000"/>
                          </a:solidFill>
                          <a:effectLst/>
                          <a:latin typeface="Times New Roman" panose="02020603050405020304" pitchFamily="18" charset="0"/>
                          <a:ea typeface="Times New Roman" panose="02020603050405020304" pitchFamily="18" charset="0"/>
                        </a:rPr>
                        <a:t>. задания</a:t>
                      </a:r>
                      <a:endParaRPr lang="ru-RU" sz="1200" dirty="0">
                        <a:effectLst/>
                        <a:latin typeface="Times New Roman" panose="02020603050405020304" pitchFamily="18" charset="0"/>
                        <a:ea typeface="Times New Roman" panose="02020603050405020304" pitchFamily="18" charset="0"/>
                      </a:endParaRPr>
                    </a:p>
                    <a:p>
                      <a:pPr indent="123190" algn="just">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е) реакция на звонок</a:t>
                      </a:r>
                      <a:endParaRPr lang="ru-RU" sz="1200" dirty="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03857">
                <a:tc>
                  <a:txBody>
                    <a:bodyPr/>
                    <a:lstStyle/>
                    <a:p>
                      <a:pPr>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10. Педагогический такт</a:t>
                      </a:r>
                      <a:endParaRPr lang="ru-RU" sz="1200">
                        <a:effectLst/>
                        <a:latin typeface="Times New Roman" panose="02020603050405020304" pitchFamily="18" charset="0"/>
                        <a:ea typeface="Times New Roman" panose="02020603050405020304" pitchFamily="18" charset="0"/>
                      </a:endParaRP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0532">
                <a:tc>
                  <a:txBody>
                    <a:bodyPr/>
                    <a:lstStyle/>
                    <a:p>
                      <a:pPr algn="just">
                        <a:spcAft>
                          <a:spcPts val="0"/>
                        </a:spcAft>
                      </a:pPr>
                      <a:r>
                        <a:rPr lang="ru-RU" sz="1200" spc="-15">
                          <a:solidFill>
                            <a:srgbClr val="000000"/>
                          </a:solidFill>
                          <a:effectLst/>
                          <a:latin typeface="Times New Roman" panose="02020603050405020304" pitchFamily="18" charset="0"/>
                          <a:ea typeface="Times New Roman" panose="02020603050405020304" pitchFamily="18" charset="0"/>
                        </a:rPr>
                        <a:t>11. Индивидуальный и диффе</a:t>
                      </a:r>
                      <a:r>
                        <a:rPr lang="ru-RU" sz="1200">
                          <a:solidFill>
                            <a:srgbClr val="000000"/>
                          </a:solidFill>
                          <a:effectLst/>
                          <a:latin typeface="Times New Roman" panose="02020603050405020304" pitchFamily="18" charset="0"/>
                          <a:ea typeface="Times New Roman" panose="02020603050405020304" pitchFamily="18" charset="0"/>
                        </a:rPr>
                        <a:t>ренцированный подход</a:t>
                      </a: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722130">
                <a:tc>
                  <a:txBody>
                    <a:bodyPr/>
                    <a:lstStyle/>
                    <a:p>
                      <a:pPr algn="just">
                        <a:spcAft>
                          <a:spcPts val="0"/>
                        </a:spcAft>
                      </a:pPr>
                      <a:r>
                        <a:rPr lang="ru-RU" sz="1200" spc="-5">
                          <a:solidFill>
                            <a:srgbClr val="000000"/>
                          </a:solidFill>
                          <a:effectLst/>
                          <a:latin typeface="Times New Roman" panose="02020603050405020304" pitchFamily="18" charset="0"/>
                          <a:ea typeface="Times New Roman" panose="02020603050405020304" pitchFamily="18" charset="0"/>
                        </a:rPr>
                        <a:t>12. Организация самостоятельной работы:</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а) цель;</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a:solidFill>
                            <a:srgbClr val="000000"/>
                          </a:solidFill>
                          <a:effectLst/>
                          <a:latin typeface="Times New Roman" panose="02020603050405020304" pitchFamily="18" charset="0"/>
                          <a:ea typeface="Times New Roman" panose="02020603050405020304" pitchFamily="18" charset="0"/>
                        </a:rPr>
                        <a:t>б) содержание;</a:t>
                      </a:r>
                      <a:endParaRPr lang="ru-RU" sz="1200">
                        <a:effectLst/>
                        <a:latin typeface="Times New Roman" panose="02020603050405020304" pitchFamily="18" charset="0"/>
                        <a:ea typeface="Times New Roman" panose="02020603050405020304" pitchFamily="18" charset="0"/>
                      </a:endParaRPr>
                    </a:p>
                    <a:p>
                      <a:pPr indent="370840" algn="just">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в) методика.</a:t>
                      </a:r>
                      <a:endParaRPr lang="ru-RU" sz="1200">
                        <a:effectLst/>
                        <a:latin typeface="Times New Roman" panose="02020603050405020304" pitchFamily="18" charset="0"/>
                        <a:ea typeface="Times New Roman" panose="02020603050405020304" pitchFamily="18" charset="0"/>
                      </a:endParaRP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03857">
                <a:tc>
                  <a:txBody>
                    <a:bodyPr/>
                    <a:lstStyle/>
                    <a:p>
                      <a:pPr>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13. Расчёт времени</a:t>
                      </a:r>
                      <a:r>
                        <a:rPr lang="ru-RU" sz="1200">
                          <a:effectLst/>
                          <a:latin typeface="Times New Roman" panose="02020603050405020304" pitchFamily="18" charset="0"/>
                          <a:ea typeface="Times New Roman" panose="02020603050405020304" pitchFamily="18" charset="0"/>
                        </a:rPr>
                        <a:t> </a:t>
                      </a: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03857">
                <a:tc>
                  <a:txBody>
                    <a:bodyPr/>
                    <a:lstStyle/>
                    <a:p>
                      <a:pPr>
                        <a:spcAft>
                          <a:spcPts val="0"/>
                        </a:spcAft>
                      </a:pPr>
                      <a:r>
                        <a:rPr lang="ru-RU" sz="1200" spc="-10">
                          <a:solidFill>
                            <a:srgbClr val="000000"/>
                          </a:solidFill>
                          <a:effectLst/>
                          <a:latin typeface="Times New Roman" panose="02020603050405020304" pitchFamily="18" charset="0"/>
                          <a:ea typeface="Times New Roman" panose="02020603050405020304" pitchFamily="18" charset="0"/>
                        </a:rPr>
                        <a:t>14. Домашнее задание</a:t>
                      </a:r>
                      <a:r>
                        <a:rPr lang="ru-RU" sz="1200">
                          <a:effectLst/>
                          <a:latin typeface="Times New Roman" panose="02020603050405020304" pitchFamily="18" charset="0"/>
                          <a:ea typeface="Times New Roman" panose="02020603050405020304" pitchFamily="18" charset="0"/>
                        </a:rPr>
                        <a:t> </a:t>
                      </a:r>
                    </a:p>
                  </a:txBody>
                  <a:tcPr marL="16192" marR="16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ru-RU" sz="1200" dirty="0">
                          <a:effectLst/>
                          <a:latin typeface="Times New Roman" panose="02020603050405020304" pitchFamily="18" charset="0"/>
                          <a:ea typeface="Times New Roman" panose="02020603050405020304" pitchFamily="18" charset="0"/>
                        </a:rPr>
                        <a:t> </a:t>
                      </a:r>
                    </a:p>
                  </a:txBody>
                  <a:tcPr marL="16192" marR="161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307839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67265"/>
          </a:xfrm>
        </p:spPr>
        <p:txBody>
          <a:bodyPr>
            <a:normAutofit fontScale="90000"/>
          </a:bodyPr>
          <a:lstStyle/>
          <a:p>
            <a:r>
              <a:rPr lang="ru-RU" dirty="0"/>
              <a:t>Примерная схема анализа урока:</a:t>
            </a:r>
            <a:br>
              <a:rPr lang="ru-RU" dirty="0"/>
            </a:br>
            <a:endParaRPr lang="ru-RU" dirty="0"/>
          </a:p>
        </p:txBody>
      </p:sp>
      <p:sp>
        <p:nvSpPr>
          <p:cNvPr id="3" name="Объект 2"/>
          <p:cNvSpPr>
            <a:spLocks noGrp="1"/>
          </p:cNvSpPr>
          <p:nvPr>
            <p:ph idx="1"/>
          </p:nvPr>
        </p:nvSpPr>
        <p:spPr>
          <a:xfrm>
            <a:off x="721217" y="1184856"/>
            <a:ext cx="10766737" cy="5215944"/>
          </a:xfrm>
        </p:spPr>
        <p:txBody>
          <a:bodyPr>
            <a:normAutofit lnSpcReduction="10000"/>
          </a:bodyPr>
          <a:lstStyle/>
          <a:p>
            <a:pPr algn="just"/>
            <a:r>
              <a:rPr lang="ru-RU" sz="2900" dirty="0"/>
              <a:t>Какие образовательные, развивающие и воспитательные цели достигались на уроке? Какие из них были главные и почему? Какова их взаимосвязь?</a:t>
            </a:r>
          </a:p>
          <a:p>
            <a:pPr algn="just"/>
            <a:r>
              <a:rPr lang="ru-RU" sz="2900" dirty="0"/>
              <a:t>Какова специфика урока? Каков его тип? Каково место данного урока в теме, разделе, курсе?</a:t>
            </a:r>
          </a:p>
          <a:p>
            <a:pPr algn="just"/>
            <a:r>
              <a:rPr lang="ru-RU" sz="2900" dirty="0"/>
              <a:t>Как учитывались возможности учащихся при планировании урока?</a:t>
            </a:r>
          </a:p>
          <a:p>
            <a:pPr algn="just"/>
            <a:r>
              <a:rPr lang="ru-RU" sz="2900" dirty="0"/>
              <a:t>Рациональны ли выбранная структура урока и распределение времени на отдельные этапы урока?</a:t>
            </a:r>
          </a:p>
          <a:p>
            <a:pPr algn="just"/>
            <a:r>
              <a:rPr lang="ru-RU" sz="2900" dirty="0"/>
              <a:t>На каком материале или этапе урока делается главный акцент?</a:t>
            </a:r>
          </a:p>
          <a:p>
            <a:pPr algn="just"/>
            <a:endParaRPr lang="ru-RU" dirty="0"/>
          </a:p>
        </p:txBody>
      </p:sp>
    </p:spTree>
    <p:extLst>
      <p:ext uri="{BB962C8B-B14F-4D97-AF65-F5344CB8AC3E}">
        <p14:creationId xmlns:p14="http://schemas.microsoft.com/office/powerpoint/2010/main" val="1215372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TM03457510[[fn=Савон]]</Template>
  <TotalTime>75</TotalTime>
  <Words>1476</Words>
  <Application>Microsoft Office PowerPoint</Application>
  <PresentationFormat>Широкоэкранный</PresentationFormat>
  <Paragraphs>283</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Century Gothic</vt:lpstr>
      <vt:lpstr>Times New Roman</vt:lpstr>
      <vt:lpstr>Savon</vt:lpstr>
      <vt:lpstr>Анализ и самоанализ урока математики</vt:lpstr>
      <vt:lpstr>Презентация PowerPoint</vt:lpstr>
      <vt:lpstr>Анализ урока</vt:lpstr>
      <vt:lpstr>Типы анализа урока:</vt:lpstr>
      <vt:lpstr>Презентация PowerPoint</vt:lpstr>
      <vt:lpstr>Методический комплект:  </vt:lpstr>
      <vt:lpstr>Лист наблюдений урока </vt:lpstr>
      <vt:lpstr>Презентация PowerPoint</vt:lpstr>
      <vt:lpstr>Примерная схема анализа урока: </vt:lpstr>
      <vt:lpstr>Презентация PowerPoint</vt:lpstr>
      <vt:lpstr>Основные требования к самоанализу </vt:lpstr>
      <vt:lpstr>Примерная схема самоанализа  урока </vt:lpstr>
      <vt:lpstr>Презентация PowerPoint</vt:lpstr>
      <vt:lpstr>Критерии анализа инновационного урока</vt:lpstr>
      <vt:lpstr>Показатели и критерии инновационного урока</vt:lpstr>
      <vt:lpstr>Презентация PowerPoint</vt:lpstr>
      <vt:lpstr>Схема анализа урока по ФГОС.  </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Анализ и самоанализ урока математики</dc:title>
  <dc:creator>Microsoft</dc:creator>
  <cp:lastModifiedBy>Microsoft</cp:lastModifiedBy>
  <cp:revision>8</cp:revision>
  <dcterms:created xsi:type="dcterms:W3CDTF">2016-12-09T00:47:22Z</dcterms:created>
  <dcterms:modified xsi:type="dcterms:W3CDTF">2016-12-09T02:02:27Z</dcterms:modified>
</cp:coreProperties>
</file>