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61" r:id="rId5"/>
    <p:sldId id="259" r:id="rId6"/>
    <p:sldId id="260" r:id="rId7"/>
    <p:sldId id="266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D92"/>
    <a:srgbClr val="EAE24C"/>
    <a:srgbClr val="C4BC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880" autoAdjust="0"/>
    <p:restoredTop sz="94660"/>
  </p:normalViewPr>
  <p:slideViewPr>
    <p:cSldViewPr>
      <p:cViewPr varScale="1">
        <p:scale>
          <a:sx n="84" d="100"/>
          <a:sy n="84" d="100"/>
        </p:scale>
        <p:origin x="-13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8072494" cy="38576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/>
              <a:t>МДК 01</a:t>
            </a:r>
            <a:r>
              <a:rPr lang="ru-RU" sz="4000" b="1" dirty="0" smtClean="0"/>
              <a:t>. Название модуля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429132"/>
            <a:ext cx="7929618" cy="1752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Тема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sz="3200" dirty="0" smtClean="0"/>
              <a:t>Износостойкость резиновых смесей</a:t>
            </a:r>
          </a:p>
          <a:p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810984" cy="714356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3929090" cy="642942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Химическая деструкция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857224" cy="75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74" y="1428736"/>
            <a:ext cx="228600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Разрушение основной цепи макромолекул на части с меньшей ММ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86380" y="1571612"/>
            <a:ext cx="224292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Деполимеризация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72132" y="4960822"/>
            <a:ext cx="3357586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Превращение (внутренняя перегруппировка) группы атомов в составе макромолекулы при сохранении исходной степени полимеризации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5214950"/>
            <a:ext cx="364333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Структурирование (образование химических связей между макромолекулами)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2643174" y="1857364"/>
            <a:ext cx="3429024" cy="335758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Внешняя среда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511420" y="2714620"/>
            <a:ext cx="1846398" cy="1678793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Резина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12" idx="7"/>
            <a:endCxn id="8" idx="2"/>
          </p:cNvCxnSpPr>
          <p:nvPr/>
        </p:nvCxnSpPr>
        <p:spPr>
          <a:xfrm rot="5400000" flipH="1" flipV="1">
            <a:off x="5237866" y="1790498"/>
            <a:ext cx="1019529" cy="13204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2" idx="5"/>
            <a:endCxn id="9" idx="0"/>
          </p:cNvCxnSpPr>
          <p:nvPr/>
        </p:nvCxnSpPr>
        <p:spPr>
          <a:xfrm rot="16200000" flipH="1">
            <a:off x="5762541" y="3472438"/>
            <a:ext cx="813262" cy="21635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2" idx="1"/>
            <a:endCxn id="7" idx="3"/>
          </p:cNvCxnSpPr>
          <p:nvPr/>
        </p:nvCxnSpPr>
        <p:spPr>
          <a:xfrm rot="16200000" flipV="1">
            <a:off x="2815961" y="1994614"/>
            <a:ext cx="793073" cy="11386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2" idx="3"/>
            <a:endCxn id="10" idx="0"/>
          </p:cNvCxnSpPr>
          <p:nvPr/>
        </p:nvCxnSpPr>
        <p:spPr>
          <a:xfrm rot="5400000">
            <a:off x="2375190" y="3808321"/>
            <a:ext cx="1067390" cy="17458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7215238" cy="714380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Диффузионные процессы в резине под действием внешней среды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857224" cy="75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1428736"/>
            <a:ext cx="8143932" cy="1200329"/>
          </a:xfrm>
          <a:prstGeom prst="rect">
            <a:avLst/>
          </a:prstGeom>
          <a:solidFill>
            <a:srgbClr val="F2ED92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Диффузия – процесс перераспределения вещества между различными частями системы в результате  теплового движения. Движущей силой этого процесса является наличие градиента концентраций и разности химических потенциалов. 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785786" y="2786058"/>
          <a:ext cx="3930015" cy="2352040"/>
        </p:xfrm>
        <a:graphic>
          <a:graphicData uri="http://schemas.openxmlformats.org/drawingml/2006/table">
            <a:tbl>
              <a:tblPr/>
              <a:tblGrid>
                <a:gridCol w="1038860"/>
                <a:gridCol w="958215"/>
                <a:gridCol w="966470"/>
                <a:gridCol w="966470"/>
              </a:tblGrid>
              <a:tr h="1574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Каучук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*10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ru-RU" sz="1200" i="1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/(м</a:t>
                      </a:r>
                      <a:r>
                        <a:rPr lang="ru-RU" sz="1200" i="1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</a:t>
                      </a:r>
                      <a:r>
                        <a:rPr lang="ru-RU" sz="12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С0</a:t>
                      </a:r>
                      <a:r>
                        <a:rPr lang="ru-RU" sz="12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S0</a:t>
                      </a:r>
                      <a:r>
                        <a:rPr lang="ru-RU" sz="12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1,02... 1,12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8,2... 9,0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9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0,54... 0,68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12,4...4,9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СКЭПТ*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1,3(30С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7,1 (30С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СКФ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1,33... 1,37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857224" y="5286388"/>
            <a:ext cx="3643338" cy="276999"/>
          </a:xfrm>
          <a:prstGeom prst="rect">
            <a:avLst/>
          </a:prstGeom>
          <a:solidFill>
            <a:srgbClr val="F2ED9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Растворимость газов в эластомерах при 20.. .25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°С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628" y="2786058"/>
            <a:ext cx="3643338" cy="20717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Введение пластификаторов ослабляет межмолекулярное взаимодействие, повышает гибкость цепей макромолекулы, что способствует увеличению газопроницаемости.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57158" y="1714488"/>
            <a:ext cx="4643470" cy="44291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Внешняя среда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642918"/>
            <a:ext cx="7572428" cy="714380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Диффузионные процессы в резине под действием внешней среды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857224" cy="75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500166" y="2857496"/>
            <a:ext cx="2500330" cy="221457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Резина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786050" y="3714752"/>
            <a:ext cx="171451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71802" y="3429000"/>
            <a:ext cx="1229824" cy="261610"/>
          </a:xfrm>
          <a:prstGeom prst="rect">
            <a:avLst/>
          </a:prstGeom>
          <a:solidFill>
            <a:srgbClr val="F2ED92"/>
          </a:solidFill>
        </p:spPr>
        <p:txBody>
          <a:bodyPr wrap="none" rtlCol="0">
            <a:spAutoFit/>
          </a:bodyPr>
          <a:lstStyle/>
          <a:p>
            <a:r>
              <a:rPr lang="ru-RU" sz="1100" dirty="0" smtClean="0"/>
              <a:t>Пластификатор</a:t>
            </a:r>
            <a:endParaRPr lang="ru-RU" sz="11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71472" y="4429132"/>
            <a:ext cx="171451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5786" y="4143380"/>
            <a:ext cx="1191352" cy="261610"/>
          </a:xfrm>
          <a:prstGeom prst="rect">
            <a:avLst/>
          </a:prstGeom>
          <a:solidFill>
            <a:srgbClr val="F2ED92"/>
          </a:solidFill>
        </p:spPr>
        <p:txBody>
          <a:bodyPr wrap="none" rtlCol="0">
            <a:spAutoFit/>
          </a:bodyPr>
          <a:lstStyle/>
          <a:p>
            <a:r>
              <a:rPr lang="ru-RU" sz="1100" dirty="0" smtClean="0"/>
              <a:t>Внешняя среда</a:t>
            </a:r>
            <a:endParaRPr lang="ru-RU" sz="11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072066" y="1785926"/>
            <a:ext cx="3643338" cy="41857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Все существующие в рамках молекулярно-кинетического подхода теории диффузионных процессов можно условно разделить на две группы: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дырочная активационная модель, которая рассматривает перемещение низкомолекулярного вещества в элементарном акте как переход через энергетический барьер, разделяющий положение равновесия, т.е. диффузия является активационным процессом,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теории свободного объема, в основе которых лежит предположение о том, что образование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микрополости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вблизи диффундирующей молекулы не требует затраты энергии, поскольку  свободный объем в полимере непрерывно перераспределяется между различными областями пространства.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71480"/>
            <a:ext cx="7429552" cy="714380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Степени набухания резин на основе различных каучуков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857224" cy="75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1643050"/>
          <a:ext cx="4280604" cy="3397250"/>
        </p:xfrm>
        <a:graphic>
          <a:graphicData uri="http://schemas.openxmlformats.org/drawingml/2006/table">
            <a:tbl>
              <a:tblPr/>
              <a:tblGrid>
                <a:gridCol w="780415"/>
                <a:gridCol w="899795"/>
                <a:gridCol w="900430"/>
                <a:gridCol w="841444"/>
                <a:gridCol w="858520"/>
              </a:tblGrid>
              <a:tr h="154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Каучук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Степень набухания,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Изооктан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Бензин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Бензол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Толуол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2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СКИ+СКД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СКМС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92...136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СКН-18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5,2..24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СКН-40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0,5. .1,0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40/0,5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40/0,04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ХП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74...310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107...300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98. .120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57...136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СКЭП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38...110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84...125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СКЭПТ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50...63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82...68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41...115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СКФ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0,1…1,1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9...21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6..20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3...20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0,1...1,4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38...80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(тиокол)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0,1...0.7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30...114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24...79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150...200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98...147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12...152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169...200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9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СКТФТ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10...15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5720" y="5148876"/>
            <a:ext cx="4572000" cy="923330"/>
          </a:xfrm>
          <a:prstGeom prst="rect">
            <a:avLst/>
          </a:prstGeom>
          <a:solidFill>
            <a:srgbClr val="F2ED92"/>
          </a:solidFill>
        </p:spPr>
        <p:txBody>
          <a:bodyPr>
            <a:spAutoFit/>
          </a:bodyPr>
          <a:lstStyle/>
          <a:p>
            <a:pPr algn="just"/>
            <a:r>
              <a:rPr lang="ru-RU" dirty="0" smtClean="0"/>
              <a:t>Степени набухания резин на основе различных каучуков. в углеводородах и нефтепродуктах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3500438"/>
            <a:ext cx="3786214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Химическая стойкость обусловлена особенностями строения полимеров, наличием или отсутствием функциональных групп, способных претерпевать превращения в среде различных реагентов, наличием и частотой поперечных сшивок и др. </a:t>
            </a:r>
            <a:endParaRPr lang="ru-RU" dirty="0"/>
          </a:p>
        </p:txBody>
      </p:sp>
      <p:pic>
        <p:nvPicPr>
          <p:cNvPr id="8195" name="Picture 3" descr="http://www.autoreview.ru/archive/2009/12/benzin/psd/IMG_3769_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357298"/>
            <a:ext cx="3071834" cy="207274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642918"/>
            <a:ext cx="7215238" cy="642942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Степени набухания резин на основе различных каучуков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857224" cy="75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500174"/>
          <a:ext cx="4711065" cy="4053332"/>
        </p:xfrm>
        <a:graphic>
          <a:graphicData uri="http://schemas.openxmlformats.org/drawingml/2006/table">
            <a:tbl>
              <a:tblPr/>
              <a:tblGrid>
                <a:gridCol w="1680845"/>
                <a:gridCol w="1515110"/>
                <a:gridCol w="1515110"/>
              </a:tblGrid>
              <a:tr h="25717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Каучук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Водопоглощение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i="1" spc="-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' 20...25''С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70...75 </a:t>
                      </a:r>
                      <a:r>
                        <a:rPr lang="ru-RU" sz="1200" i="1" spc="-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°С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0,5... 1,0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1,0...1,1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СКИ+СКД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0.02...1.0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0,3…1,9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СКМС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СКИ-18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0,05... 6,0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0,9... 13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СКН-26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2 ...6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4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СКН-40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2,8.. .4,0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1,8…9,0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0,4...0,6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1,1...1,3;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СКЭП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0,5... 3.6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1... 1,3;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СКЭПТ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9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СКФ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1,1...2,1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0,9... 2,1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7. 1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482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СКТФТ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—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5643578"/>
            <a:ext cx="4286248" cy="646331"/>
          </a:xfrm>
          <a:prstGeom prst="rect">
            <a:avLst/>
          </a:prstGeom>
          <a:solidFill>
            <a:srgbClr val="F2ED92"/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Водопоглощение</a:t>
            </a:r>
            <a:r>
              <a:rPr lang="ru-RU" dirty="0" smtClean="0"/>
              <a:t> резин на основе различных каучуков</a:t>
            </a:r>
            <a:endParaRPr lang="ru-RU" dirty="0"/>
          </a:p>
        </p:txBody>
      </p:sp>
      <p:pic>
        <p:nvPicPr>
          <p:cNvPr id="8" name="Рисунок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857364"/>
            <a:ext cx="285752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642918"/>
            <a:ext cx="7286676" cy="642942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Изменение объема резин из различных каучуков в жидких средах (%)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857224" cy="75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1643050"/>
          <a:ext cx="4572031" cy="2928957"/>
        </p:xfrm>
        <a:graphic>
          <a:graphicData uri="http://schemas.openxmlformats.org/drawingml/2006/table">
            <a:tbl>
              <a:tblPr/>
              <a:tblGrid>
                <a:gridCol w="1661122"/>
                <a:gridCol w="585949"/>
                <a:gridCol w="580349"/>
                <a:gridCol w="505515"/>
                <a:gridCol w="619548"/>
                <a:gridCol w="619548"/>
              </a:tblGrid>
              <a:tr h="2092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Жидкость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Температура,°С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Резина на основе каучука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84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ФК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ФКК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АК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БНК (24- 30% АН)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Бензол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20-50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20*30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20-30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30-50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30-50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Керосин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10-20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Ацетон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Гидравлическая жидкость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8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на минеральной основе Гидравлическая жидкость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50-60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10-20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_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&gt;50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8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на основе касторового масла Трансформаторное масло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&lt;1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10-20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Смазочное масло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&lt;1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&lt;1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0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Спирт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1-10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&lt;1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30-50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10-20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5720" y="4643446"/>
            <a:ext cx="4572000" cy="646331"/>
          </a:xfrm>
          <a:prstGeom prst="rect">
            <a:avLst/>
          </a:prstGeom>
          <a:solidFill>
            <a:srgbClr val="F2ED92"/>
          </a:solidFill>
        </p:spPr>
        <p:txBody>
          <a:bodyPr>
            <a:spAutoFit/>
          </a:bodyPr>
          <a:lstStyle/>
          <a:p>
            <a:pPr algn="ctr"/>
            <a:r>
              <a:rPr lang="ru-RU" dirty="0" smtClean="0"/>
              <a:t>Изменение объема резин из различных каучуков в жидких средах (%).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0628" y="1643050"/>
            <a:ext cx="3571900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Наличие поперечных связей уменьшает проницаемость, прежде всего за счет уменьшения коэффициента диффузии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714356"/>
            <a:ext cx="5286412" cy="571504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Кинетические кривые набухания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857224" cy="75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800" name="AutoShape 8" descr="Картинки по запросу стеариновая кисло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04" name="AutoShape 12" descr="Картинки по запросу техуглеро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1714488"/>
            <a:ext cx="45720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ru-RU" dirty="0" smtClean="0"/>
              <a:t>Химическая стойкость является одной из важных характеристик пластмасс, поскольку от нее во многом зависит выбор основных областей применения.</a:t>
            </a:r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7224" y="4357694"/>
            <a:ext cx="3214710" cy="830997"/>
          </a:xfrm>
          <a:prstGeom prst="rect">
            <a:avLst/>
          </a:prstGeom>
          <a:solidFill>
            <a:srgbClr val="F2ED9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Кинетические кривые набухания каучука: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невальцованный 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2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мягкий вулканизат;  3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вальцованный каучук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68" y="1643050"/>
            <a:ext cx="29718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http://www.interfax.ru/ftproot/textphotos/2014/11/27/oil7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3357562"/>
            <a:ext cx="4214842" cy="27697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338</TotalTime>
  <Words>711</Words>
  <PresentationFormat>Экран (4:3)</PresentationFormat>
  <Paragraphs>274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                МДК 01. Название модуля  </vt:lpstr>
      <vt:lpstr>Химическая деструкция</vt:lpstr>
      <vt:lpstr>Диффузионные процессы в резине под действием внешней среды</vt:lpstr>
      <vt:lpstr>Диффузионные процессы в резине под действием внешней среды</vt:lpstr>
      <vt:lpstr>Степени набухания резин на основе различных каучуков</vt:lpstr>
      <vt:lpstr>Степени набухания резин на основе различных каучуков</vt:lpstr>
      <vt:lpstr>Изменение объема резин из различных каучуков в жидких средах (%)</vt:lpstr>
      <vt:lpstr>Кинетические кривые набухания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МДК 01. Морозостойкость  эластомеров и способы ее повышения.  </dc:title>
  <dc:creator>DNS</dc:creator>
  <cp:lastModifiedBy>User</cp:lastModifiedBy>
  <cp:revision>39</cp:revision>
  <dcterms:created xsi:type="dcterms:W3CDTF">2015-07-01T13:54:31Z</dcterms:created>
  <dcterms:modified xsi:type="dcterms:W3CDTF">2015-07-08T04:41:35Z</dcterms:modified>
</cp:coreProperties>
</file>