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70" r:id="rId4"/>
    <p:sldId id="271" r:id="rId5"/>
    <p:sldId id="258" r:id="rId6"/>
    <p:sldId id="259" r:id="rId7"/>
    <p:sldId id="272" r:id="rId8"/>
    <p:sldId id="273" r:id="rId9"/>
    <p:sldId id="274" r:id="rId10"/>
    <p:sldId id="275" r:id="rId11"/>
    <p:sldId id="276" r:id="rId12"/>
    <p:sldId id="277" r:id="rId13"/>
    <p:sldId id="278" r:id="rId14"/>
    <p:sldId id="279" r:id="rId15"/>
    <p:sldId id="260" r:id="rId16"/>
    <p:sldId id="267" r:id="rId17"/>
    <p:sldId id="261" r:id="rId18"/>
    <p:sldId id="262"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63" r:id="rId33"/>
    <p:sldId id="264" r:id="rId34"/>
    <p:sldId id="265" r:id="rId35"/>
    <p:sldId id="266" r:id="rId36"/>
    <p:sldId id="268"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209531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9197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2841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61876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69933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18239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07128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24316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09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138949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50762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2413" cy="6856413"/>
            <a:chOff x="0" y="0"/>
            <a:chExt cx="5759" cy="4319"/>
          </a:xfrm>
        </p:grpSpPr>
        <p:sp>
          <p:nvSpPr>
            <p:cNvPr id="1029" name="Rectangle 3" descr="Narrow vertical"/>
            <p:cNvSpPr>
              <a:spLocks noChangeArrowheads="1"/>
            </p:cNvSpPr>
            <p:nvPr/>
          </p:nvSpPr>
          <p:spPr bwMode="auto">
            <a:xfrm>
              <a:off x="288" y="48"/>
              <a:ext cx="5184" cy="240"/>
            </a:xfrm>
            <a:prstGeom prst="rect">
              <a:avLst/>
            </a:prstGeom>
            <a:pattFill prst="narVert">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sp>
          <p:nvSpPr>
            <p:cNvPr id="1030" name="Rectangle 4" descr="Narrow horizontal"/>
            <p:cNvSpPr>
              <a:spLocks noChangeArrowheads="1"/>
            </p:cNvSpPr>
            <p:nvPr/>
          </p:nvSpPr>
          <p:spPr bwMode="auto">
            <a:xfrm>
              <a:off x="48" y="288"/>
              <a:ext cx="240" cy="3744"/>
            </a:xfrm>
            <a:prstGeom prst="rect">
              <a:avLst/>
            </a:prstGeom>
            <a:pattFill prst="narHorz">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sp>
          <p:nvSpPr>
            <p:cNvPr id="1031" name="Rectangle 5" descr="Narrow vertical"/>
            <p:cNvSpPr>
              <a:spLocks noChangeArrowheads="1"/>
            </p:cNvSpPr>
            <p:nvPr/>
          </p:nvSpPr>
          <p:spPr bwMode="auto">
            <a:xfrm>
              <a:off x="288" y="4032"/>
              <a:ext cx="5184" cy="240"/>
            </a:xfrm>
            <a:prstGeom prst="rect">
              <a:avLst/>
            </a:prstGeom>
            <a:pattFill prst="narVert">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sp>
          <p:nvSpPr>
            <p:cNvPr id="1032" name="Rectangle 6" descr="Narrow horizontal"/>
            <p:cNvSpPr>
              <a:spLocks noChangeArrowheads="1"/>
            </p:cNvSpPr>
            <p:nvPr/>
          </p:nvSpPr>
          <p:spPr bwMode="auto">
            <a:xfrm>
              <a:off x="5472" y="288"/>
              <a:ext cx="240" cy="3744"/>
            </a:xfrm>
            <a:prstGeom prst="rect">
              <a:avLst/>
            </a:prstGeom>
            <a:pattFill prst="narHorz">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sp>
          <p:nvSpPr>
            <p:cNvPr id="1033" name="Rectangle 7"/>
            <p:cNvSpPr>
              <a:spLocks noChangeArrowheads="1"/>
            </p:cNvSpPr>
            <p:nvPr/>
          </p:nvSpPr>
          <p:spPr bwMode="auto">
            <a:xfrm>
              <a:off x="288" y="288"/>
              <a:ext cx="5184" cy="3744"/>
            </a:xfrm>
            <a:prstGeom prst="rect">
              <a:avLst/>
            </a:prstGeom>
            <a:noFill/>
            <a:ln w="57150" cap="sq" cmpd="tri">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sp>
          <p:nvSpPr>
            <p:cNvPr id="1034" name="Rectangle 8"/>
            <p:cNvSpPr>
              <a:spLocks noChangeArrowheads="1"/>
            </p:cNvSpPr>
            <p:nvPr/>
          </p:nvSpPr>
          <p:spPr bwMode="auto">
            <a:xfrm>
              <a:off x="48" y="48"/>
              <a:ext cx="5664" cy="4224"/>
            </a:xfrm>
            <a:prstGeom prst="rect">
              <a:avLst/>
            </a:prstGeom>
            <a:noFill/>
            <a:ln w="12700" cap="sq">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fontAlgn="base">
                <a:spcBef>
                  <a:spcPct val="50000"/>
                </a:spcBef>
                <a:spcAft>
                  <a:spcPct val="0"/>
                </a:spcAft>
                <a:defRPr/>
              </a:pPr>
              <a:endParaRPr kumimoji="1" lang="en-US" altLang="ru-RU" sz="2400" smtClean="0">
                <a:solidFill>
                  <a:srgbClr val="000000"/>
                </a:solidFill>
                <a:latin typeface="Times New Roman" pitchFamily="18" charset="0"/>
              </a:endParaRPr>
            </a:p>
          </p:txBody>
        </p:sp>
        <p:grpSp>
          <p:nvGrpSpPr>
            <p:cNvPr id="1035" name="Group 9"/>
            <p:cNvGrpSpPr>
              <a:grpSpLocks/>
            </p:cNvGrpSpPr>
            <p:nvPr/>
          </p:nvGrpSpPr>
          <p:grpSpPr bwMode="auto">
            <a:xfrm>
              <a:off x="0" y="0"/>
              <a:ext cx="384" cy="384"/>
              <a:chOff x="0" y="0"/>
              <a:chExt cx="384" cy="384"/>
            </a:xfrm>
          </p:grpSpPr>
          <p:sp>
            <p:nvSpPr>
              <p:cNvPr id="1045" name="Rectangle 10"/>
              <p:cNvSpPr>
                <a:spLocks noChangeArrowheads="1"/>
              </p:cNvSpPr>
              <p:nvPr/>
            </p:nvSpPr>
            <p:spPr bwMode="auto">
              <a:xfrm>
                <a:off x="0" y="0"/>
                <a:ext cx="384" cy="384"/>
              </a:xfrm>
              <a:prstGeom prst="rect">
                <a:avLst/>
              </a:prstGeom>
              <a:solidFill>
                <a:schemeClr val="bg1"/>
              </a:solidFill>
              <a:ln w="57150" cap="sq" cmpd="tri">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0000"/>
                  </a:solidFill>
                </a:endParaRPr>
              </a:p>
            </p:txBody>
          </p:sp>
          <p:sp>
            <p:nvSpPr>
              <p:cNvPr id="3083" name="Oval 11"/>
              <p:cNvSpPr>
                <a:spLocks noChangeArrowheads="1"/>
              </p:cNvSpPr>
              <p:nvPr/>
            </p:nvSpPr>
            <p:spPr bwMode="auto">
              <a:xfrm>
                <a:off x="101" y="101"/>
                <a:ext cx="182" cy="182"/>
              </a:xfrm>
              <a:prstGeom prst="ellipse">
                <a:avLst/>
              </a:prstGeom>
              <a:gradFill rotWithShape="0">
                <a:gsLst>
                  <a:gs pos="0">
                    <a:schemeClr val="bg1"/>
                  </a:gs>
                  <a:gs pos="100000">
                    <a:schemeClr val="bg1">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defRPr/>
                </a:pPr>
                <a:endParaRPr lang="ru-RU" sz="1400">
                  <a:solidFill>
                    <a:srgbClr val="000000"/>
                  </a:solidFill>
                  <a:latin typeface="Arial" charset="0"/>
                </a:endParaRPr>
              </a:p>
            </p:txBody>
          </p:sp>
        </p:grpSp>
        <p:grpSp>
          <p:nvGrpSpPr>
            <p:cNvPr id="1036" name="Group 12"/>
            <p:cNvGrpSpPr>
              <a:grpSpLocks/>
            </p:cNvGrpSpPr>
            <p:nvPr/>
          </p:nvGrpSpPr>
          <p:grpSpPr bwMode="auto">
            <a:xfrm>
              <a:off x="0" y="3935"/>
              <a:ext cx="384" cy="384"/>
              <a:chOff x="0" y="3935"/>
              <a:chExt cx="384" cy="384"/>
            </a:xfrm>
          </p:grpSpPr>
          <p:sp>
            <p:nvSpPr>
              <p:cNvPr id="1043" name="Rectangle 13"/>
              <p:cNvSpPr>
                <a:spLocks noChangeArrowheads="1"/>
              </p:cNvSpPr>
              <p:nvPr/>
            </p:nvSpPr>
            <p:spPr bwMode="auto">
              <a:xfrm>
                <a:off x="0" y="3935"/>
                <a:ext cx="384" cy="384"/>
              </a:xfrm>
              <a:prstGeom prst="rect">
                <a:avLst/>
              </a:prstGeom>
              <a:solidFill>
                <a:schemeClr val="bg1"/>
              </a:solidFill>
              <a:ln w="57150" cap="sq" cmpd="tri">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0000"/>
                  </a:solidFill>
                </a:endParaRPr>
              </a:p>
            </p:txBody>
          </p:sp>
          <p:sp>
            <p:nvSpPr>
              <p:cNvPr id="3086" name="Oval 14"/>
              <p:cNvSpPr>
                <a:spLocks noChangeArrowheads="1"/>
              </p:cNvSpPr>
              <p:nvPr/>
            </p:nvSpPr>
            <p:spPr bwMode="auto">
              <a:xfrm>
                <a:off x="101" y="4036"/>
                <a:ext cx="182" cy="182"/>
              </a:xfrm>
              <a:prstGeom prst="ellipse">
                <a:avLst/>
              </a:prstGeom>
              <a:gradFill rotWithShape="0">
                <a:gsLst>
                  <a:gs pos="0">
                    <a:schemeClr val="bg1"/>
                  </a:gs>
                  <a:gs pos="100000">
                    <a:schemeClr val="bg1">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defRPr/>
                </a:pPr>
                <a:endParaRPr lang="ru-RU" sz="1400">
                  <a:solidFill>
                    <a:srgbClr val="000000"/>
                  </a:solidFill>
                  <a:latin typeface="Arial" charset="0"/>
                </a:endParaRPr>
              </a:p>
            </p:txBody>
          </p:sp>
        </p:grpSp>
        <p:grpSp>
          <p:nvGrpSpPr>
            <p:cNvPr id="1037" name="Group 15"/>
            <p:cNvGrpSpPr>
              <a:grpSpLocks/>
            </p:cNvGrpSpPr>
            <p:nvPr/>
          </p:nvGrpSpPr>
          <p:grpSpPr bwMode="auto">
            <a:xfrm>
              <a:off x="5375" y="3935"/>
              <a:ext cx="384" cy="384"/>
              <a:chOff x="5375" y="3935"/>
              <a:chExt cx="384" cy="384"/>
            </a:xfrm>
          </p:grpSpPr>
          <p:sp>
            <p:nvSpPr>
              <p:cNvPr id="1041" name="Rectangle 16"/>
              <p:cNvSpPr>
                <a:spLocks noChangeArrowheads="1"/>
              </p:cNvSpPr>
              <p:nvPr/>
            </p:nvSpPr>
            <p:spPr bwMode="auto">
              <a:xfrm>
                <a:off x="5375" y="3935"/>
                <a:ext cx="384" cy="384"/>
              </a:xfrm>
              <a:prstGeom prst="rect">
                <a:avLst/>
              </a:prstGeom>
              <a:solidFill>
                <a:schemeClr val="bg1"/>
              </a:solidFill>
              <a:ln w="57150" cap="sq" cmpd="tri">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0000"/>
                  </a:solidFill>
                </a:endParaRPr>
              </a:p>
            </p:txBody>
          </p:sp>
          <p:sp>
            <p:nvSpPr>
              <p:cNvPr id="3089" name="Oval 17"/>
              <p:cNvSpPr>
                <a:spLocks noChangeArrowheads="1"/>
              </p:cNvSpPr>
              <p:nvPr/>
            </p:nvSpPr>
            <p:spPr bwMode="auto">
              <a:xfrm>
                <a:off x="5476" y="4036"/>
                <a:ext cx="182" cy="182"/>
              </a:xfrm>
              <a:prstGeom prst="ellipse">
                <a:avLst/>
              </a:prstGeom>
              <a:gradFill rotWithShape="0">
                <a:gsLst>
                  <a:gs pos="0">
                    <a:schemeClr val="bg1"/>
                  </a:gs>
                  <a:gs pos="100000">
                    <a:schemeClr val="bg1">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defRPr/>
                </a:pPr>
                <a:endParaRPr lang="ru-RU" sz="1400">
                  <a:solidFill>
                    <a:srgbClr val="000000"/>
                  </a:solidFill>
                  <a:latin typeface="Arial" charset="0"/>
                </a:endParaRPr>
              </a:p>
            </p:txBody>
          </p:sp>
        </p:grpSp>
        <p:grpSp>
          <p:nvGrpSpPr>
            <p:cNvPr id="1038" name="Group 18"/>
            <p:cNvGrpSpPr>
              <a:grpSpLocks/>
            </p:cNvGrpSpPr>
            <p:nvPr/>
          </p:nvGrpSpPr>
          <p:grpSpPr bwMode="auto">
            <a:xfrm>
              <a:off x="5375" y="0"/>
              <a:ext cx="384" cy="384"/>
              <a:chOff x="5375" y="0"/>
              <a:chExt cx="384" cy="384"/>
            </a:xfrm>
          </p:grpSpPr>
          <p:sp>
            <p:nvSpPr>
              <p:cNvPr id="1039" name="Rectangle 19"/>
              <p:cNvSpPr>
                <a:spLocks noChangeArrowheads="1"/>
              </p:cNvSpPr>
              <p:nvPr/>
            </p:nvSpPr>
            <p:spPr bwMode="auto">
              <a:xfrm>
                <a:off x="5375" y="0"/>
                <a:ext cx="384" cy="384"/>
              </a:xfrm>
              <a:prstGeom prst="rect">
                <a:avLst/>
              </a:prstGeom>
              <a:solidFill>
                <a:schemeClr val="bg1"/>
              </a:solidFill>
              <a:ln w="57150" cap="sq" cmpd="tri">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0000"/>
                  </a:solidFill>
                </a:endParaRPr>
              </a:p>
            </p:txBody>
          </p:sp>
          <p:sp>
            <p:nvSpPr>
              <p:cNvPr id="3092" name="Oval 20"/>
              <p:cNvSpPr>
                <a:spLocks noChangeArrowheads="1"/>
              </p:cNvSpPr>
              <p:nvPr/>
            </p:nvSpPr>
            <p:spPr bwMode="auto">
              <a:xfrm>
                <a:off x="5476" y="101"/>
                <a:ext cx="182" cy="182"/>
              </a:xfrm>
              <a:prstGeom prst="ellipse">
                <a:avLst/>
              </a:prstGeom>
              <a:gradFill rotWithShape="0">
                <a:gsLst>
                  <a:gs pos="0">
                    <a:schemeClr val="bg1"/>
                  </a:gs>
                  <a:gs pos="100000">
                    <a:schemeClr val="bg1">
                      <a:gamma/>
                      <a:shade val="46275"/>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defRPr/>
                </a:pPr>
                <a:endParaRPr lang="ru-RU" sz="1400">
                  <a:solidFill>
                    <a:srgbClr val="000000"/>
                  </a:solidFill>
                  <a:latin typeface="Arial" charset="0"/>
                </a:endParaRPr>
              </a:p>
            </p:txBody>
          </p:sp>
        </p:grpSp>
      </p:grpSp>
      <p:sp>
        <p:nvSpPr>
          <p:cNvPr id="1027" name="Rectangle 21"/>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ru-RU" altLang="ru-RU" smtClean="0"/>
              <a:t>Образец заголовка</a:t>
            </a:r>
          </a:p>
        </p:txBody>
      </p:sp>
      <p:sp>
        <p:nvSpPr>
          <p:cNvPr id="1028" name="Rectangle 22"/>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p14="http://schemas.microsoft.com/office/powerpoint/2010/main" val="3527116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8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Arial Narrow" pitchFamily="34" charset="0"/>
        </a:defRPr>
      </a:lvl2pPr>
      <a:lvl3pPr algn="ctr" rtl="0" eaLnBrk="0" fontAlgn="base" hangingPunct="0">
        <a:spcBef>
          <a:spcPct val="0"/>
        </a:spcBef>
        <a:spcAft>
          <a:spcPct val="0"/>
        </a:spcAft>
        <a:defRPr sz="4800">
          <a:solidFill>
            <a:schemeClr val="tx2"/>
          </a:solidFill>
          <a:latin typeface="Arial Narrow" pitchFamily="34" charset="0"/>
        </a:defRPr>
      </a:lvl3pPr>
      <a:lvl4pPr algn="ctr" rtl="0" eaLnBrk="0" fontAlgn="base" hangingPunct="0">
        <a:spcBef>
          <a:spcPct val="0"/>
        </a:spcBef>
        <a:spcAft>
          <a:spcPct val="0"/>
        </a:spcAft>
        <a:defRPr sz="4800">
          <a:solidFill>
            <a:schemeClr val="tx2"/>
          </a:solidFill>
          <a:latin typeface="Arial Narrow" pitchFamily="34" charset="0"/>
        </a:defRPr>
      </a:lvl4pPr>
      <a:lvl5pPr algn="ctr" rtl="0" eaLnBrk="0" fontAlgn="base" hangingPunct="0">
        <a:spcBef>
          <a:spcPct val="0"/>
        </a:spcBef>
        <a:spcAft>
          <a:spcPct val="0"/>
        </a:spcAft>
        <a:defRPr sz="4800">
          <a:solidFill>
            <a:schemeClr val="tx2"/>
          </a:solidFill>
          <a:latin typeface="Arial Narrow" pitchFamily="34" charset="0"/>
        </a:defRPr>
      </a:lvl5pPr>
      <a:lvl6pPr marL="457200" algn="ctr" rtl="0" fontAlgn="base">
        <a:spcBef>
          <a:spcPct val="0"/>
        </a:spcBef>
        <a:spcAft>
          <a:spcPct val="0"/>
        </a:spcAft>
        <a:defRPr sz="4800">
          <a:solidFill>
            <a:schemeClr val="tx2"/>
          </a:solidFill>
          <a:latin typeface="Arial Narrow" pitchFamily="34" charset="0"/>
        </a:defRPr>
      </a:lvl6pPr>
      <a:lvl7pPr marL="914400" algn="ctr" rtl="0" fontAlgn="base">
        <a:spcBef>
          <a:spcPct val="0"/>
        </a:spcBef>
        <a:spcAft>
          <a:spcPct val="0"/>
        </a:spcAft>
        <a:defRPr sz="4800">
          <a:solidFill>
            <a:schemeClr val="tx2"/>
          </a:solidFill>
          <a:latin typeface="Arial Narrow" pitchFamily="34" charset="0"/>
        </a:defRPr>
      </a:lvl7pPr>
      <a:lvl8pPr marL="1371600" algn="ctr" rtl="0" fontAlgn="base">
        <a:spcBef>
          <a:spcPct val="0"/>
        </a:spcBef>
        <a:spcAft>
          <a:spcPct val="0"/>
        </a:spcAft>
        <a:defRPr sz="4800">
          <a:solidFill>
            <a:schemeClr val="tx2"/>
          </a:solidFill>
          <a:latin typeface="Arial Narrow" pitchFamily="34" charset="0"/>
        </a:defRPr>
      </a:lvl8pPr>
      <a:lvl9pPr marL="1828800" algn="ctr" rtl="0" fontAlgn="base">
        <a:spcBef>
          <a:spcPct val="0"/>
        </a:spcBef>
        <a:spcAft>
          <a:spcPct val="0"/>
        </a:spcAft>
        <a:defRPr sz="4800">
          <a:solidFill>
            <a:schemeClr val="tx2"/>
          </a:solidFill>
          <a:latin typeface="Arial Narrow" pitchFamily="34" charset="0"/>
        </a:defRPr>
      </a:lvl9pPr>
    </p:titleStyle>
    <p:bodyStyle>
      <a:lvl1pPr marL="342900" indent="-342900" algn="ctr"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1268760"/>
            <a:ext cx="7772400" cy="3456383"/>
          </a:xfrm>
        </p:spPr>
        <p:txBody>
          <a:bodyPr/>
          <a:lstStyle/>
          <a:p>
            <a:pPr eaLnBrk="1" hangingPunct="1"/>
            <a:r>
              <a:rPr lang="ru-RU" altLang="ru-RU" b="1" dirty="0" smtClean="0"/>
              <a:t>Понятие </a:t>
            </a:r>
            <a:r>
              <a:rPr lang="ru-RU" altLang="ru-RU" b="1" dirty="0"/>
              <a:t>функции в школьном курсе математики. </a:t>
            </a:r>
            <a:r>
              <a:rPr lang="ru-RU" altLang="ru-RU" b="1" dirty="0" smtClean="0"/>
              <a:t/>
            </a:r>
            <a:br>
              <a:rPr lang="ru-RU" altLang="ru-RU" b="1" dirty="0" smtClean="0"/>
            </a:br>
            <a:endParaRPr lang="en-US" altLang="ru-RU" dirty="0" smtClean="0"/>
          </a:p>
        </p:txBody>
      </p:sp>
    </p:spTree>
    <p:extLst>
      <p:ext uri="{BB962C8B-B14F-4D97-AF65-F5344CB8AC3E}">
        <p14:creationId xmlns:p14="http://schemas.microsoft.com/office/powerpoint/2010/main" val="98100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064896" cy="5760640"/>
          </a:xfrm>
        </p:spPr>
        <p:txBody>
          <a:bodyPr/>
          <a:lstStyle/>
          <a:p>
            <a:pPr marL="0" indent="0" algn="just"/>
            <a:r>
              <a:rPr lang="ru-RU" sz="2800" dirty="0"/>
              <a:t>Особо следует обратить внимание на то, что в формулировке определения слово «соответствует» не говорит о виде выражения функциональной зависимости (функции), поэтому необходимо дать учащимся представления о различных способах задания функции, которые уже были обозначены (но не названы) во вводных задачах – формулой, таблицей, графиком. Затем формулируется определение графика функции как множества всех точек координатной плоскости, абсциссы которых равны значениям аргумента, а ординаты – соответствующим значениям функции. Учащиеся учатся при любом способе задания находить значение функции по значению аргумента и решать обратную задачу, осуществлять переход от одного способа задания функции к другому (если это возможно). </a:t>
            </a:r>
          </a:p>
          <a:p>
            <a:endParaRPr lang="ru-RU" dirty="0"/>
          </a:p>
        </p:txBody>
      </p:sp>
    </p:spTree>
    <p:extLst>
      <p:ext uri="{BB962C8B-B14F-4D97-AF65-F5344CB8AC3E}">
        <p14:creationId xmlns:p14="http://schemas.microsoft.com/office/powerpoint/2010/main" val="3254092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8136904" cy="5544616"/>
          </a:xfrm>
        </p:spPr>
        <p:txBody>
          <a:bodyPr/>
          <a:lstStyle/>
          <a:p>
            <a:pPr marL="0" indent="0" algn="just"/>
            <a:r>
              <a:rPr lang="ru-RU" dirty="0"/>
              <a:t>Аналогичный подход раннего введения понятия функции принят и в учебниках алгебры 7-го класса Ш. А. Алимова и др.; К. С. </a:t>
            </a:r>
            <a:r>
              <a:rPr lang="ru-RU" dirty="0" err="1"/>
              <a:t>Муравина</a:t>
            </a:r>
            <a:r>
              <a:rPr lang="ru-RU" dirty="0"/>
              <a:t> и др. </a:t>
            </a:r>
            <a:r>
              <a:rPr lang="ru-RU" dirty="0" smtClean="0"/>
              <a:t>В </a:t>
            </a:r>
            <a:r>
              <a:rPr lang="ru-RU" dirty="0"/>
              <a:t>определении функции по К. С. </a:t>
            </a:r>
            <a:r>
              <a:rPr lang="ru-RU" dirty="0" err="1"/>
              <a:t>Муравину</a:t>
            </a:r>
            <a:r>
              <a:rPr lang="ru-RU" dirty="0"/>
              <a:t> и др. включены слова «допустимое значение» для переменной </a:t>
            </a:r>
            <a:r>
              <a:rPr lang="ru-RU" i="1" dirty="0"/>
              <a:t>x </a:t>
            </a:r>
            <a:r>
              <a:rPr lang="ru-RU" dirty="0"/>
              <a:t>, появление этих слов объясняется учащимся тем, что буквенные выражения, с помощью которых задаются функции, не всегда имеют смысл. </a:t>
            </a:r>
          </a:p>
          <a:p>
            <a:endParaRPr lang="ru-RU" dirty="0"/>
          </a:p>
        </p:txBody>
      </p:sp>
    </p:spTree>
    <p:extLst>
      <p:ext uri="{BB962C8B-B14F-4D97-AF65-F5344CB8AC3E}">
        <p14:creationId xmlns:p14="http://schemas.microsoft.com/office/powerpoint/2010/main" val="3342332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7992888" cy="5760640"/>
          </a:xfrm>
        </p:spPr>
        <p:txBody>
          <a:bodyPr/>
          <a:lstStyle/>
          <a:p>
            <a:pPr marL="0" indent="0" algn="just"/>
            <a:r>
              <a:rPr lang="ru-RU" sz="2800" dirty="0"/>
              <a:t>В некоторых учебниках формально-логическое определение функции дается позднее (8-й или 9-й класс). К этому времени учащиеся уже знакомы со множеством действительных чисел и поэтому можно без опасений говорить об области определения функции и графики строить в виде непрерывной линии. Кроме того учащиеся располагают таким алгебраическим материалом, который позволяет повысить уровень строгости в обосновании свойств функций, а именно тождественными преобразованиями выражений, уравнениями и неравенствами. При таком подходе общее понятие функции и ее графика возникает как обобщение накопившегося опыта в работе с различными видами функциональных зависимостей и их графиков, некоторыми свойствами функций. </a:t>
            </a:r>
          </a:p>
        </p:txBody>
      </p:sp>
    </p:spTree>
    <p:extLst>
      <p:ext uri="{BB962C8B-B14F-4D97-AF65-F5344CB8AC3E}">
        <p14:creationId xmlns:p14="http://schemas.microsoft.com/office/powerpoint/2010/main" val="1282583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08912" cy="5832648"/>
          </a:xfrm>
        </p:spPr>
        <p:txBody>
          <a:bodyPr/>
          <a:lstStyle/>
          <a:p>
            <a:pPr marL="0" indent="0" algn="just"/>
            <a:r>
              <a:rPr lang="ru-RU" sz="2800" dirty="0"/>
              <a:t>А. Г. Мордкович в учебнике алгебры 9-го класса подводит учащихся к появлению у них потребности в формальном определении функции, графика и свойств функции, обращаясь к истории развития математики. В определениях А. Г. Мордковича; С. М. Никольского и др.; Г. В. Дорофеева и др. подчеркивается, что функция рассматривается на некотором числовом множестве, которое объявляется областью определения функции. А. Г. Мордкович в отличие от других авторов переменную </a:t>
            </a:r>
            <a:r>
              <a:rPr lang="ru-RU" sz="2800" i="1" dirty="0"/>
              <a:t>y </a:t>
            </a:r>
            <a:r>
              <a:rPr lang="ru-RU" sz="2800" dirty="0"/>
              <a:t>не называет функцией; из его определения следует, что функция обозначается </a:t>
            </a:r>
            <a:r>
              <a:rPr lang="ru-RU" sz="2800" i="1" dirty="0"/>
              <a:t>y = f(x)</a:t>
            </a:r>
            <a:r>
              <a:rPr lang="ru-RU" sz="2800" dirty="0"/>
              <a:t>, где </a:t>
            </a:r>
            <a:r>
              <a:rPr lang="ru-RU" sz="2800" i="1" dirty="0"/>
              <a:t>x </a:t>
            </a:r>
            <a:r>
              <a:rPr lang="ru-RU" sz="2800" dirty="0"/>
              <a:t>ϵ </a:t>
            </a:r>
            <a:r>
              <a:rPr lang="ru-RU" sz="2800" i="1" dirty="0"/>
              <a:t>X </a:t>
            </a:r>
            <a:r>
              <a:rPr lang="ru-RU" sz="2800" dirty="0"/>
              <a:t>(</a:t>
            </a:r>
            <a:r>
              <a:rPr lang="ru-RU" sz="2800" i="1" dirty="0"/>
              <a:t>X </a:t>
            </a:r>
            <a:r>
              <a:rPr lang="ru-RU" sz="2800" dirty="0"/>
              <a:t>– область определения), акцент сделан на заданную, а не на естественную область определения функции (область допустимых значений выражения </a:t>
            </a:r>
            <a:r>
              <a:rPr lang="ru-RU" sz="2800" i="1" dirty="0"/>
              <a:t>f(x)</a:t>
            </a:r>
            <a:r>
              <a:rPr lang="ru-RU" sz="2800" dirty="0"/>
              <a:t>). </a:t>
            </a:r>
          </a:p>
        </p:txBody>
      </p:sp>
    </p:spTree>
    <p:extLst>
      <p:ext uri="{BB962C8B-B14F-4D97-AF65-F5344CB8AC3E}">
        <p14:creationId xmlns:p14="http://schemas.microsoft.com/office/powerpoint/2010/main" val="108434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80920" cy="5475312"/>
          </a:xfrm>
        </p:spPr>
        <p:txBody>
          <a:bodyPr/>
          <a:lstStyle/>
          <a:p>
            <a:pPr marL="0" indent="0" algn="just"/>
            <a:r>
              <a:rPr lang="ru-RU" sz="2800" dirty="0"/>
              <a:t>В учебнике А. Г. Мордковича говорится, что в математике имеется достаточно много способов задания функции. Кроме наиболее популярных (аналитический, графический, табличный) он знакомит учащихся со словесным (описательным) способом задания функции, когда правило соответствия описывается словами родного языка. М. И. Башмаков вводит понятие уравнения функциональной зависимости между переменными (неявное задание функции); например, соотношение между переменными </a:t>
            </a:r>
            <a:r>
              <a:rPr lang="ru-RU" sz="2800" i="1" dirty="0"/>
              <a:t>x </a:t>
            </a:r>
            <a:r>
              <a:rPr lang="ru-RU" sz="2800" dirty="0"/>
              <a:t>и </a:t>
            </a:r>
            <a:r>
              <a:rPr lang="ru-RU" sz="2800" i="1" dirty="0"/>
              <a:t>y </a:t>
            </a:r>
            <a:r>
              <a:rPr lang="ru-RU" sz="2800" dirty="0"/>
              <a:t>в виде уравнения 3</a:t>
            </a:r>
            <a:r>
              <a:rPr lang="ru-RU" sz="2800" i="1" dirty="0"/>
              <a:t>x – </a:t>
            </a:r>
            <a:r>
              <a:rPr lang="ru-RU" sz="2800" dirty="0"/>
              <a:t>5</a:t>
            </a:r>
            <a:r>
              <a:rPr lang="ru-RU" sz="2800" i="1" dirty="0"/>
              <a:t>y = </a:t>
            </a:r>
            <a:r>
              <a:rPr lang="ru-RU" sz="2800" dirty="0"/>
              <a:t>7 является неявным заданием функции, т. к. оно не разрешено относительно </a:t>
            </a:r>
            <a:r>
              <a:rPr lang="ru-RU" sz="2800" i="1" dirty="0"/>
              <a:t>y</a:t>
            </a:r>
            <a:r>
              <a:rPr lang="ru-RU" sz="2800" dirty="0"/>
              <a:t>.</a:t>
            </a:r>
          </a:p>
          <a:p>
            <a:endParaRPr lang="ru-RU" dirty="0"/>
          </a:p>
        </p:txBody>
      </p:sp>
    </p:spTree>
    <p:extLst>
      <p:ext uri="{BB962C8B-B14F-4D97-AF65-F5344CB8AC3E}">
        <p14:creationId xmlns:p14="http://schemas.microsoft.com/office/powerpoint/2010/main" val="1538323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latin typeface="+mn-lt"/>
              </a:rPr>
              <a:t>Методическая схема изучения функций в основной </a:t>
            </a:r>
            <a:r>
              <a:rPr lang="ru-RU" sz="2800" b="1" dirty="0" smtClean="0">
                <a:latin typeface="+mn-lt"/>
              </a:rPr>
              <a:t>школе</a:t>
            </a:r>
            <a:endParaRPr lang="ru-RU" sz="2800" dirty="0">
              <a:latin typeface="+mn-lt"/>
            </a:endParaRPr>
          </a:p>
        </p:txBody>
      </p:sp>
      <p:sp>
        <p:nvSpPr>
          <p:cNvPr id="3" name="Объект 2"/>
          <p:cNvSpPr>
            <a:spLocks noGrp="1"/>
          </p:cNvSpPr>
          <p:nvPr>
            <p:ph idx="1"/>
          </p:nvPr>
        </p:nvSpPr>
        <p:spPr>
          <a:xfrm>
            <a:off x="539552" y="1700808"/>
            <a:ext cx="7916416" cy="4114800"/>
          </a:xfrm>
        </p:spPr>
        <p:txBody>
          <a:bodyPr/>
          <a:lstStyle/>
          <a:p>
            <a:pPr marL="0" algn="just">
              <a:spcBef>
                <a:spcPts val="0"/>
              </a:spcBef>
            </a:pPr>
            <a:r>
              <a:rPr lang="ru-RU" sz="2600" dirty="0" smtClean="0"/>
              <a:t>1</a:t>
            </a:r>
            <a:r>
              <a:rPr lang="ru-RU" sz="2600" dirty="0"/>
              <a:t>. Анализ конкретных задач или примеров из реальной жизни</a:t>
            </a:r>
            <a:r>
              <a:rPr lang="ru-RU" sz="2600" dirty="0" smtClean="0"/>
              <a:t>, науки</a:t>
            </a:r>
            <a:r>
              <a:rPr lang="ru-RU" sz="2600" dirty="0"/>
              <a:t>, техники, приводящих к данной функции.</a:t>
            </a:r>
          </a:p>
          <a:p>
            <a:pPr marL="0" algn="just">
              <a:spcBef>
                <a:spcPts val="0"/>
              </a:spcBef>
            </a:pPr>
            <a:r>
              <a:rPr lang="ru-RU" sz="2600" dirty="0"/>
              <a:t>2. Определение рассматриваемой функции, ее запись с </a:t>
            </a:r>
            <a:r>
              <a:rPr lang="ru-RU" sz="2600" dirty="0" smtClean="0"/>
              <a:t>помощью формулы</a:t>
            </a:r>
            <a:r>
              <a:rPr lang="ru-RU" sz="2600" dirty="0"/>
              <a:t>, исследование параметров, входящих в эту формулу.</a:t>
            </a:r>
          </a:p>
          <a:p>
            <a:pPr marL="0" algn="just">
              <a:spcBef>
                <a:spcPts val="0"/>
              </a:spcBef>
            </a:pPr>
            <a:r>
              <a:rPr lang="ru-RU" sz="2600" dirty="0"/>
              <a:t>3. Построение графика функции. Установление влияния </a:t>
            </a:r>
            <a:r>
              <a:rPr lang="ru-RU" sz="2600" dirty="0" smtClean="0"/>
              <a:t>пара метров </a:t>
            </a:r>
            <a:r>
              <a:rPr lang="ru-RU" sz="2600" dirty="0"/>
              <a:t>на характер </a:t>
            </a:r>
            <a:r>
              <a:rPr lang="ru-RU" sz="2600" dirty="0" smtClean="0"/>
              <a:t>графического </a:t>
            </a:r>
            <a:r>
              <a:rPr lang="ru-RU" sz="2600" dirty="0"/>
              <a:t>изображения функции.</a:t>
            </a:r>
          </a:p>
          <a:p>
            <a:pPr marL="0" algn="just">
              <a:spcBef>
                <a:spcPts val="0"/>
              </a:spcBef>
            </a:pPr>
            <a:r>
              <a:rPr lang="ru-RU" sz="2600" dirty="0"/>
              <a:t>4. Исследование свойств функции, сходя из ее графика или </a:t>
            </a:r>
            <a:r>
              <a:rPr lang="ru-RU" sz="2600" dirty="0" smtClean="0"/>
              <a:t>из формулы</a:t>
            </a:r>
            <a:r>
              <a:rPr lang="ru-RU" sz="2600" dirty="0"/>
              <a:t>.</a:t>
            </a:r>
          </a:p>
          <a:p>
            <a:pPr marL="0" algn="just">
              <a:spcBef>
                <a:spcPts val="0"/>
              </a:spcBef>
            </a:pPr>
            <a:r>
              <a:rPr lang="ru-RU" sz="2600" dirty="0"/>
              <a:t>5. Обучение учащихся истолкованию свойств функции на </a:t>
            </a:r>
            <a:r>
              <a:rPr lang="ru-RU" sz="2600" dirty="0" smtClean="0"/>
              <a:t>трех языках</a:t>
            </a:r>
            <a:r>
              <a:rPr lang="ru-RU" sz="2600" dirty="0"/>
              <a:t>: графическом, словесном, символическом.</a:t>
            </a:r>
          </a:p>
        </p:txBody>
      </p:sp>
    </p:spTree>
    <p:extLst>
      <p:ext uri="{BB962C8B-B14F-4D97-AF65-F5344CB8AC3E}">
        <p14:creationId xmlns:p14="http://schemas.microsoft.com/office/powerpoint/2010/main" val="289748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20688"/>
            <a:ext cx="8999936" cy="517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411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7990656" cy="5475312"/>
          </a:xfrm>
        </p:spPr>
        <p:txBody>
          <a:bodyPr/>
          <a:lstStyle/>
          <a:p>
            <a:endParaRPr lang="ru-RU"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22" y="764704"/>
            <a:ext cx="8378525" cy="5136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331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35953" y="476673"/>
            <a:ext cx="6820423" cy="5927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5354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Методика изучения линейной функции </a:t>
            </a:r>
            <a:endParaRPr lang="ru-RU" dirty="0"/>
          </a:p>
        </p:txBody>
      </p:sp>
      <p:sp>
        <p:nvSpPr>
          <p:cNvPr id="3" name="Объект 2"/>
          <p:cNvSpPr>
            <a:spLocks noGrp="1"/>
          </p:cNvSpPr>
          <p:nvPr>
            <p:ph idx="1"/>
          </p:nvPr>
        </p:nvSpPr>
        <p:spPr/>
        <p:txBody>
          <a:bodyPr/>
          <a:lstStyle/>
          <a:p>
            <a:pPr marL="0" indent="0" algn="just">
              <a:spcBef>
                <a:spcPts val="0"/>
              </a:spcBef>
            </a:pPr>
            <a:r>
              <a:rPr lang="ru-RU" sz="2800" dirty="0"/>
              <a:t>В большинстве школьных учебников алгебры изучение темы «Линейная функция» традиционно начинается с прямой </a:t>
            </a:r>
            <a:r>
              <a:rPr lang="ru-RU" sz="2800" dirty="0" smtClean="0"/>
              <a:t>пропорциональности </a:t>
            </a:r>
            <a:r>
              <a:rPr lang="ru-RU" sz="2800" dirty="0"/>
              <a:t>и ее графика. С понятием прямой пропорциональной </a:t>
            </a:r>
            <a:r>
              <a:rPr lang="ru-RU" sz="2800" dirty="0" smtClean="0"/>
              <a:t>зависимости </a:t>
            </a:r>
            <a:r>
              <a:rPr lang="ru-RU" sz="2800" dirty="0"/>
              <a:t>двух величин, числовые значения которых выражаются </a:t>
            </a:r>
            <a:r>
              <a:rPr lang="ru-RU" sz="2800" dirty="0" smtClean="0"/>
              <a:t>положительными </a:t>
            </a:r>
            <a:r>
              <a:rPr lang="ru-RU" sz="2800" dirty="0"/>
              <a:t>числами, учащиеся уже знакомы. Им известно, что две величины называют прямо пропорциональными, если при увеличении (уменьшении) одной из них в несколько раз другая увеличивается (уменьшается) во столько же раз. </a:t>
            </a:r>
            <a:endParaRPr lang="ru-RU" sz="2800" dirty="0"/>
          </a:p>
        </p:txBody>
      </p:sp>
    </p:spTree>
    <p:extLst>
      <p:ext uri="{BB962C8B-B14F-4D97-AF65-F5344CB8AC3E}">
        <p14:creationId xmlns:p14="http://schemas.microsoft.com/office/powerpoint/2010/main" val="377375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t>Функциональная пропедевтика в начальной и в основной школе</a:t>
            </a:r>
            <a:endParaRPr lang="ru-RU" sz="32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8214673"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0849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548680"/>
            <a:ext cx="7846640" cy="5547320"/>
          </a:xfrm>
        </p:spPr>
        <p:txBody>
          <a:bodyPr/>
          <a:lstStyle/>
          <a:p>
            <a:pPr marL="0" indent="0" algn="just">
              <a:spcBef>
                <a:spcPts val="0"/>
              </a:spcBef>
            </a:pPr>
            <a:r>
              <a:rPr lang="ru-RU" dirty="0"/>
              <a:t>Они решали задачи на </a:t>
            </a:r>
            <a:r>
              <a:rPr lang="ru-RU" dirty="0" smtClean="0"/>
              <a:t>пропорциональные </a:t>
            </a:r>
            <a:r>
              <a:rPr lang="ru-RU" dirty="0"/>
              <a:t>величины с помощью пропорции, учитывая, что отношения соответствующих значений этих величин равны. Поэтому </a:t>
            </a:r>
            <a:r>
              <a:rPr lang="ru-RU" dirty="0" smtClean="0"/>
              <a:t>зависимость </a:t>
            </a:r>
            <a:r>
              <a:rPr lang="ru-RU" dirty="0"/>
              <a:t>называлась прямой пропорциональностью. Вышеприведенное определение верно только для положительных чисел. В алгебре оно заменяется на другое, которое включает и отрицательные числа. </a:t>
            </a:r>
          </a:p>
          <a:p>
            <a:pPr algn="just"/>
            <a:endParaRPr lang="ru-RU" dirty="0"/>
          </a:p>
        </p:txBody>
      </p:sp>
    </p:spTree>
    <p:extLst>
      <p:ext uri="{BB962C8B-B14F-4D97-AF65-F5344CB8AC3E}">
        <p14:creationId xmlns:p14="http://schemas.microsoft.com/office/powerpoint/2010/main" val="3269697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7918648" cy="5547320"/>
          </a:xfrm>
        </p:spPr>
        <p:txBody>
          <a:bodyPr/>
          <a:lstStyle/>
          <a:p>
            <a:pPr marL="0" indent="0" algn="just">
              <a:spcBef>
                <a:spcPts val="0"/>
              </a:spcBef>
            </a:pPr>
            <a:r>
              <a:rPr lang="ru-RU" dirty="0"/>
              <a:t>Изучение прямой пропорциональности целесообразно начать с рассмотрения нескольких подводящих задач, которые учащиеся уже неоднократно решали. </a:t>
            </a:r>
            <a:r>
              <a:rPr lang="ru-RU" dirty="0" smtClean="0"/>
              <a:t>Например: </a:t>
            </a:r>
            <a:endParaRPr lang="ru-RU" dirty="0"/>
          </a:p>
          <a:p>
            <a:pPr marL="0" indent="0" algn="just">
              <a:spcBef>
                <a:spcPts val="0"/>
              </a:spcBef>
            </a:pPr>
            <a:r>
              <a:rPr lang="ru-RU" dirty="0" smtClean="0"/>
              <a:t>Мотоциклист </a:t>
            </a:r>
            <a:r>
              <a:rPr lang="ru-RU" dirty="0"/>
              <a:t>двигался со скоростью 16 м/с в течение </a:t>
            </a:r>
            <a:r>
              <a:rPr lang="ru-RU" i="1" dirty="0"/>
              <a:t>t </a:t>
            </a:r>
            <a:r>
              <a:rPr lang="ru-RU" dirty="0" smtClean="0"/>
              <a:t>секунд</a:t>
            </a:r>
            <a:r>
              <a:rPr lang="ru-RU" dirty="0"/>
              <a:t>. Сколько метров </a:t>
            </a:r>
            <a:r>
              <a:rPr lang="ru-RU" i="1" dirty="0"/>
              <a:t>(s) </a:t>
            </a:r>
            <a:r>
              <a:rPr lang="ru-RU" dirty="0"/>
              <a:t>проехал он за это время? </a:t>
            </a:r>
            <a:endParaRPr lang="ru-RU" dirty="0"/>
          </a:p>
        </p:txBody>
      </p:sp>
    </p:spTree>
    <p:extLst>
      <p:ext uri="{BB962C8B-B14F-4D97-AF65-F5344CB8AC3E}">
        <p14:creationId xmlns:p14="http://schemas.microsoft.com/office/powerpoint/2010/main" val="355594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404664"/>
            <a:ext cx="7846640" cy="5403304"/>
          </a:xfrm>
        </p:spPr>
        <p:txBody>
          <a:bodyPr/>
          <a:lstStyle/>
          <a:p>
            <a:pPr marL="0" indent="0" algn="just">
              <a:spcBef>
                <a:spcPts val="0"/>
              </a:spcBef>
            </a:pPr>
            <a:r>
              <a:rPr lang="ru-RU" sz="2800" dirty="0"/>
              <a:t>Далее внимание учащихся следует обратить на то, что формулы, выражающие совершенно различные явления, имеют одинаковую </a:t>
            </a:r>
            <a:r>
              <a:rPr lang="ru-RU" sz="2800" dirty="0" smtClean="0"/>
              <a:t>математическую </a:t>
            </a:r>
            <a:r>
              <a:rPr lang="ru-RU" sz="2800" dirty="0"/>
              <a:t>структуру и в общем виде могут быть записаны одной формулой: </a:t>
            </a:r>
            <a:r>
              <a:rPr lang="ru-RU" sz="2800" i="1" dirty="0"/>
              <a:t>y=</a:t>
            </a:r>
            <a:r>
              <a:rPr lang="ru-RU" sz="2800" i="1" dirty="0" err="1"/>
              <a:t>kx</a:t>
            </a:r>
            <a:r>
              <a:rPr lang="ru-RU" sz="2800" dirty="0"/>
              <a:t>, где </a:t>
            </a:r>
            <a:r>
              <a:rPr lang="ru-RU" sz="2800" i="1" dirty="0"/>
              <a:t>k </a:t>
            </a:r>
            <a:r>
              <a:rPr lang="ru-RU" sz="2800" dirty="0"/>
              <a:t>≠ 0, </a:t>
            </a:r>
            <a:r>
              <a:rPr lang="ru-RU" sz="2800" i="1" dirty="0"/>
              <a:t>х </a:t>
            </a:r>
            <a:r>
              <a:rPr lang="ru-RU" sz="2800" dirty="0"/>
              <a:t>и </a:t>
            </a:r>
            <a:r>
              <a:rPr lang="ru-RU" sz="2800" i="1" dirty="0"/>
              <a:t>у </a:t>
            </a:r>
            <a:r>
              <a:rPr lang="ru-RU" sz="2800" dirty="0"/>
              <a:t>– две переменные. Поэтому можно сказать, что такие явления описываются одной и той же функцией, которую можно назвать прямой пропорциональностью. После этого формулируется определение: прямой пропорциональностью </a:t>
            </a:r>
            <a:r>
              <a:rPr lang="ru-RU" sz="2800" dirty="0" smtClean="0"/>
              <a:t>называется </a:t>
            </a:r>
            <a:r>
              <a:rPr lang="ru-RU" sz="2800" dirty="0"/>
              <a:t>функция, которую можно задать формулой вида </a:t>
            </a:r>
            <a:r>
              <a:rPr lang="ru-RU" sz="2800" i="1" dirty="0"/>
              <a:t>у= </a:t>
            </a:r>
            <a:r>
              <a:rPr lang="ru-RU" sz="2800" i="1" dirty="0" err="1"/>
              <a:t>kх</a:t>
            </a:r>
            <a:r>
              <a:rPr lang="ru-RU" sz="2800" i="1" dirty="0"/>
              <a:t>, </a:t>
            </a:r>
            <a:r>
              <a:rPr lang="ru-RU" sz="2800" dirty="0"/>
              <a:t>где </a:t>
            </a:r>
            <a:r>
              <a:rPr lang="ru-RU" sz="2800" i="1" dirty="0"/>
              <a:t>х – </a:t>
            </a:r>
            <a:r>
              <a:rPr lang="ru-RU" sz="2800" dirty="0"/>
              <a:t>не-зависимая переменная, </a:t>
            </a:r>
            <a:r>
              <a:rPr lang="ru-RU" sz="2800" i="1" dirty="0"/>
              <a:t>k – </a:t>
            </a:r>
            <a:r>
              <a:rPr lang="ru-RU" sz="2800" dirty="0"/>
              <a:t>не равное нулю число. </a:t>
            </a:r>
            <a:endParaRPr lang="ru-RU" sz="2800" dirty="0" smtClean="0"/>
          </a:p>
          <a:p>
            <a:pPr marL="0" indent="0" algn="just">
              <a:spcBef>
                <a:spcPts val="0"/>
              </a:spcBef>
            </a:pPr>
            <a:r>
              <a:rPr lang="ru-RU" sz="2800" dirty="0"/>
              <a:t>Теперь можно перейти к построению и изучению графика </a:t>
            </a:r>
            <a:r>
              <a:rPr lang="ru-RU" sz="2800" dirty="0" smtClean="0"/>
              <a:t>прямой </a:t>
            </a:r>
            <a:r>
              <a:rPr lang="ru-RU" sz="2800" dirty="0"/>
              <a:t>пропорциональности. </a:t>
            </a:r>
            <a:endParaRPr lang="ru-RU" sz="2800" dirty="0"/>
          </a:p>
        </p:txBody>
      </p:sp>
    </p:spTree>
    <p:extLst>
      <p:ext uri="{BB962C8B-B14F-4D97-AF65-F5344CB8AC3E}">
        <p14:creationId xmlns:p14="http://schemas.microsoft.com/office/powerpoint/2010/main" val="3055436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7990656" cy="5547320"/>
          </a:xfrm>
        </p:spPr>
        <p:txBody>
          <a:bodyPr/>
          <a:lstStyle/>
          <a:p>
            <a:pPr marL="0" indent="0" algn="just">
              <a:spcBef>
                <a:spcPts val="0"/>
              </a:spcBef>
            </a:pPr>
            <a:r>
              <a:rPr lang="ru-RU" sz="2800" dirty="0"/>
              <a:t>Итогом проделанной работы будет общий вывод, касающийся графика изучаемой функции: </a:t>
            </a:r>
          </a:p>
          <a:p>
            <a:pPr marL="0" indent="0" algn="just">
              <a:spcBef>
                <a:spcPts val="0"/>
              </a:spcBef>
            </a:pPr>
            <a:r>
              <a:rPr lang="ru-RU" sz="2800" dirty="0"/>
              <a:t>1) графиком является прямая; </a:t>
            </a:r>
          </a:p>
          <a:p>
            <a:pPr marL="0" indent="0" algn="just">
              <a:spcBef>
                <a:spcPts val="0"/>
              </a:spcBef>
            </a:pPr>
            <a:r>
              <a:rPr lang="ru-RU" sz="2800" dirty="0"/>
              <a:t>2) прямая проходит через начало координат; </a:t>
            </a:r>
          </a:p>
          <a:p>
            <a:pPr marL="0" indent="0" algn="just">
              <a:spcBef>
                <a:spcPts val="0"/>
              </a:spcBef>
            </a:pPr>
            <a:r>
              <a:rPr lang="ru-RU" sz="2800" dirty="0"/>
              <a:t>3) прямая строится по двум точкам; </a:t>
            </a:r>
          </a:p>
          <a:p>
            <a:pPr marL="0" indent="0" algn="just">
              <a:spcBef>
                <a:spcPts val="0"/>
              </a:spcBef>
            </a:pPr>
            <a:r>
              <a:rPr lang="ru-RU" sz="2800" dirty="0"/>
              <a:t>4) прямая располагается при </a:t>
            </a:r>
            <a:r>
              <a:rPr lang="ru-RU" sz="2800" i="1" dirty="0"/>
              <a:t>k&gt;</a:t>
            </a:r>
            <a:r>
              <a:rPr lang="ru-RU" sz="2800" dirty="0"/>
              <a:t>0 в I и III координатных </a:t>
            </a:r>
            <a:r>
              <a:rPr lang="ru-RU" sz="2800" dirty="0" smtClean="0"/>
              <a:t>четвертях</a:t>
            </a:r>
            <a:r>
              <a:rPr lang="ru-RU" sz="2800" dirty="0"/>
              <a:t>, а при </a:t>
            </a:r>
            <a:r>
              <a:rPr lang="ru-RU" sz="2800" i="1" dirty="0"/>
              <a:t>k&lt;</a:t>
            </a:r>
            <a:r>
              <a:rPr lang="ru-RU" sz="2800" dirty="0"/>
              <a:t>0 – во II и IV; </a:t>
            </a:r>
          </a:p>
          <a:p>
            <a:pPr marL="0" indent="0" algn="just">
              <a:spcBef>
                <a:spcPts val="0"/>
              </a:spcBef>
            </a:pPr>
            <a:r>
              <a:rPr lang="ru-RU" sz="2800" dirty="0"/>
              <a:t>5) прямая не совпадает с осями координат; </a:t>
            </a:r>
          </a:p>
          <a:p>
            <a:pPr marL="0" indent="0" algn="just">
              <a:spcBef>
                <a:spcPts val="0"/>
              </a:spcBef>
            </a:pPr>
            <a:r>
              <a:rPr lang="ru-RU" sz="2800" dirty="0"/>
              <a:t>6) точка принадлежит прямой, если ее координаты – </a:t>
            </a:r>
            <a:r>
              <a:rPr lang="ru-RU" sz="2800" dirty="0" smtClean="0"/>
              <a:t>соответствующие </a:t>
            </a:r>
            <a:r>
              <a:rPr lang="ru-RU" sz="2800" dirty="0"/>
              <a:t>друг другу значения аргумента и функции. </a:t>
            </a:r>
          </a:p>
          <a:p>
            <a:endParaRPr lang="ru-RU" dirty="0"/>
          </a:p>
        </p:txBody>
      </p:sp>
    </p:spTree>
    <p:extLst>
      <p:ext uri="{BB962C8B-B14F-4D97-AF65-F5344CB8AC3E}">
        <p14:creationId xmlns:p14="http://schemas.microsoft.com/office/powerpoint/2010/main" val="2377887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76672"/>
            <a:ext cx="7918648" cy="5619328"/>
          </a:xfrm>
        </p:spPr>
        <p:txBody>
          <a:bodyPr/>
          <a:lstStyle/>
          <a:p>
            <a:pPr marL="0" indent="0" algn="just">
              <a:spcBef>
                <a:spcPts val="0"/>
              </a:spcBef>
            </a:pPr>
            <a:r>
              <a:rPr lang="ru-RU" sz="2800" dirty="0"/>
              <a:t>Следующий шаг ‒ изучение очередной функции – линейной и ее графика. Название говорит о геометрической модели функции – пря-мой линии, служащей ее графиком. Знакомство с новой функцией происходит с опорой на знания о прямой пропорциональности и </a:t>
            </a:r>
            <a:r>
              <a:rPr lang="ru-RU" sz="2800" dirty="0" smtClean="0"/>
              <a:t>осуществляется </a:t>
            </a:r>
            <a:r>
              <a:rPr lang="ru-RU" sz="2800" dirty="0"/>
              <a:t>по тому же плану. Вначале рассматриваются две-три сюжетные задачи в качестве мотивировки. </a:t>
            </a:r>
            <a:r>
              <a:rPr lang="ru-RU" sz="2800" dirty="0" smtClean="0"/>
              <a:t>Например: </a:t>
            </a:r>
            <a:endParaRPr lang="ru-RU" sz="2800" dirty="0"/>
          </a:p>
          <a:p>
            <a:pPr marL="0" indent="0" algn="just">
              <a:spcBef>
                <a:spcPts val="0"/>
              </a:spcBef>
            </a:pPr>
            <a:r>
              <a:rPr lang="ru-RU" sz="2800" dirty="0" smtClean="0"/>
              <a:t>Автомобиль</a:t>
            </a:r>
            <a:r>
              <a:rPr lang="ru-RU" sz="2800" dirty="0"/>
              <a:t>, находясь в 5 км от города, начал движение от него со скоростью 60 км/ч. На каком расстоянии </a:t>
            </a:r>
            <a:r>
              <a:rPr lang="ru-RU" sz="2800" i="1" dirty="0"/>
              <a:t>(s) </a:t>
            </a:r>
            <a:r>
              <a:rPr lang="ru-RU" sz="2800" dirty="0"/>
              <a:t>от города он </a:t>
            </a:r>
            <a:r>
              <a:rPr lang="ru-RU" sz="2800" dirty="0" smtClean="0"/>
              <a:t>будет </a:t>
            </a:r>
            <a:r>
              <a:rPr lang="ru-RU" sz="2800" dirty="0"/>
              <a:t>через </a:t>
            </a:r>
            <a:r>
              <a:rPr lang="ru-RU" sz="2800" i="1" dirty="0"/>
              <a:t>t </a:t>
            </a:r>
            <a:r>
              <a:rPr lang="ru-RU" sz="2800" dirty="0"/>
              <a:t>ч? </a:t>
            </a:r>
          </a:p>
          <a:p>
            <a:endParaRPr lang="ru-RU" dirty="0"/>
          </a:p>
        </p:txBody>
      </p:sp>
    </p:spTree>
    <p:extLst>
      <p:ext uri="{BB962C8B-B14F-4D97-AF65-F5344CB8AC3E}">
        <p14:creationId xmlns:p14="http://schemas.microsoft.com/office/powerpoint/2010/main" val="4229649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064896" cy="5832648"/>
          </a:xfrm>
        </p:spPr>
        <p:txBody>
          <a:bodyPr/>
          <a:lstStyle/>
          <a:p>
            <a:pPr marL="0" indent="0" algn="just">
              <a:spcBef>
                <a:spcPts val="0"/>
              </a:spcBef>
            </a:pPr>
            <a:r>
              <a:rPr lang="ru-RU" sz="2800" dirty="0" smtClean="0"/>
              <a:t>Решение </a:t>
            </a:r>
            <a:r>
              <a:rPr lang="ru-RU" sz="2800" dirty="0"/>
              <a:t>задач </a:t>
            </a:r>
            <a:r>
              <a:rPr lang="ru-RU" sz="2800" dirty="0" smtClean="0"/>
              <a:t>приводит </a:t>
            </a:r>
            <a:r>
              <a:rPr lang="ru-RU" sz="2800" dirty="0"/>
              <a:t>к двум </a:t>
            </a:r>
            <a:r>
              <a:rPr lang="ru-RU" sz="2800" dirty="0" smtClean="0"/>
              <a:t>формулам, </a:t>
            </a:r>
            <a:r>
              <a:rPr lang="ru-RU" sz="2800" dirty="0"/>
              <a:t>которые не напоминают прямую пропорциональность, следовательно, имеем дело с новой функцией, которая задается общей формулой </a:t>
            </a:r>
            <a:r>
              <a:rPr lang="ru-RU" sz="2800" i="1" dirty="0"/>
              <a:t>у = </a:t>
            </a:r>
            <a:r>
              <a:rPr lang="ru-RU" sz="2800" i="1" dirty="0" err="1"/>
              <a:t>kx</a:t>
            </a:r>
            <a:r>
              <a:rPr lang="ru-RU" sz="2800" i="1" dirty="0"/>
              <a:t> + b </a:t>
            </a:r>
            <a:r>
              <a:rPr lang="ru-RU" sz="2800" dirty="0"/>
              <a:t>и называется линейной. </a:t>
            </a:r>
            <a:endParaRPr lang="ru-RU" sz="2800" dirty="0"/>
          </a:p>
          <a:p>
            <a:pPr marL="0" indent="0" algn="just">
              <a:spcBef>
                <a:spcPts val="0"/>
              </a:spcBef>
            </a:pPr>
            <a:r>
              <a:rPr lang="ru-RU" sz="2800" dirty="0" smtClean="0"/>
              <a:t>Обобщая рассмотрение </a:t>
            </a:r>
            <a:r>
              <a:rPr lang="ru-RU" sz="2800" dirty="0"/>
              <a:t>частных примеров линейной </a:t>
            </a:r>
            <a:r>
              <a:rPr lang="ru-RU" sz="2800" dirty="0" smtClean="0"/>
              <a:t>функции, делается </a:t>
            </a:r>
            <a:r>
              <a:rPr lang="ru-RU" sz="2800" dirty="0"/>
              <a:t>общий вывод о том, что график функции (</a:t>
            </a:r>
            <a:r>
              <a:rPr lang="ru-RU" sz="2800" i="1" dirty="0"/>
              <a:t>k </a:t>
            </a:r>
            <a:r>
              <a:rPr lang="ru-RU" sz="2800" dirty="0"/>
              <a:t>≠ 0) есть прямая, параллельная прямой </a:t>
            </a:r>
            <a:r>
              <a:rPr lang="ru-RU" sz="2800" i="1" dirty="0"/>
              <a:t>у = k х</a:t>
            </a:r>
            <a:r>
              <a:rPr lang="ru-RU" sz="2800" dirty="0"/>
              <a:t>; знак </a:t>
            </a:r>
            <a:r>
              <a:rPr lang="ru-RU" sz="2800" i="1" dirty="0"/>
              <a:t>b </a:t>
            </a:r>
            <a:r>
              <a:rPr lang="ru-RU" sz="2800" dirty="0"/>
              <a:t>определяет направление перемещения. </a:t>
            </a:r>
          </a:p>
          <a:p>
            <a:endParaRPr lang="ru-RU" dirty="0"/>
          </a:p>
        </p:txBody>
      </p:sp>
    </p:spTree>
    <p:extLst>
      <p:ext uri="{BB962C8B-B14F-4D97-AF65-F5344CB8AC3E}">
        <p14:creationId xmlns:p14="http://schemas.microsoft.com/office/powerpoint/2010/main" val="1481625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76672"/>
            <a:ext cx="7918648" cy="5619328"/>
          </a:xfrm>
        </p:spPr>
        <p:txBody>
          <a:bodyPr/>
          <a:lstStyle/>
          <a:p>
            <a:pPr marL="0" indent="0" algn="just">
              <a:spcBef>
                <a:spcPts val="0"/>
              </a:spcBef>
            </a:pPr>
            <a:r>
              <a:rPr lang="ru-RU" sz="2800" dirty="0"/>
              <a:t>Продолжая изучение линейной функции, необходимо </a:t>
            </a:r>
            <a:r>
              <a:rPr lang="ru-RU" sz="2800" dirty="0" smtClean="0"/>
              <a:t>рассмотреть </a:t>
            </a:r>
            <a:r>
              <a:rPr lang="ru-RU" sz="2800" dirty="0"/>
              <a:t>ее частные случаи при различных значениях </a:t>
            </a:r>
            <a:r>
              <a:rPr lang="ru-RU" sz="2800" i="1" dirty="0"/>
              <a:t>k </a:t>
            </a:r>
            <a:r>
              <a:rPr lang="ru-RU" sz="2800" dirty="0"/>
              <a:t>и </a:t>
            </a:r>
            <a:r>
              <a:rPr lang="ru-RU" sz="2800" i="1" dirty="0"/>
              <a:t>b</a:t>
            </a:r>
            <a:r>
              <a:rPr lang="ru-RU" sz="2800" dirty="0"/>
              <a:t>: </a:t>
            </a:r>
          </a:p>
          <a:p>
            <a:pPr marL="0" indent="0" algn="just">
              <a:spcBef>
                <a:spcPts val="0"/>
              </a:spcBef>
            </a:pPr>
            <a:r>
              <a:rPr lang="ru-RU" sz="2800" dirty="0"/>
              <a:t>1) при </a:t>
            </a:r>
            <a:r>
              <a:rPr lang="ru-RU" sz="2800" i="1" dirty="0"/>
              <a:t>k </a:t>
            </a:r>
            <a:r>
              <a:rPr lang="ru-RU" sz="2800" dirty="0"/>
              <a:t>≠ 0</a:t>
            </a:r>
            <a:r>
              <a:rPr lang="ru-RU" sz="2800" i="1" dirty="0"/>
              <a:t>, b = </a:t>
            </a:r>
            <a:r>
              <a:rPr lang="ru-RU" sz="2800" dirty="0"/>
              <a:t>0 формула имеет знакомый вид </a:t>
            </a:r>
            <a:r>
              <a:rPr lang="ru-RU" sz="2800" i="1" dirty="0"/>
              <a:t>у = </a:t>
            </a:r>
            <a:r>
              <a:rPr lang="ru-RU" sz="2800" i="1" dirty="0" err="1"/>
              <a:t>kх</a:t>
            </a:r>
            <a:r>
              <a:rPr lang="ru-RU" sz="2800" dirty="0"/>
              <a:t>; </a:t>
            </a:r>
          </a:p>
          <a:p>
            <a:pPr marL="0" indent="0" algn="just">
              <a:spcBef>
                <a:spcPts val="0"/>
              </a:spcBef>
            </a:pPr>
            <a:r>
              <a:rPr lang="ru-RU" sz="2800" dirty="0"/>
              <a:t>2) при </a:t>
            </a:r>
            <a:r>
              <a:rPr lang="ru-RU" sz="2800" i="1" dirty="0"/>
              <a:t>k </a:t>
            </a:r>
            <a:r>
              <a:rPr lang="ru-RU" sz="2800" dirty="0"/>
              <a:t>= 0</a:t>
            </a:r>
            <a:r>
              <a:rPr lang="ru-RU" sz="2800" i="1" dirty="0"/>
              <a:t>, b </a:t>
            </a:r>
            <a:r>
              <a:rPr lang="ru-RU" sz="2800" dirty="0"/>
              <a:t>≠ 0 формула имеет вид </a:t>
            </a:r>
            <a:r>
              <a:rPr lang="ru-RU" sz="2800" i="1" dirty="0"/>
              <a:t>у = </a:t>
            </a:r>
            <a:r>
              <a:rPr lang="ru-RU" sz="2800" dirty="0"/>
              <a:t>0</a:t>
            </a:r>
            <a:r>
              <a:rPr lang="ru-RU" sz="2800" i="1" dirty="0"/>
              <a:t>х + b, </a:t>
            </a:r>
            <a:r>
              <a:rPr lang="ru-RU" sz="2800" dirty="0"/>
              <a:t>или </a:t>
            </a:r>
            <a:endParaRPr lang="ru-RU" sz="2800" dirty="0" smtClean="0"/>
          </a:p>
          <a:p>
            <a:pPr marL="0" indent="0" algn="just">
              <a:spcBef>
                <a:spcPts val="0"/>
              </a:spcBef>
            </a:pPr>
            <a:r>
              <a:rPr lang="ru-RU" sz="2800" i="1" dirty="0" smtClean="0"/>
              <a:t>у </a:t>
            </a:r>
            <a:r>
              <a:rPr lang="ru-RU" sz="2800" i="1" dirty="0"/>
              <a:t>= b</a:t>
            </a:r>
            <a:r>
              <a:rPr lang="ru-RU" sz="2800" dirty="0"/>
              <a:t>; график – прямая, параллельная оси абсцисс и проходящая через точку </a:t>
            </a:r>
            <a:r>
              <a:rPr lang="ru-RU" sz="2800" i="1" dirty="0"/>
              <a:t>(</a:t>
            </a:r>
            <a:r>
              <a:rPr lang="ru-RU" sz="2800" dirty="0"/>
              <a:t>0</a:t>
            </a:r>
            <a:r>
              <a:rPr lang="ru-RU" sz="2800" i="1" dirty="0"/>
              <a:t>; b); </a:t>
            </a:r>
            <a:endParaRPr lang="ru-RU" sz="2800" dirty="0"/>
          </a:p>
          <a:p>
            <a:pPr marL="0" indent="0" algn="just">
              <a:spcBef>
                <a:spcPts val="0"/>
              </a:spcBef>
            </a:pPr>
            <a:r>
              <a:rPr lang="ru-RU" sz="2800" dirty="0"/>
              <a:t>3) при </a:t>
            </a:r>
            <a:r>
              <a:rPr lang="ru-RU" sz="2800" i="1" dirty="0"/>
              <a:t>k </a:t>
            </a:r>
            <a:r>
              <a:rPr lang="ru-RU" sz="2800" dirty="0"/>
              <a:t>= 0, </a:t>
            </a:r>
            <a:r>
              <a:rPr lang="ru-RU" sz="2800" i="1" dirty="0"/>
              <a:t>b = 0 </a:t>
            </a:r>
            <a:r>
              <a:rPr lang="ru-RU" sz="2800" dirty="0"/>
              <a:t>формула имеет вид </a:t>
            </a:r>
            <a:r>
              <a:rPr lang="ru-RU" sz="2800" i="1" dirty="0"/>
              <a:t>у = </a:t>
            </a:r>
            <a:r>
              <a:rPr lang="ru-RU" sz="2800" dirty="0"/>
              <a:t>0</a:t>
            </a:r>
            <a:r>
              <a:rPr lang="ru-RU" sz="2800" i="1" dirty="0"/>
              <a:t>х + </a:t>
            </a:r>
            <a:r>
              <a:rPr lang="ru-RU" sz="2800" dirty="0"/>
              <a:t>0, или </a:t>
            </a:r>
            <a:endParaRPr lang="ru-RU" sz="2800" dirty="0" smtClean="0"/>
          </a:p>
          <a:p>
            <a:pPr marL="0" indent="0" algn="just">
              <a:spcBef>
                <a:spcPts val="0"/>
              </a:spcBef>
            </a:pPr>
            <a:r>
              <a:rPr lang="ru-RU" sz="2800" i="1" dirty="0" smtClean="0"/>
              <a:t>y </a:t>
            </a:r>
            <a:r>
              <a:rPr lang="ru-RU" sz="2800" i="1" dirty="0"/>
              <a:t>= </a:t>
            </a:r>
            <a:r>
              <a:rPr lang="ru-RU" sz="2800" dirty="0"/>
              <a:t>0; </a:t>
            </a:r>
            <a:r>
              <a:rPr lang="ru-RU" sz="2800" dirty="0" smtClean="0"/>
              <a:t>графиком </a:t>
            </a:r>
            <a:r>
              <a:rPr lang="ru-RU" sz="2800" dirty="0"/>
              <a:t>является ось абсцисс. </a:t>
            </a:r>
          </a:p>
          <a:p>
            <a:pPr marL="0" indent="0" algn="just">
              <a:spcBef>
                <a:spcPts val="0"/>
              </a:spcBef>
            </a:pPr>
            <a:endParaRPr lang="ru-RU" sz="2800" dirty="0"/>
          </a:p>
        </p:txBody>
      </p:sp>
    </p:spTree>
    <p:extLst>
      <p:ext uri="{BB962C8B-B14F-4D97-AF65-F5344CB8AC3E}">
        <p14:creationId xmlns:p14="http://schemas.microsoft.com/office/powerpoint/2010/main" val="1689608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20688"/>
            <a:ext cx="8062664" cy="5475312"/>
          </a:xfrm>
        </p:spPr>
        <p:txBody>
          <a:bodyPr/>
          <a:lstStyle/>
          <a:p>
            <a:pPr marL="0" indent="0" algn="just">
              <a:spcBef>
                <a:spcPts val="0"/>
              </a:spcBef>
            </a:pPr>
            <a:r>
              <a:rPr lang="ru-RU" sz="2800" dirty="0"/>
              <a:t>Особое внимание уделяется способам построения графика </a:t>
            </a:r>
            <a:r>
              <a:rPr lang="ru-RU" sz="2800" dirty="0" smtClean="0"/>
              <a:t>линейной </a:t>
            </a:r>
            <a:r>
              <a:rPr lang="ru-RU" sz="2800" dirty="0"/>
              <a:t>функции общего вида: </a:t>
            </a:r>
          </a:p>
          <a:p>
            <a:pPr marL="0" indent="0" algn="just">
              <a:spcBef>
                <a:spcPts val="0"/>
              </a:spcBef>
            </a:pPr>
            <a:r>
              <a:rPr lang="ru-RU" sz="2800" dirty="0"/>
              <a:t>1) по двум точкам с произвольно выбранными значениями </a:t>
            </a:r>
            <a:r>
              <a:rPr lang="ru-RU" sz="2800" dirty="0" smtClean="0"/>
              <a:t>абсцисс </a:t>
            </a:r>
            <a:r>
              <a:rPr lang="ru-RU" sz="2800" dirty="0"/>
              <a:t>(например, 0 и 1, 2 и 0, 1 и 5); </a:t>
            </a:r>
          </a:p>
          <a:p>
            <a:pPr marL="0" indent="0" algn="just">
              <a:spcBef>
                <a:spcPts val="0"/>
              </a:spcBef>
            </a:pPr>
            <a:r>
              <a:rPr lang="ru-RU" sz="2800" dirty="0"/>
              <a:t>2) по точкам </a:t>
            </a:r>
            <a:r>
              <a:rPr lang="ru-RU" sz="2800" i="1" dirty="0"/>
              <a:t>(</a:t>
            </a:r>
            <a:r>
              <a:rPr lang="ru-RU" sz="2800" dirty="0"/>
              <a:t>0; </a:t>
            </a:r>
            <a:r>
              <a:rPr lang="ru-RU" sz="2800" i="1" dirty="0"/>
              <a:t>у</a:t>
            </a:r>
            <a:r>
              <a:rPr lang="ru-RU" sz="2800" dirty="0"/>
              <a:t>1</a:t>
            </a:r>
            <a:r>
              <a:rPr lang="ru-RU" sz="2800" i="1" dirty="0"/>
              <a:t>) </a:t>
            </a:r>
            <a:r>
              <a:rPr lang="ru-RU" sz="2800" dirty="0"/>
              <a:t>и </a:t>
            </a:r>
            <a:r>
              <a:rPr lang="ru-RU" sz="2800" i="1" dirty="0"/>
              <a:t>(х</a:t>
            </a:r>
            <a:r>
              <a:rPr lang="ru-RU" sz="2800" dirty="0"/>
              <a:t>2; 0</a:t>
            </a:r>
            <a:r>
              <a:rPr lang="ru-RU" sz="2800" i="1" dirty="0"/>
              <a:t>) </a:t>
            </a:r>
            <a:r>
              <a:rPr lang="ru-RU" sz="2800" dirty="0"/>
              <a:t>‒ точка пересечения прямой с </a:t>
            </a:r>
            <a:r>
              <a:rPr lang="ru-RU" sz="2800" dirty="0" smtClean="0"/>
              <a:t>координатными </a:t>
            </a:r>
            <a:r>
              <a:rPr lang="ru-RU" sz="2800" dirty="0"/>
              <a:t>осями; </a:t>
            </a:r>
          </a:p>
          <a:p>
            <a:pPr marL="0" indent="0" algn="just">
              <a:spcBef>
                <a:spcPts val="0"/>
              </a:spcBef>
            </a:pPr>
            <a:r>
              <a:rPr lang="ru-RU" sz="2800" dirty="0"/>
              <a:t>3) с помощью параллельного переноса (сдвига). </a:t>
            </a:r>
          </a:p>
          <a:p>
            <a:pPr marL="0" indent="0" algn="just">
              <a:spcBef>
                <a:spcPts val="0"/>
              </a:spcBef>
            </a:pPr>
            <a:endParaRPr lang="ru-RU" sz="2800" dirty="0"/>
          </a:p>
        </p:txBody>
      </p:sp>
    </p:spTree>
    <p:extLst>
      <p:ext uri="{BB962C8B-B14F-4D97-AF65-F5344CB8AC3E}">
        <p14:creationId xmlns:p14="http://schemas.microsoft.com/office/powerpoint/2010/main" val="3910120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7776864" cy="5984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8565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920880" cy="584775"/>
          </a:xfrm>
          <a:prstGeom prst="rect">
            <a:avLst/>
          </a:prstGeom>
        </p:spPr>
        <p:txBody>
          <a:bodyPr wrap="square">
            <a:spAutoFit/>
          </a:bodyPr>
          <a:lstStyle/>
          <a:p>
            <a:pPr algn="ctr"/>
            <a:r>
              <a:rPr lang="ru-RU" sz="3200" b="1" dirty="0"/>
              <a:t>Методика изучения квадратичной функции </a:t>
            </a:r>
            <a:endParaRPr lang="ru-RU" sz="3200" dirty="0"/>
          </a:p>
        </p:txBody>
      </p:sp>
      <p:sp>
        <p:nvSpPr>
          <p:cNvPr id="3" name="Прямоугольник 2"/>
          <p:cNvSpPr/>
          <p:nvPr/>
        </p:nvSpPr>
        <p:spPr>
          <a:xfrm>
            <a:off x="611560" y="1052736"/>
            <a:ext cx="8064896" cy="4832092"/>
          </a:xfrm>
          <a:prstGeom prst="rect">
            <a:avLst/>
          </a:prstGeom>
        </p:spPr>
        <p:txBody>
          <a:bodyPr wrap="square">
            <a:spAutoFit/>
          </a:bodyPr>
          <a:lstStyle/>
          <a:p>
            <a:r>
              <a:rPr lang="ru-RU" sz="2800" dirty="0"/>
              <a:t>Изучение квадратичной функции по традиции в основной школе проводится поэтапно. По числу выделяемых этапов учебники </a:t>
            </a:r>
            <a:r>
              <a:rPr lang="ru-RU" sz="2800" dirty="0" smtClean="0"/>
              <a:t>различаются</a:t>
            </a:r>
            <a:r>
              <a:rPr lang="ru-RU" sz="2800" dirty="0"/>
              <a:t>. В учебниках Ю.Н. Макарычева и др. последовательность </a:t>
            </a:r>
            <a:r>
              <a:rPr lang="ru-RU" sz="2800" dirty="0" smtClean="0"/>
              <a:t>такова</a:t>
            </a:r>
            <a:r>
              <a:rPr lang="ru-RU" sz="2800" dirty="0"/>
              <a:t>: </a:t>
            </a:r>
            <a:r>
              <a:rPr lang="ru-RU" sz="2800" i="1" dirty="0"/>
              <a:t>y=x</a:t>
            </a:r>
            <a:r>
              <a:rPr lang="ru-RU" sz="2800" baseline="30000" dirty="0"/>
              <a:t>2 </a:t>
            </a:r>
            <a:r>
              <a:rPr lang="ru-RU" sz="2800" dirty="0"/>
              <a:t>(7-й класс</a:t>
            </a:r>
            <a:r>
              <a:rPr lang="ru-RU" sz="2800" i="1" dirty="0"/>
              <a:t>), y=ax</a:t>
            </a:r>
            <a:r>
              <a:rPr lang="ru-RU" sz="2800" baseline="30000" dirty="0"/>
              <a:t>2</a:t>
            </a:r>
            <a:r>
              <a:rPr lang="ru-RU" sz="2800" i="1" dirty="0"/>
              <a:t>, y=ax</a:t>
            </a:r>
            <a:r>
              <a:rPr lang="ru-RU" sz="2800" baseline="30000" dirty="0"/>
              <a:t>2</a:t>
            </a:r>
            <a:r>
              <a:rPr lang="ru-RU" sz="2800" i="1" dirty="0"/>
              <a:t>+n, y=a(x–m)</a:t>
            </a:r>
            <a:r>
              <a:rPr lang="ru-RU" sz="2800" baseline="30000" dirty="0"/>
              <a:t>2</a:t>
            </a:r>
            <a:r>
              <a:rPr lang="ru-RU" sz="2800" i="1" dirty="0"/>
              <a:t>, y=a(x‒m)</a:t>
            </a:r>
            <a:r>
              <a:rPr lang="ru-RU" sz="2800" baseline="30000" dirty="0"/>
              <a:t>2</a:t>
            </a:r>
            <a:r>
              <a:rPr lang="ru-RU" sz="2800" i="1" dirty="0"/>
              <a:t>+n, y=ax</a:t>
            </a:r>
            <a:r>
              <a:rPr lang="ru-RU" sz="2800" baseline="30000" dirty="0"/>
              <a:t>2</a:t>
            </a:r>
            <a:r>
              <a:rPr lang="ru-RU" sz="2800" i="1" dirty="0"/>
              <a:t>+bx+c </a:t>
            </a:r>
            <a:r>
              <a:rPr lang="ru-RU" sz="2800" dirty="0"/>
              <a:t>(9-й класс); в учебниках Ш.А. Алимова и др. весь мате-риал сосредоточен в 8-м классе и особо выделяются три функции: </a:t>
            </a:r>
            <a:r>
              <a:rPr lang="ru-RU" sz="2800" i="1" dirty="0"/>
              <a:t>y=x</a:t>
            </a:r>
            <a:r>
              <a:rPr lang="ru-RU" sz="2800" baseline="30000" dirty="0"/>
              <a:t>2 </a:t>
            </a:r>
            <a:r>
              <a:rPr lang="ru-RU" sz="2800" i="1" dirty="0" smtClean="0"/>
              <a:t>, </a:t>
            </a:r>
            <a:r>
              <a:rPr lang="ru-RU" sz="2800" i="1" dirty="0"/>
              <a:t>y=ax</a:t>
            </a:r>
            <a:r>
              <a:rPr lang="ru-RU" sz="2800" baseline="30000" dirty="0"/>
              <a:t>2</a:t>
            </a:r>
            <a:r>
              <a:rPr lang="ru-RU" sz="2800" i="1" dirty="0"/>
              <a:t>, y=ax</a:t>
            </a:r>
            <a:r>
              <a:rPr lang="ru-RU" sz="2800" baseline="30000" dirty="0"/>
              <a:t>2</a:t>
            </a:r>
            <a:r>
              <a:rPr lang="ru-RU" sz="2800" i="1" dirty="0"/>
              <a:t>+bx+c</a:t>
            </a:r>
            <a:r>
              <a:rPr lang="ru-RU" sz="2800" dirty="0" smtClean="0"/>
              <a:t>. </a:t>
            </a:r>
          </a:p>
          <a:p>
            <a:pPr algn="just"/>
            <a:r>
              <a:rPr lang="ru-RU" sz="2800" dirty="0"/>
              <a:t>Исходя из формулы, таблицы и графика, формулируют свойства функции </a:t>
            </a:r>
            <a:r>
              <a:rPr lang="ru-RU" sz="2800" i="1" dirty="0"/>
              <a:t>y=x</a:t>
            </a:r>
            <a:r>
              <a:rPr lang="ru-RU" sz="2800" baseline="30000" dirty="0"/>
              <a:t>2 </a:t>
            </a:r>
            <a:r>
              <a:rPr lang="ru-RU" sz="2800" dirty="0" smtClean="0"/>
              <a:t>и </a:t>
            </a:r>
            <a:r>
              <a:rPr lang="ru-RU" sz="2800" dirty="0"/>
              <a:t>графика, а также дают им обоснование.</a:t>
            </a:r>
            <a:endParaRPr lang="ru-RU" sz="2800" dirty="0"/>
          </a:p>
        </p:txBody>
      </p:sp>
    </p:spTree>
    <p:extLst>
      <p:ext uri="{BB962C8B-B14F-4D97-AF65-F5344CB8AC3E}">
        <p14:creationId xmlns:p14="http://schemas.microsoft.com/office/powerpoint/2010/main" val="315346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1"/>
            <a:ext cx="7848872" cy="5628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1351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9182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7992888" cy="6124754"/>
          </a:xfrm>
          <a:prstGeom prst="rect">
            <a:avLst/>
          </a:prstGeom>
        </p:spPr>
        <p:txBody>
          <a:bodyPr wrap="square">
            <a:spAutoFit/>
          </a:bodyPr>
          <a:lstStyle/>
          <a:p>
            <a:pPr algn="just"/>
            <a:r>
              <a:rPr lang="ru-RU" sz="2800" dirty="0"/>
              <a:t>В 8-м или 9-м классе вводится понятие квадратичной функции, рассматриваются её свойства, особенности графика и приёмы </a:t>
            </a:r>
            <a:r>
              <a:rPr lang="ru-RU" sz="2800" dirty="0" smtClean="0"/>
              <a:t>построения </a:t>
            </a:r>
            <a:r>
              <a:rPr lang="ru-RU" sz="2800" dirty="0"/>
              <a:t>параболы, приводятся примеры квадратичной зависимости </a:t>
            </a:r>
            <a:r>
              <a:rPr lang="ru-RU" sz="2800" dirty="0" smtClean="0"/>
              <a:t>величин</a:t>
            </a:r>
            <a:r>
              <a:rPr lang="ru-RU" sz="2800" dirty="0"/>
              <a:t>. </a:t>
            </a:r>
            <a:endParaRPr lang="ru-RU" sz="2800" dirty="0" smtClean="0"/>
          </a:p>
          <a:p>
            <a:pPr algn="just"/>
            <a:r>
              <a:rPr lang="ru-RU" sz="2800" dirty="0"/>
              <a:t>Из наглядных соображений устанавливают, что графиком функций </a:t>
            </a:r>
            <a:r>
              <a:rPr lang="ru-RU" sz="2800" i="1" dirty="0"/>
              <a:t>y=ax</a:t>
            </a:r>
            <a:r>
              <a:rPr lang="ru-RU" sz="2800" baseline="30000" dirty="0"/>
              <a:t>2</a:t>
            </a:r>
            <a:r>
              <a:rPr lang="ru-RU" sz="2800" i="1" dirty="0"/>
              <a:t>, y=ax</a:t>
            </a:r>
            <a:r>
              <a:rPr lang="ru-RU" sz="2800" baseline="30000" dirty="0"/>
              <a:t>2</a:t>
            </a:r>
            <a:r>
              <a:rPr lang="ru-RU" sz="2800" i="1" dirty="0"/>
              <a:t>+n </a:t>
            </a:r>
            <a:r>
              <a:rPr lang="ru-RU" sz="2800" dirty="0"/>
              <a:t>и </a:t>
            </a:r>
            <a:r>
              <a:rPr lang="ru-RU" sz="2800" i="1" dirty="0" smtClean="0"/>
              <a:t>y= </a:t>
            </a:r>
            <a:r>
              <a:rPr lang="ru-RU" sz="2800" i="1" dirty="0"/>
              <a:t>a(x – m)</a:t>
            </a:r>
            <a:r>
              <a:rPr lang="ru-RU" sz="2800" baseline="30000" dirty="0"/>
              <a:t>2</a:t>
            </a:r>
            <a:r>
              <a:rPr lang="ru-RU" sz="2800" dirty="0"/>
              <a:t> является одна и та же парабола, в последних двух случаях она получена из первой путем параллельного переноса вдоль оси ординат или абсцисс. </a:t>
            </a:r>
            <a:endParaRPr lang="ru-RU" sz="2800" dirty="0" smtClean="0"/>
          </a:p>
          <a:p>
            <a:pPr algn="just"/>
            <a:r>
              <a:rPr lang="ru-RU" sz="2800" dirty="0"/>
              <a:t>Исходя из задания квадратичной функции квадратным трехчленом </a:t>
            </a:r>
            <a:r>
              <a:rPr lang="ru-RU" sz="2800" i="1" dirty="0"/>
              <a:t>y=</a:t>
            </a:r>
            <a:r>
              <a:rPr lang="ru-RU" sz="2800" i="1" dirty="0" err="1"/>
              <a:t>ax</a:t>
            </a:r>
            <a:r>
              <a:rPr lang="ru-RU" sz="2800" i="1" dirty="0"/>
              <a:t> </a:t>
            </a:r>
            <a:r>
              <a:rPr lang="ru-RU" sz="2800" baseline="30000" dirty="0"/>
              <a:t>2</a:t>
            </a:r>
            <a:r>
              <a:rPr lang="ru-RU" sz="2800" i="1" dirty="0"/>
              <a:t>+ </a:t>
            </a:r>
            <a:r>
              <a:rPr lang="ru-RU" sz="2800" i="1" dirty="0" err="1"/>
              <a:t>bx</a:t>
            </a:r>
            <a:r>
              <a:rPr lang="ru-RU" sz="2800" i="1" dirty="0"/>
              <a:t> +c </a:t>
            </a:r>
            <a:r>
              <a:rPr lang="ru-RU" sz="2800" dirty="0"/>
              <a:t>и возможности представить его в виде квадрата двучлена </a:t>
            </a:r>
            <a:r>
              <a:rPr lang="ru-RU" sz="2800" i="1" dirty="0"/>
              <a:t>y=a(x – m)</a:t>
            </a:r>
            <a:r>
              <a:rPr lang="ru-RU" sz="2800" baseline="30000" dirty="0"/>
              <a:t>2</a:t>
            </a:r>
            <a:r>
              <a:rPr lang="ru-RU" sz="2800" dirty="0"/>
              <a:t> </a:t>
            </a:r>
            <a:r>
              <a:rPr lang="ru-RU" sz="2800" i="1" dirty="0"/>
              <a:t>+n </a:t>
            </a:r>
          </a:p>
          <a:p>
            <a:pPr algn="just"/>
            <a:endParaRPr lang="ru-RU" sz="2800" dirty="0"/>
          </a:p>
          <a:p>
            <a:pPr algn="just"/>
            <a:endParaRPr lang="ru-RU" sz="2800" dirty="0"/>
          </a:p>
        </p:txBody>
      </p:sp>
    </p:spTree>
    <p:extLst>
      <p:ext uri="{BB962C8B-B14F-4D97-AF65-F5344CB8AC3E}">
        <p14:creationId xmlns:p14="http://schemas.microsoft.com/office/powerpoint/2010/main" val="212442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620688"/>
            <a:ext cx="7632848" cy="4086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3235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476672"/>
            <a:ext cx="6336704" cy="59159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16306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7990656" cy="5475312"/>
          </a:xfrm>
        </p:spPr>
        <p:txBody>
          <a:bodyPr/>
          <a:lstStyle/>
          <a:p>
            <a:r>
              <a:rPr lang="ru-RU" b="1" dirty="0"/>
              <a:t>Методическая схема изучения функций в старших классах</a:t>
            </a:r>
          </a:p>
          <a:p>
            <a:pPr marL="0" algn="just">
              <a:spcBef>
                <a:spcPts val="0"/>
              </a:spcBef>
            </a:pPr>
            <a:r>
              <a:rPr lang="ru-RU" sz="2800" dirty="0"/>
              <a:t>1. Определение рассматриваемой функции, ее запись с </a:t>
            </a:r>
            <a:r>
              <a:rPr lang="ru-RU" sz="2800" dirty="0" smtClean="0"/>
              <a:t>помощью формулы</a:t>
            </a:r>
            <a:r>
              <a:rPr lang="ru-RU" sz="2800" dirty="0"/>
              <a:t>, исследование параметров, входящих в эту формулу.</a:t>
            </a:r>
          </a:p>
          <a:p>
            <a:pPr marL="0" algn="just">
              <a:spcBef>
                <a:spcPts val="0"/>
              </a:spcBef>
            </a:pPr>
            <a:r>
              <a:rPr lang="ru-RU" sz="2800" dirty="0"/>
              <a:t>2. Примеры из реальной жизни, науки, техники, </a:t>
            </a:r>
            <a:r>
              <a:rPr lang="ru-RU" sz="2800" dirty="0" smtClean="0"/>
              <a:t>приводящие к </a:t>
            </a:r>
            <a:r>
              <a:rPr lang="ru-RU" sz="2800" dirty="0"/>
              <a:t>данной функции.</a:t>
            </a:r>
          </a:p>
          <a:p>
            <a:pPr marL="0" algn="just">
              <a:spcBef>
                <a:spcPts val="0"/>
              </a:spcBef>
            </a:pPr>
            <a:r>
              <a:rPr lang="ru-RU" sz="2800" dirty="0"/>
              <a:t>3. Исследование свойств функции.</a:t>
            </a:r>
          </a:p>
          <a:p>
            <a:pPr marL="0" algn="just">
              <a:spcBef>
                <a:spcPts val="0"/>
              </a:spcBef>
            </a:pPr>
            <a:r>
              <a:rPr lang="ru-RU" sz="2800" dirty="0"/>
              <a:t>4. Построение графика функции. Установление влияния </a:t>
            </a:r>
            <a:r>
              <a:rPr lang="ru-RU" sz="2800" dirty="0" smtClean="0"/>
              <a:t>параметров </a:t>
            </a:r>
            <a:r>
              <a:rPr lang="ru-RU" sz="2800" dirty="0"/>
              <a:t>на характер графического изображения функции.</a:t>
            </a:r>
          </a:p>
          <a:p>
            <a:pPr marL="0" algn="just">
              <a:spcBef>
                <a:spcPts val="0"/>
              </a:spcBef>
            </a:pPr>
            <a:r>
              <a:rPr lang="ru-RU" sz="2800" dirty="0"/>
              <a:t>5. Применение свойств функций для решения </a:t>
            </a:r>
            <a:r>
              <a:rPr lang="ru-RU" sz="2800" dirty="0" smtClean="0"/>
              <a:t>уравнений и </a:t>
            </a:r>
            <a:r>
              <a:rPr lang="ru-RU" sz="2800" dirty="0"/>
              <a:t>неравенств.</a:t>
            </a:r>
          </a:p>
        </p:txBody>
      </p:sp>
    </p:spTree>
    <p:extLst>
      <p:ext uri="{BB962C8B-B14F-4D97-AF65-F5344CB8AC3E}">
        <p14:creationId xmlns:p14="http://schemas.microsoft.com/office/powerpoint/2010/main" val="1281510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7918648" cy="5475312"/>
          </a:xfrm>
        </p:spPr>
        <p:txBody>
          <a:bodyPr/>
          <a:lstStyle/>
          <a:p>
            <a:r>
              <a:rPr lang="ru-RU" b="1" dirty="0"/>
              <a:t>Исследование свойств функций в старших классах</a:t>
            </a:r>
          </a:p>
          <a:p>
            <a:pPr marL="0" algn="just">
              <a:spcBef>
                <a:spcPts val="0"/>
              </a:spcBef>
            </a:pPr>
            <a:r>
              <a:rPr lang="ru-RU" sz="2700" dirty="0"/>
              <a:t>В старших классах рассматриваются следующие </a:t>
            </a:r>
            <a:r>
              <a:rPr lang="ru-RU" sz="2700" b="1" dirty="0"/>
              <a:t>способы </a:t>
            </a:r>
            <a:r>
              <a:rPr lang="ru-RU" sz="2700" b="1" dirty="0" smtClean="0"/>
              <a:t>исследования </a:t>
            </a:r>
            <a:r>
              <a:rPr lang="ru-RU" sz="2700" b="1" dirty="0"/>
              <a:t>свойств функций</a:t>
            </a:r>
            <a:r>
              <a:rPr lang="ru-RU" sz="2700" dirty="0"/>
              <a:t>:</a:t>
            </a:r>
          </a:p>
          <a:p>
            <a:pPr marL="0" algn="just">
              <a:spcBef>
                <a:spcPts val="0"/>
              </a:spcBef>
            </a:pPr>
            <a:r>
              <a:rPr lang="ru-RU" sz="2700" dirty="0"/>
              <a:t>• свойства могут быть получены из определения </a:t>
            </a:r>
            <a:r>
              <a:rPr lang="ru-RU" sz="2700" dirty="0" smtClean="0"/>
              <a:t>конкретной функции </a:t>
            </a:r>
            <a:r>
              <a:rPr lang="ru-RU" sz="2700" dirty="0"/>
              <a:t>(так могут изучаться тригонометрические функции),</a:t>
            </a:r>
          </a:p>
          <a:p>
            <a:pPr marL="0" algn="just">
              <a:spcBef>
                <a:spcPts val="0"/>
              </a:spcBef>
            </a:pPr>
            <a:r>
              <a:rPr lang="ru-RU" sz="2700" dirty="0"/>
              <a:t>• свойства могут быть получены из графика (так </a:t>
            </a:r>
            <a:r>
              <a:rPr lang="ru-RU" sz="2700" dirty="0" smtClean="0"/>
              <a:t>может изучаться </a:t>
            </a:r>
            <a:r>
              <a:rPr lang="ru-RU" sz="2700" dirty="0"/>
              <a:t>показательная функция),</a:t>
            </a:r>
          </a:p>
          <a:p>
            <a:pPr marL="0" algn="just">
              <a:spcBef>
                <a:spcPts val="0"/>
              </a:spcBef>
            </a:pPr>
            <a:r>
              <a:rPr lang="ru-RU" sz="2700" dirty="0"/>
              <a:t>• свойства могут быть получены из свойств обратной </a:t>
            </a:r>
            <a:r>
              <a:rPr lang="ru-RU" sz="2700" dirty="0" smtClean="0"/>
              <a:t>функции </a:t>
            </a:r>
            <a:r>
              <a:rPr lang="ru-RU" sz="2700" dirty="0"/>
              <a:t>(так может изучаться логарифмическая функция),</a:t>
            </a:r>
          </a:p>
          <a:p>
            <a:pPr marL="0" algn="just">
              <a:spcBef>
                <a:spcPts val="0"/>
              </a:spcBef>
            </a:pPr>
            <a:r>
              <a:rPr lang="ru-RU" sz="2700" dirty="0"/>
              <a:t>• свойства могут быть получены с использованием </a:t>
            </a:r>
            <a:r>
              <a:rPr lang="ru-RU" sz="2700" dirty="0" smtClean="0"/>
              <a:t>производной </a:t>
            </a:r>
            <a:r>
              <a:rPr lang="ru-RU" sz="2700" dirty="0"/>
              <a:t>(так могут изучаться степенная функция и </a:t>
            </a:r>
            <a:r>
              <a:rPr lang="ru-RU" sz="2700" dirty="0" smtClean="0"/>
              <a:t>произвольная </a:t>
            </a:r>
            <a:r>
              <a:rPr lang="ru-RU" sz="2700" dirty="0"/>
              <a:t>функция).</a:t>
            </a:r>
          </a:p>
        </p:txBody>
      </p:sp>
    </p:spTree>
    <p:extLst>
      <p:ext uri="{BB962C8B-B14F-4D97-AF65-F5344CB8AC3E}">
        <p14:creationId xmlns:p14="http://schemas.microsoft.com/office/powerpoint/2010/main" val="2660895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18" y="713051"/>
            <a:ext cx="8895578" cy="5092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710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548680"/>
            <a:ext cx="7776864" cy="5631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1814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7918648" cy="5475312"/>
          </a:xfrm>
        </p:spPr>
        <p:txBody>
          <a:bodyPr/>
          <a:lstStyle/>
          <a:p>
            <a:pPr marL="0" indent="342900" algn="just">
              <a:spcBef>
                <a:spcPts val="0"/>
              </a:spcBef>
            </a:pPr>
            <a:r>
              <a:rPr lang="ru-RU" dirty="0"/>
              <a:t>Понятие функции вводится </a:t>
            </a:r>
            <a:r>
              <a:rPr lang="ru-RU" dirty="0" smtClean="0"/>
              <a:t>в 7 </a:t>
            </a:r>
            <a:r>
              <a:rPr lang="ru-RU" dirty="0"/>
              <a:t>классе, хотя </a:t>
            </a:r>
            <a:r>
              <a:rPr lang="ru-RU" dirty="0" smtClean="0"/>
              <a:t>к этому </a:t>
            </a:r>
            <a:r>
              <a:rPr lang="ru-RU" dirty="0"/>
              <a:t>времени </a:t>
            </a:r>
            <a:r>
              <a:rPr lang="ru-RU" dirty="0" smtClean="0"/>
              <a:t>еще не </a:t>
            </a:r>
            <a:r>
              <a:rPr lang="ru-RU" dirty="0"/>
              <a:t>изучены действительные числа</a:t>
            </a:r>
            <a:r>
              <a:rPr lang="ru-RU" dirty="0" smtClean="0"/>
              <a:t>, поэтому </a:t>
            </a:r>
            <a:r>
              <a:rPr lang="ru-RU" dirty="0"/>
              <a:t>полноценного </a:t>
            </a:r>
            <a:r>
              <a:rPr lang="ru-RU" dirty="0" smtClean="0"/>
              <a:t>обсуждения области </a:t>
            </a:r>
            <a:r>
              <a:rPr lang="ru-RU" dirty="0"/>
              <a:t>определения, вопроса </a:t>
            </a:r>
            <a:r>
              <a:rPr lang="ru-RU" dirty="0" smtClean="0"/>
              <a:t>о сплошной </a:t>
            </a:r>
            <a:r>
              <a:rPr lang="ru-RU" dirty="0"/>
              <a:t>линии графика не </a:t>
            </a:r>
            <a:r>
              <a:rPr lang="ru-RU" dirty="0" smtClean="0"/>
              <a:t>может быть</a:t>
            </a:r>
            <a:r>
              <a:rPr lang="ru-RU" dirty="0"/>
              <a:t>. Не изучены неравенства и </a:t>
            </a:r>
            <a:r>
              <a:rPr lang="ru-RU" dirty="0" smtClean="0"/>
              <a:t>выражения</a:t>
            </a:r>
            <a:r>
              <a:rPr lang="ru-RU" dirty="0"/>
              <a:t>, имеющие смысл не </a:t>
            </a:r>
            <a:r>
              <a:rPr lang="ru-RU" dirty="0" smtClean="0"/>
              <a:t>для всех </a:t>
            </a:r>
            <a:r>
              <a:rPr lang="ru-RU" dirty="0"/>
              <a:t>действительных чисел, </a:t>
            </a:r>
            <a:r>
              <a:rPr lang="ru-RU" dirty="0" smtClean="0"/>
              <a:t>поэтому </a:t>
            </a:r>
            <a:r>
              <a:rPr lang="ru-RU" dirty="0"/>
              <a:t>полноценного изучения </a:t>
            </a:r>
            <a:r>
              <a:rPr lang="ru-RU" dirty="0" smtClean="0"/>
              <a:t>свойств функций </a:t>
            </a:r>
            <a:r>
              <a:rPr lang="ru-RU" dirty="0"/>
              <a:t>не может </a:t>
            </a:r>
            <a:r>
              <a:rPr lang="ru-RU" dirty="0" smtClean="0"/>
              <a:t>быть.</a:t>
            </a:r>
          </a:p>
          <a:p>
            <a:pPr marL="0" indent="342900" algn="just">
              <a:spcBef>
                <a:spcPts val="0"/>
              </a:spcBef>
            </a:pPr>
            <a:r>
              <a:rPr lang="ru-RU" b="1" dirty="0"/>
              <a:t>Функция определяется как </a:t>
            </a:r>
            <a:r>
              <a:rPr lang="ru-RU" b="1" dirty="0" smtClean="0"/>
              <a:t>зависимость </a:t>
            </a:r>
            <a:r>
              <a:rPr lang="ru-RU" b="1" dirty="0"/>
              <a:t>одной переменной от </a:t>
            </a:r>
            <a:r>
              <a:rPr lang="ru-RU" b="1" dirty="0" smtClean="0"/>
              <a:t>другой</a:t>
            </a:r>
            <a:r>
              <a:rPr lang="ru-RU" dirty="0"/>
              <a:t>, что сужает область ее </a:t>
            </a:r>
            <a:r>
              <a:rPr lang="ru-RU" dirty="0" smtClean="0"/>
              <a:t>применения.</a:t>
            </a:r>
            <a:endParaRPr lang="ru-RU" dirty="0"/>
          </a:p>
        </p:txBody>
      </p:sp>
    </p:spTree>
    <p:extLst>
      <p:ext uri="{BB962C8B-B14F-4D97-AF65-F5344CB8AC3E}">
        <p14:creationId xmlns:p14="http://schemas.microsoft.com/office/powerpoint/2010/main" val="1281849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7990656" cy="5403304"/>
          </a:xfrm>
        </p:spPr>
        <p:txBody>
          <a:bodyPr/>
          <a:lstStyle/>
          <a:p>
            <a:pPr marL="0" indent="342900" algn="just">
              <a:spcBef>
                <a:spcPts val="0"/>
              </a:spcBef>
            </a:pPr>
            <a:r>
              <a:rPr lang="ru-RU" dirty="0"/>
              <a:t>Свойства функций вводятся </a:t>
            </a:r>
            <a:r>
              <a:rPr lang="ru-RU" dirty="0" smtClean="0"/>
              <a:t>постепенно </a:t>
            </a:r>
            <a:r>
              <a:rPr lang="ru-RU" dirty="0"/>
              <a:t>в </a:t>
            </a:r>
            <a:r>
              <a:rPr lang="ru-RU" dirty="0" smtClean="0"/>
              <a:t>течение трех лет обучения</a:t>
            </a:r>
            <a:r>
              <a:rPr lang="ru-RU" dirty="0"/>
              <a:t>, что не создает </a:t>
            </a:r>
            <a:r>
              <a:rPr lang="ru-RU" dirty="0" smtClean="0"/>
              <a:t>полной картины </a:t>
            </a:r>
            <a:r>
              <a:rPr lang="ru-RU" dirty="0"/>
              <a:t>всех свойств для </a:t>
            </a:r>
            <a:r>
              <a:rPr lang="ru-RU" dirty="0" smtClean="0"/>
              <a:t>каждой из </a:t>
            </a:r>
            <a:r>
              <a:rPr lang="ru-RU" dirty="0"/>
              <a:t>изучаемых </a:t>
            </a:r>
            <a:r>
              <a:rPr lang="ru-RU" dirty="0" smtClean="0"/>
              <a:t>функций.</a:t>
            </a:r>
          </a:p>
          <a:p>
            <a:pPr marL="0" indent="342900" algn="just">
              <a:spcBef>
                <a:spcPts val="0"/>
              </a:spcBef>
            </a:pPr>
            <a:endParaRPr lang="ru-RU" dirty="0"/>
          </a:p>
        </p:txBody>
      </p:sp>
    </p:spTree>
    <p:extLst>
      <p:ext uri="{BB962C8B-B14F-4D97-AF65-F5344CB8AC3E}">
        <p14:creationId xmlns:p14="http://schemas.microsoft.com/office/powerpoint/2010/main" val="1087237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7846640" cy="5547320"/>
          </a:xfrm>
        </p:spPr>
        <p:txBody>
          <a:bodyPr/>
          <a:lstStyle/>
          <a:p>
            <a:pPr marL="0" indent="0" algn="just"/>
            <a:r>
              <a:rPr lang="ru-RU" sz="2800" dirty="0"/>
              <a:t>Понятие функции ‒ центральное в функционально-графической линии. Однако формулировки </a:t>
            </a:r>
            <a:r>
              <a:rPr lang="ru-RU" sz="2800" dirty="0" smtClean="0"/>
              <a:t>определений </a:t>
            </a:r>
            <a:r>
              <a:rPr lang="ru-RU" sz="2800" dirty="0"/>
              <a:t>различаются</a:t>
            </a:r>
            <a:r>
              <a:rPr lang="ru-RU" sz="2800" dirty="0" smtClean="0"/>
              <a:t>.</a:t>
            </a:r>
          </a:p>
          <a:p>
            <a:pPr marL="0" indent="0" algn="just"/>
            <a:r>
              <a:rPr lang="ru-RU" sz="2800" dirty="0"/>
              <a:t>Остановимся на методике введения общего понятия функции по учебнику алгебры 7-го класса Ю. Н. Макарычева и др., в котором функция трактуется как особого рода зависимость одной переменной от другой. Термин «зависимость» мыслиться как связь между переменными. У учащихся уже имеется достаточный опыт в использовании понятия зависимости между величинами. </a:t>
            </a:r>
          </a:p>
        </p:txBody>
      </p:sp>
    </p:spTree>
    <p:extLst>
      <p:ext uri="{BB962C8B-B14F-4D97-AF65-F5344CB8AC3E}">
        <p14:creationId xmlns:p14="http://schemas.microsoft.com/office/powerpoint/2010/main" val="275580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548680"/>
            <a:ext cx="7846640" cy="5547320"/>
          </a:xfrm>
        </p:spPr>
        <p:txBody>
          <a:bodyPr/>
          <a:lstStyle/>
          <a:p>
            <a:pPr marL="0" indent="0" algn="just"/>
            <a:r>
              <a:rPr lang="ru-RU" sz="2800" dirty="0"/>
              <a:t>Поэтому целесообразно избирать индуктивный метод с эвристической беседой при введении понятия функции, рассмотрев и проанализировав три-четыре ранее встречающиеся зависимости между переменными, заданные формулой, графиком и таблицей, которые позволили бы раскрыть содержание терминов: «независимая переменная», «зависимая переменная». (В учебнике предлагаются четыре задачи на движение, о площади квадрата, стоимости проезда, графике температуры, в которых величины выступают как переменные). При этом подчеркнуть, что каждому значению независимой переменной соответствует единственное значение зависимой переменной. </a:t>
            </a:r>
          </a:p>
        </p:txBody>
      </p:sp>
    </p:spTree>
    <p:extLst>
      <p:ext uri="{BB962C8B-B14F-4D97-AF65-F5344CB8AC3E}">
        <p14:creationId xmlns:p14="http://schemas.microsoft.com/office/powerpoint/2010/main" val="721671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20688"/>
            <a:ext cx="7918648" cy="5475312"/>
          </a:xfrm>
        </p:spPr>
        <p:txBody>
          <a:bodyPr/>
          <a:lstStyle/>
          <a:p>
            <a:pPr marL="0" indent="0" algn="just"/>
            <a:r>
              <a:rPr lang="ru-RU" sz="2800" dirty="0"/>
              <a:t>Сообщить, что такая зависимость одной переменной от другой называется функциональной, или функцией. После такой подготовительной работы можно вводить определение, а затем термины «аргумент», «область определения функции», «значения аргумента и функции».</a:t>
            </a:r>
          </a:p>
          <a:p>
            <a:pPr marL="0" indent="0" algn="just"/>
            <a:r>
              <a:rPr lang="ru-RU" sz="2800" dirty="0" smtClean="0"/>
              <a:t>Важно </a:t>
            </a:r>
            <a:r>
              <a:rPr lang="ru-RU" sz="2800" dirty="0"/>
              <a:t>обратить внимание на то, что термин «функция» в учебнике употребляется в двух смыслах: как особого рода зависимость между двумя переменными, так и сама зависимая переменная. Для учащихся должны быть привычными обороты речи типа «площадь квадрата является функцией длины его стороны», «зависимость площади квадрата от длины его стороны является функциональной» и т. п. </a:t>
            </a:r>
          </a:p>
        </p:txBody>
      </p:sp>
    </p:spTree>
    <p:extLst>
      <p:ext uri="{BB962C8B-B14F-4D97-AF65-F5344CB8AC3E}">
        <p14:creationId xmlns:p14="http://schemas.microsoft.com/office/powerpoint/2010/main" val="1708629542"/>
      </p:ext>
    </p:extLst>
  </p:cSld>
  <p:clrMapOvr>
    <a:masterClrMapping/>
  </p:clrMapOvr>
</p:sld>
</file>

<file path=ppt/theme/theme1.xml><?xml version="1.0" encoding="utf-8"?>
<a:theme xmlns:a="http://schemas.openxmlformats.org/drawingml/2006/main" name="Certificate">
  <a:themeElements>
    <a:clrScheme name="Certificate 1">
      <a:dk1>
        <a:srgbClr val="000000"/>
      </a:dk1>
      <a:lt1>
        <a:srgbClr val="FFFFCC"/>
      </a:lt1>
      <a:dk2>
        <a:srgbClr val="333300"/>
      </a:dk2>
      <a:lt2>
        <a:srgbClr val="808000"/>
      </a:lt2>
      <a:accent1>
        <a:srgbClr val="339933"/>
      </a:accent1>
      <a:accent2>
        <a:srgbClr val="A50021"/>
      </a:accent2>
      <a:accent3>
        <a:srgbClr val="FFFFE2"/>
      </a:accent3>
      <a:accent4>
        <a:srgbClr val="000000"/>
      </a:accent4>
      <a:accent5>
        <a:srgbClr val="ADCAAD"/>
      </a:accent5>
      <a:accent6>
        <a:srgbClr val="95001D"/>
      </a:accent6>
      <a:hlink>
        <a:srgbClr val="CC9900"/>
      </a:hlink>
      <a:folHlink>
        <a:srgbClr val="FFCC66"/>
      </a:folHlink>
    </a:clrScheme>
    <a:fontScheme name="Certificate">
      <a:majorFont>
        <a:latin typeface="Arial Narrow"/>
        <a:ea typeface=""/>
        <a:cs typeface=""/>
      </a:majorFont>
      <a:minorFont>
        <a:latin typeface="Monotype Corsiv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ertificate 1">
        <a:dk1>
          <a:srgbClr val="000000"/>
        </a:dk1>
        <a:lt1>
          <a:srgbClr val="FFFFCC"/>
        </a:lt1>
        <a:dk2>
          <a:srgbClr val="333300"/>
        </a:dk2>
        <a:lt2>
          <a:srgbClr val="808000"/>
        </a:lt2>
        <a:accent1>
          <a:srgbClr val="339933"/>
        </a:accent1>
        <a:accent2>
          <a:srgbClr val="A50021"/>
        </a:accent2>
        <a:accent3>
          <a:srgbClr val="FFFFE2"/>
        </a:accent3>
        <a:accent4>
          <a:srgbClr val="000000"/>
        </a:accent4>
        <a:accent5>
          <a:srgbClr val="ADCAAD"/>
        </a:accent5>
        <a:accent6>
          <a:srgbClr val="95001D"/>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Certificate 2">
        <a:dk1>
          <a:srgbClr val="000000"/>
        </a:dk1>
        <a:lt1>
          <a:srgbClr val="FFFFFF"/>
        </a:lt1>
        <a:dk2>
          <a:srgbClr val="000000"/>
        </a:dk2>
        <a:lt2>
          <a:srgbClr val="969696"/>
        </a:lt2>
        <a:accent1>
          <a:srgbClr val="FF3399"/>
        </a:accent1>
        <a:accent2>
          <a:srgbClr val="3333CC"/>
        </a:accent2>
        <a:accent3>
          <a:srgbClr val="FFFFFF"/>
        </a:accent3>
        <a:accent4>
          <a:srgbClr val="000000"/>
        </a:accent4>
        <a:accent5>
          <a:srgbClr val="FFADCA"/>
        </a:accent5>
        <a:accent6>
          <a:srgbClr val="2D2DB9"/>
        </a:accent6>
        <a:hlink>
          <a:srgbClr val="FFCC00"/>
        </a:hlink>
        <a:folHlink>
          <a:srgbClr val="B2B2B2"/>
        </a:folHlink>
      </a:clrScheme>
      <a:clrMap bg1="lt1" tx1="dk1" bg2="lt2" tx2="dk2" accent1="accent1" accent2="accent2" accent3="accent3" accent4="accent4" accent5="accent5" accent6="accent6" hlink="hlink" folHlink="folHlink"/>
    </a:extraClrScheme>
    <a:extraClrScheme>
      <a:clrScheme name="Certificate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DDDDDD"/>
        </a:hlink>
        <a:folHlink>
          <a:srgbClr val="CBCBC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300</TotalTime>
  <Words>2003</Words>
  <Application>Microsoft Office PowerPoint</Application>
  <PresentationFormat>Экран (4:3)</PresentationFormat>
  <Paragraphs>67</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Certificate</vt:lpstr>
      <vt:lpstr>Понятие функции в школьном курсе математики.  </vt:lpstr>
      <vt:lpstr>Функциональная пропедевтика в начальной и в основной школе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Методическая схема изучения функций в основной школе</vt:lpstr>
      <vt:lpstr>Презентация PowerPoint</vt:lpstr>
      <vt:lpstr>Презентация PowerPoint</vt:lpstr>
      <vt:lpstr>Презентация PowerPoint</vt:lpstr>
      <vt:lpstr>Методика изучения линейной функции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функции в школьном курсе математики.  Общая последовательность изучения функций.</dc:title>
  <dc:creator>МПМ</dc:creator>
  <cp:lastModifiedBy>МПМ</cp:lastModifiedBy>
  <cp:revision>14</cp:revision>
  <dcterms:created xsi:type="dcterms:W3CDTF">2016-10-07T05:39:40Z</dcterms:created>
  <dcterms:modified xsi:type="dcterms:W3CDTF">2018-04-18T01:25:37Z</dcterms:modified>
</cp:coreProperties>
</file>