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sldIdLst>
    <p:sldId id="561" r:id="rId2"/>
    <p:sldId id="568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84" r:id="rId11"/>
    <p:sldId id="585" r:id="rId12"/>
    <p:sldId id="586" r:id="rId13"/>
    <p:sldId id="587" r:id="rId14"/>
    <p:sldId id="588" r:id="rId15"/>
    <p:sldId id="589" r:id="rId16"/>
    <p:sldId id="590" r:id="rId17"/>
    <p:sldId id="591" r:id="rId18"/>
    <p:sldId id="592" r:id="rId19"/>
    <p:sldId id="593" r:id="rId2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E6FA4"/>
    <a:srgbClr val="333333"/>
    <a:srgbClr val="000000"/>
    <a:srgbClr val="DDDDDD"/>
    <a:srgbClr val="B2B2B2"/>
    <a:srgbClr val="9B9B9B"/>
    <a:srgbClr val="5F5F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996" autoAdjust="0"/>
    <p:restoredTop sz="94245" autoAdjust="0"/>
  </p:normalViewPr>
  <p:slideViewPr>
    <p:cSldViewPr>
      <p:cViewPr>
        <p:scale>
          <a:sx n="80" d="100"/>
          <a:sy n="80" d="100"/>
        </p:scale>
        <p:origin x="-2868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56F5B13-3CF1-4477-B60B-4E8D7038D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3726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67C1-762B-475E-949D-8B03C96CB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35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2CDA-3912-4341-8D2C-710524DC2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567074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980D-90F5-462B-A696-F30A56466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412305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3D87C-632D-410B-9BA8-CE55F5B8E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473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C4B6-064B-4E99-A2DC-843BC5029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262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8A0DE-0784-42A4-8AD3-A9FE6183A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65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7FA94-E97B-4DD7-9200-21911A964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62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A6B1D-2DDF-4F90-80E6-795AE9A46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32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A743-4390-43FD-9A74-6170689E1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19357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DA207-08BC-4AB7-853B-894B12D9F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731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7FA7-4974-42DD-AE25-85CD78978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543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80D263-BB15-4AFA-AAD0-05954F16A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Dlya_obucheniya_o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Прямоугольник 1"/>
          <p:cNvSpPr>
            <a:spLocks noChangeArrowheads="1"/>
          </p:cNvSpPr>
          <p:nvPr/>
        </p:nvSpPr>
        <p:spPr bwMode="auto">
          <a:xfrm>
            <a:off x="495300" y="2571523"/>
            <a:ext cx="8151813" cy="92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2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Оформление и реализация результатов </a:t>
            </a:r>
            <a:r>
              <a:rPr lang="ru-RU" sz="32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специальной оценки условий труда</a:t>
            </a:r>
            <a:endParaRPr lang="ru-RU" sz="48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300" b="1" dirty="0" smtClean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</a:t>
            </a: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подлежат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передаче </a:t>
            </a:r>
            <a:endParaRPr lang="ru-RU" sz="23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Федеральную государственную информационную систему учета результатов проведения специальной оценки условий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труда (информационная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система учета).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Обязанность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по передаче </a:t>
            </a:r>
            <a:endParaRPr lang="ru-RU" sz="23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результатов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проведения специальной оценки условий труда возлагается на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организацию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, проводящую специальную оценку условий труда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.</a:t>
            </a:r>
            <a:endParaRPr lang="ru-RU" sz="23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10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6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dirty="0">
                <a:solidFill>
                  <a:srgbClr val="4E6FA4"/>
                </a:solidFill>
                <a:cs typeface="Times New Roman" pitchFamily="18" charset="0"/>
              </a:rPr>
              <a:t>В информационной системе учета объектами учета являются следующие сведения</a:t>
            </a:r>
            <a:r>
              <a:rPr lang="ru-RU" sz="2400" b="1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endParaRPr lang="ru-RU" sz="24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РАБОТОДАТЕЛЯ:</a:t>
            </a:r>
          </a:p>
          <a:p>
            <a:pPr marL="0" indent="0" eaLnBrk="1" hangingPunct="1">
              <a:buNone/>
            </a:pP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а) полное наименование;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б) место нахождения и место осуществления деятельности;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в) идентификационный номер налогоплательщика;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г) основной государственный регистрационный номер;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д) код по Общероссийскому классификатору видов экономической деятельности;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е) количество рабочих мест;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ж) количество рабочих мест, на которых проведена специальная оценка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условий</a:t>
            </a:r>
          </a:p>
          <a:p>
            <a:pPr eaLnBrk="1" hangingPunct="1">
              <a:buFontTx/>
              <a:buNone/>
            </a:pP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труда;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з) распределение рабочих мест по классам (подклассам) условий труда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11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89654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2)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РАБОЧЕГО МЕСТА:</a:t>
            </a:r>
          </a:p>
          <a:p>
            <a:pPr eaLnBrk="1" hangingPunct="1">
              <a:buFontTx/>
              <a:buNone/>
            </a:pPr>
            <a:endParaRPr lang="ru-RU" sz="900" b="1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а) индивидуальный номер рабочего места;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б) код профессии работника или работников, занятых на данном рабочем месте,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соответствии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с Общероссийским классификатором профессий рабочих,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должностей служащих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 тарифных разрядов;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в) страховой номер индивидуального лицевого счета работника или работников,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занятых на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данном рабочем 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г) численность работников, занятых на данном рабочем 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д) класс (подкласс) условий труда на данном рабочем месте, а также класс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(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подкласс) условий </a:t>
            </a:r>
            <a:endParaRPr lang="ru-RU" sz="1300" b="1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труда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 отношении каждого вредного и (или)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опасного производственных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факторов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указанием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их наименования, единиц их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измерения, измеренных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значений,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соответствующих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нормативов (гигиенических нормативов)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условий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труда, продолжительности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воздействия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данных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вредных и (или) опасных 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производственных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факторов на работника;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е) основание для формирования прав на досрочную трудовую пенсию по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старости (при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наличии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);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ж) сведения о произошедших за последние пять лет несчастных случаях на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производстве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о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профессиональных заболеваниях, выявленных у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работников, занятых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на данном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рабочем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з) сведения о качестве результатов проведения специальной оценки условий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труда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(соответствие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или несоответствие результатов проведения специальной оценки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условий труда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требованиям настоящего Федерального закона в случае проведения экспертизы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качества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специальной оценки условий труда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);</a:t>
            </a:r>
          </a:p>
          <a:p>
            <a:pPr eaLnBrk="1" hangingPunct="1">
              <a:buFontTx/>
              <a:buNone/>
            </a:pPr>
            <a:endParaRPr lang="ru-RU" sz="1400" b="1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12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6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3)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ОРГАНИЗАЦИИ, ПРОВОДИВШЕЙ СПЕЦИАЛЬНУЮ ОЦЕНКУ:</a:t>
            </a:r>
          </a:p>
          <a:p>
            <a:pPr algn="just" eaLnBrk="1" hangingPunct="1">
              <a:buNone/>
            </a:pP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а) полное наименование;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б) регистрационный номер записи в реестре организаций, проводящих специальную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оценку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условий труда;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в) идентификационный номер налогоплательщика;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г) основной государственный регистрационный номер;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д) сведения об аккредитации испытательной лаборатории (центра), в том числе номер и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срок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действия аттестата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аккредитации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испытательной лаборатории (центра);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е) сведения об экспертах организации, проводившей специальную оценку условий труда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участвовавших в ее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проведении, в том числе фамилия, имя, отчество, должность и регистрационный номер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записи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 реестре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экспертов организаций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, проводящих специальную оценку условий труда;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ж) сведения о применявшихся испытательной лабораторией (центром) средствах измерений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включающие в себя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наименование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средства измерения и его номер в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Федеральном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информационном фонде по обеспечению единства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измерений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, заводской номер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средства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измерений, дату окончания срока действия его поверки, дату проведения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измерений,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наименования измерявшихся вредного и (или) опасного производственных факторов.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13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3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Организация, проводящая специальную оценку условий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 течение десяти рабочих дней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дня утверждения отчета о ее проведении передает в информационную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систему учета в форме электронного документа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</a:t>
            </a:r>
          </a:p>
          <a:p>
            <a:pPr algn="ctr" eaLnBrk="1" hangingPunct="1">
              <a:buFontTx/>
              <a:buNone/>
            </a:pP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случае </a:t>
            </a:r>
            <a:r>
              <a:rPr lang="ru-RU" sz="1800" b="1" dirty="0" smtClean="0">
                <a:solidFill>
                  <a:srgbClr val="4E6FA4"/>
                </a:solidFill>
                <a:cs typeface="Times New Roman" pitchFamily="18" charset="0"/>
              </a:rPr>
              <a:t>не предоставления сведений в информационную  </a:t>
            </a:r>
            <a:r>
              <a:rPr lang="ru-RU" sz="1800" b="1" dirty="0">
                <a:solidFill>
                  <a:srgbClr val="4E6FA4"/>
                </a:solidFill>
                <a:cs typeface="Times New Roman" pitchFamily="18" charset="0"/>
              </a:rPr>
              <a:t>организацией, проводящей специальную оценку условий труда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работодатель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вправе передавать в территориальный орган федерального органа исполнительной власти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уполномоченного на проведение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в том числе в электронной форме, имеющиеся у него сведения в отношении объектов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учета.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14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4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1520" y="94472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Организация, проводящая специальную оценку условий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 течение десяти рабочих дней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дня утверждения отчета о ее проведении передает в информационную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систему учета в форме электронного документа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</a:t>
            </a: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случае </a:t>
            </a:r>
            <a:r>
              <a:rPr lang="ru-RU" sz="1800" b="1" dirty="0" smtClean="0">
                <a:solidFill>
                  <a:srgbClr val="4E6FA4"/>
                </a:solidFill>
                <a:cs typeface="Times New Roman" pitchFamily="18" charset="0"/>
              </a:rPr>
              <a:t>не предоставления сведений в информационную  </a:t>
            </a:r>
            <a:r>
              <a:rPr lang="ru-RU" sz="1800" b="1" dirty="0">
                <a:solidFill>
                  <a:srgbClr val="4E6FA4"/>
                </a:solidFill>
                <a:cs typeface="Times New Roman" pitchFamily="18" charset="0"/>
              </a:rPr>
              <a:t>организацией, проводящей специальную оценку условий труда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работодатель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вправе передавать в территориальный орган федерального органа исполнительной власти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уполномоченного на проведение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в том числе в электронной форме, имеющиеся у него сведения в отношении объектов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учета.</a:t>
            </a:r>
          </a:p>
          <a:p>
            <a:pPr algn="ctr" eaLnBrk="1" hangingPunct="1">
              <a:buFontTx/>
              <a:buNone/>
            </a:pPr>
            <a:endParaRPr lang="ru-RU" sz="9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Территориальный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 федерального органа исполнительной власти передает в информационную систему учета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форме электронного документа,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 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15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7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1520" y="944724"/>
            <a:ext cx="878497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Сведения, содержащиеся в информационной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системе</a:t>
            </a:r>
          </a:p>
          <a:p>
            <a:pPr algn="just" eaLnBrk="1" hangingPunct="1">
              <a:buFontTx/>
              <a:buNone/>
            </a:pP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 учета</a:t>
            </a: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используются:</a:t>
            </a:r>
          </a:p>
          <a:p>
            <a:pPr algn="just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федеральным органом исполнительной власти, осуществляющим функции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 выработке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 реализации государственной политики 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нормативно-правовому регулированию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сфере труда, подведомственной ему федеральной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службой и координируемыми им государственными внебюджетными фондами; 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федеральным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органом исполнительной власти, осуществляющим функции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организации и осуществлению федерального государственного санитарно-эпидемиологического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надзора; 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органами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исполнительной власти субъектов Российской Федерации в области охраны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труда;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страховщиками.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16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0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1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44724"/>
            <a:ext cx="903649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1700" dirty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могут применяться для</a:t>
            </a:r>
            <a:r>
              <a:rPr lang="ru-RU" sz="1700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endParaRPr lang="ru-RU" sz="9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1) разработки и реализации мероприятий, направленных на улучшение условий труда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2) информирования работников об условиях труда на рабочих местах, о существующем риске повреждения их здоровья, о мерах по защите от воздействия вредных и (или) опасных производственных факторов и о полагающихся работникам, занятым на работах с вредными и (или) опасными условиями труда, гарантиях и компенсациях;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3) обеспечения работников средствами индивидуальной защиты, а также оснащения рабочих мест средствами коллективной защиты;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4) осуществления контроля за состоянием условий труда на рабочих местах;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5) организации в случаях, установленных законодательством Российской Федерации, обязательных предварительных (при поступлении на работу) и периодических (в течение трудовой деятельности) медицинских осмотров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6) установления работникам предусмотренных Трудовым кодексом Российской Федерации гарантий и компенсаций;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7) установления дополнительного тарифа страховых взносов в Пенсионный фонд Российской Федерации с учетом класса (подкласса) условий труда на рабочем месте;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8) расчета скидок (надбавок) к страховому тарифу на обязательное социальное страхование от несчастных случаев на производстве и профессиональных заболеваний</a:t>
            </a: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  <a:endParaRPr lang="ru-RU" sz="16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17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77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44724"/>
            <a:ext cx="903649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1700" dirty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могут применяться для</a:t>
            </a:r>
            <a:r>
              <a:rPr lang="ru-RU" sz="1700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endParaRPr lang="ru-RU" sz="8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9</a:t>
            </a: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) обоснования финансирования мероприятий по улучшению условий и охраны труда, в том числе за счет средств на осуществление обязательного социального страхования от несчастных случаев на производстве и профессиональных заболеваний;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10) подготовки статистической отчетности об условиях труда;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11) решения вопроса о связи возникших у работников заболеваний с воздействием на работников на их рабочих местах вредных и (или) опасных производственных факторов, а также расследования несчастных случаев на производстве и профессиональных заболеваний;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12) рассмотрения и урегулирования разногласий, связанных с обеспечением безопасных условий труда, между работниками и работодателем и (или) их представителями;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13) определения в случаях, установленных федеральными законами и иными нормативными правовыми актами Российской Федерации, и с учетом государственных нормативных требований охраны труда видов санитарно-бытового обслуживания и медицинского обеспечения работников, их объема и условий их предоставления;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14) принятия решения об установлении предусмотренных трудовым законодательством ограничений для отдельных категорий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15) оценки уровней профессиональных рисков</a:t>
            </a: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16) иных целей, предусмотренных федеральными законами и иными нормативными правовыми актами Российской Федерации.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18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9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Порядок формирования, хранения и использования сведений, содержащихся в информационной системе учета, устанавливается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Участники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информационного взаимодействия обязаны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соблюдать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конфиденциальность сведений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содержащихся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информационной системе учета,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обеспечивать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защиту этих сведений от несанкционированного доступа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соответствии с законодательством Российской Федерации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Оператором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информационной системы учета является федеральный орган исполнительной власти, осуществляющий функции по выработке и реализации государственной политики и нормативно-правовому регулированию в сфере труда.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19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06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ВИДЫ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43508" y="1196975"/>
            <a:ext cx="8820980" cy="4932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ОТЧЕТ </a:t>
            </a:r>
            <a:r>
              <a:rPr lang="ru-RU" sz="2000" b="1" dirty="0" smtClean="0">
                <a:solidFill>
                  <a:srgbClr val="4E6FA4"/>
                </a:solidFill>
                <a:cs typeface="Times New Roman" pitchFamily="18" charset="0"/>
              </a:rPr>
              <a:t>О ПРОВЕДЕНИИ СПЕЦИАЛЬНОЙ ОЦЕНКИ МОЖЕТ БЫТЬ </a:t>
            </a:r>
          </a:p>
          <a:p>
            <a:pPr eaLnBrk="1" hangingPunct="1">
              <a:buFontTx/>
              <a:buNone/>
            </a:pPr>
            <a:r>
              <a:rPr lang="ru-RU" sz="2000" b="1" dirty="0" smtClean="0">
                <a:solidFill>
                  <a:srgbClr val="4E6FA4"/>
                </a:solidFill>
                <a:cs typeface="Times New Roman" pitchFamily="18" charset="0"/>
              </a:rPr>
              <a:t>ДВУХ </a:t>
            </a: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ВИДОВ:</a:t>
            </a:r>
          </a:p>
          <a:p>
            <a:pPr eaLnBrk="1" hangingPunct="1">
              <a:buFontTx/>
              <a:buNone/>
            </a:pPr>
            <a:endParaRPr lang="ru-RU" sz="2400" dirty="0">
              <a:solidFill>
                <a:srgbClr val="4E6FA4"/>
              </a:solidFill>
              <a:cs typeface="Times New Roman" pitchFamily="18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оценки </a:t>
            </a: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условий труда на рабочих местах, на которых не идентифицированы  вредные  и/ или опасные производственные факторы.</a:t>
            </a:r>
          </a:p>
          <a:p>
            <a:pPr marL="0" indent="0" eaLnBrk="1" hangingPunct="1">
              <a:buNone/>
            </a:pPr>
            <a:endParaRPr lang="ru-RU" sz="24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2.	Отчет о проведении специальной оценки условий труда на рабочих местах, на которых идентифицированы  вредные  и/ или опасные производственные факторы.</a:t>
            </a:r>
          </a:p>
          <a:p>
            <a:pPr algn="just" eaLnBrk="1" hangingPunct="1">
              <a:buFontTx/>
              <a:buNone/>
            </a:pPr>
            <a:endParaRPr lang="ru-RU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2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64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14834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на </a:t>
            </a: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рабочих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местах, на которых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не идентифицированы</a:t>
            </a: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 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вредные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и/ или опасные производственные факторы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12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Включает в себя сведения: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1.	сведения об организации, проводящей специальную оценку условий труда, с приложением копий документов, подтверждающих ее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соответствие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установленным статьей 19 ФЗ № 426;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2.	перечень рабочих мест, на которых проводилась специальная оценка условий труда, с указанием вредных и (или) опасных производственных факторов, которые идентифицированы на данных рабочих местах;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3.	заключения эксперта организации, проводящей специальную оценку условий труда.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3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7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79512" y="1016732"/>
            <a:ext cx="8784976" cy="514834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на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рабочих</a:t>
            </a: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 местах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, на которых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идентифицированы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  вредные  и/ или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опасные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производственные факторы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9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Включает в себя сведения: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1. сведения об организации, проводящей специальную оценку условий труда, с приложением копий документов, подтверждающих ее соответствие установленным статьей 19 ФЗ № 426;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2. перечень рабочих мест, на которых проводилась специальная оценка условий труда, с указанием вредных и (или) опасных производственных факторов, которые идентифицированы на данных рабочих местах;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3. карты специальной оценки условий труда, содержащие сведения об установленном экспертом организации, проводящей специальную оценку условий труда, классе (подклассе) условий труда на конкретных рабочих местах;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4. протоколы проведения исследований (испытаний) и измерений идентифицированных вредных и (или) опасных производственных факторов;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4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880828"/>
            <a:ext cx="8784976" cy="396044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5. протоколы оценки эффективности средств индивидуальной защиты;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6. протокол комиссии, содержащий решение о невозможности проведения исследований (испытаний) и измерений по основанию, указанному в части 9 статьи 12 ФЗ № 426 (при наличии такого решения);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7. сводная ведомость специальной оценки условий труда;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8. перечень мероприятий по улучшению условий и охраны труда работников, на рабочих местах которых проводилась специальная оценка условий труда;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9. заключения эксперта организации, проводящей специальную оценку условий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труда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5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0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УТВЕРЖДЕНИЕ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39604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Составляет отчет </a:t>
            </a:r>
            <a:r>
              <a:rPr lang="ru-RU" sz="2200" b="1" u="sng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- организация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, проводящая специальную оценку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условий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труда. </a:t>
            </a:r>
          </a:p>
          <a:p>
            <a:pPr algn="ctr" eaLnBrk="1" hangingPunct="1">
              <a:buFontTx/>
              <a:buNone/>
            </a:pPr>
            <a:endParaRPr lang="ru-RU" sz="22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</a:t>
            </a:r>
            <a:endParaRPr lang="ru-RU" sz="22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подписывается всеми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членами комиссии и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утверждается </a:t>
            </a:r>
            <a:endParaRPr lang="ru-RU" sz="22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b="1" u="sng" dirty="0" smtClean="0">
                <a:solidFill>
                  <a:srgbClr val="4E6FA4"/>
                </a:solidFill>
                <a:cs typeface="Times New Roman" pitchFamily="18" charset="0"/>
              </a:rPr>
              <a:t>председателем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комиссии.</a:t>
            </a:r>
          </a:p>
          <a:p>
            <a:pPr algn="ctr" eaLnBrk="1" hangingPunct="1">
              <a:buFontTx/>
              <a:buNone/>
            </a:pPr>
            <a:endParaRPr lang="ru-RU" sz="22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Член комиссии, который не согласен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с результатами проведения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специальной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оценки условий труда, имеет право изложить в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письменной форме</a:t>
            </a: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мотивированное особое мнение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22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которое прилагается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к этому отчету.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6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21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ФОРМА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79512" y="1808820"/>
            <a:ext cx="8784976" cy="39604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Форма отчета о проведении специальной оценки условий труда и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инструкция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по ее заполнению утверждаются федеральным органом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исполнительной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власти, осуществляющим функции по выработке и </a:t>
            </a:r>
            <a:endParaRPr lang="ru-RU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реализации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государственной политики и нормативно-правовому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регулированию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в сфере труда.</a:t>
            </a: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7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2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ОЗНАКОМЛЕНИЕ С УСЛОВИЯМИ ТРУДА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820980" cy="43924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Работник должен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быть ознакомлен с результатами проведения специальной оценки условий труда на их рабочих местах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под роспись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23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Работодатель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 организует ознакомление в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срок</a:t>
            </a: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не позднее, чем тридцать календарных дней со дня утверждения отчета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о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проведении специальной оценки условий труда.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3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В указанный срок не включаются периоды временной нетрудоспособности работника, нахождения его в отпуске или командировке, периоды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между вахтового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отдыха.</a:t>
            </a:r>
          </a:p>
          <a:p>
            <a:pPr algn="ctr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8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6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ОЗНАКОМЛЕНИЕ С УСЛОВИЯМИ ТРУДА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Работодатель организует размещение на своем официальном сайте (при наличии такого сайта): </a:t>
            </a:r>
            <a:endParaRPr lang="ru-RU" sz="2000" b="1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1.	сводные  данные  о результатах проведения специальной оценки условий труда в части установления классов (подклассов) условий труда на рабочих местах;</a:t>
            </a:r>
          </a:p>
          <a:p>
            <a:pPr marL="457200" indent="-457200" eaLnBrk="1" hangingPunct="1">
              <a:buFontTx/>
              <a:buAutoNum type="arabicPeriod" startAt="2"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перечень 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мероприятий по улучшению условий и охраны труда работников, на рабочих местах которых проводилась специальная оценка условий труда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Размещение на сайте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не позднее чем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u="sng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течение тридцати календарных дней со дня утверждения отчета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 проведении специальной оценки условий труда.</a:t>
            </a:r>
          </a:p>
          <a:p>
            <a:pPr algn="ctr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9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4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КИОУТ горы син">
  <a:themeElements>
    <a:clrScheme name="Другое 4">
      <a:dk1>
        <a:srgbClr val="666666"/>
      </a:dk1>
      <a:lt1>
        <a:sysClr val="window" lastClr="FFFFFF"/>
      </a:lt1>
      <a:dk2>
        <a:srgbClr val="336699"/>
      </a:dk2>
      <a:lt2>
        <a:srgbClr val="FFFFFF"/>
      </a:lt2>
      <a:accent1>
        <a:srgbClr val="476394"/>
      </a:accent1>
      <a:accent2>
        <a:srgbClr val="6688B6"/>
      </a:accent2>
      <a:accent3>
        <a:srgbClr val="1F9997"/>
      </a:accent3>
      <a:accent4>
        <a:srgbClr val="6B9BC7"/>
      </a:accent4>
      <a:accent5>
        <a:srgbClr val="4E66B2"/>
      </a:accent5>
      <a:accent6>
        <a:srgbClr val="8976AC"/>
      </a:accent6>
      <a:hlink>
        <a:srgbClr val="336699"/>
      </a:hlink>
      <a:folHlink>
        <a:srgbClr val="B34F1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КИОУТ горы син</Template>
  <TotalTime>7392</TotalTime>
  <Words>1844</Words>
  <Application>Microsoft Office PowerPoint</Application>
  <PresentationFormat>Экран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КИОУТ горы син</vt:lpstr>
      <vt:lpstr>Слайд 1</vt:lpstr>
      <vt:lpstr>ВИДЫ ОТЧЕТА</vt:lpstr>
      <vt:lpstr>СВЕДЕНИЯ В ОТЧЕТЕ</vt:lpstr>
      <vt:lpstr>СВЕДЕНИЯ В ОТЧЕТЕ</vt:lpstr>
      <vt:lpstr>СВЕДЕНИЯ В ОТЧЕТЕ</vt:lpstr>
      <vt:lpstr>УТВЕРЖДЕНИЕ ОТЧЕТА</vt:lpstr>
      <vt:lpstr>ФОРМА ОТЧЕТА</vt:lpstr>
      <vt:lpstr>ОЗНАКОМЛЕНИЕ С УСЛОВИЯМИ ТРУДА</vt:lpstr>
      <vt:lpstr>ОЗНАКОМЛЕНИЕ С УСЛОВИЯМИ ТРУДА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ПРИМЕНЕНИЕ РЕЗУЛЬТАТОВ СПЕЦИАЛЬНОЙ ОЦЕНКИ</vt:lpstr>
      <vt:lpstr>ПРИМЕНЕНИЕ РЕЗУЛЬТАТОВ СПЕЦИАЛЬНОЙ ОЦЕНКИ</vt:lpstr>
      <vt:lpstr>ПРИМЕНЕНИЕ РЕЗУЛЬТАТОВ СПЕЦИАЛЬНОЙ ОЦЕНКИ</vt:lpstr>
    </vt:vector>
  </TitlesOfParts>
  <Company>Труд-Эксперт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Системный подход улучшений условий труда</dc:title>
  <dc:creator>Shatalina</dc:creator>
  <cp:lastModifiedBy>пк1</cp:lastModifiedBy>
  <cp:revision>502</cp:revision>
  <cp:lastPrinted>2013-04-29T07:18:07Z</cp:lastPrinted>
  <dcterms:created xsi:type="dcterms:W3CDTF">2010-02-28T15:04:33Z</dcterms:created>
  <dcterms:modified xsi:type="dcterms:W3CDTF">2018-11-08T05:59:31Z</dcterms:modified>
</cp:coreProperties>
</file>