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322" r:id="rId4"/>
    <p:sldId id="260" r:id="rId5"/>
    <p:sldId id="324" r:id="rId6"/>
    <p:sldId id="323" r:id="rId7"/>
    <p:sldId id="296" r:id="rId8"/>
    <p:sldId id="326" r:id="rId9"/>
    <p:sldId id="327" r:id="rId10"/>
    <p:sldId id="328" r:id="rId11"/>
    <p:sldId id="325" r:id="rId12"/>
    <p:sldId id="289" r:id="rId13"/>
    <p:sldId id="329" r:id="rId14"/>
    <p:sldId id="330" r:id="rId15"/>
    <p:sldId id="331" r:id="rId16"/>
    <p:sldId id="332" r:id="rId17"/>
    <p:sldId id="290" r:id="rId18"/>
    <p:sldId id="333" r:id="rId19"/>
    <p:sldId id="334" r:id="rId20"/>
    <p:sldId id="291" r:id="rId21"/>
    <p:sldId id="33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1681-25EA-449B-8098-E86954AE2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25CC4-7B7E-4608-9E55-201D8C64E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137F9-A19A-4FF8-A4E8-524DF58C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98420-D739-4285-AEB2-BD88A674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3734C-2B9C-43AC-8619-97533EE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1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202F3-2B2A-40E9-8A7D-07EE7CF3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A1C949-9AA6-4DB8-A706-C9FBBD2F5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8214A-B0D4-4C74-81AD-6D44C3DE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80D76-0975-4113-BCAD-A8ED0FC6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22A1D-E2B1-49FD-A086-AC58441A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63CDE-4D9A-4053-967D-AA359E7AE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7DBB5D-1E8C-4757-A7D5-990C777BF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82FEF-51D9-4D74-A7C5-3E894BF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E3D36-4FDE-42A6-AC81-393A7C52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5AB70-E3CA-4107-839A-ADC3061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59280-F9B6-4343-BF39-4AC48EC2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8CA68-04FA-4C04-B440-E4992DC7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630B7-0626-48D4-BC08-F6E58F15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C944E-DA1E-4FB6-94A0-8DC7FD35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69507-62BB-442C-86C6-53CD5B5E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633FF-E005-4870-B242-3F1CFB97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8BF8A-CE3B-41A1-ACD4-3BA45BD31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D7F7E2-6C81-4F9C-A750-DE0581A0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C2CDE-6051-4CD4-A9D1-A8269F76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CC6FD-AE11-443D-83DA-834E7686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6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E768E-1E3D-433A-B15F-3ADBAFA3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ACFE9-643B-4CCF-BD22-4DE8CD3CD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F89ABA-5867-4452-B2FD-A69E4AAB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7682FD-1C92-4746-AB45-B8D8C562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1D2AC2-C396-4C1C-95FF-295F527C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6C3664-EF4C-4F60-B2F6-5DE4663C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0825A-7FFB-49B6-BA19-8C913498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3FA92-8943-4811-9FFF-DCDA21AB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5246E1-D993-4514-89BD-B6B34F017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97DD26-58F9-4FF8-B9B4-0E719C0F7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9E0F0A-BB61-417E-A05E-0AB285CE3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5D47EE-B44E-4F7A-B181-E0F2EE0C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C5425A-7786-41B6-8150-696081EE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DF889F-BE48-498E-BBF8-F906F4E3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9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32871-49A5-4537-B27B-06F934AE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9CC5BC-C3AB-472E-998E-9188BA3F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2F9122-EC93-4A2F-8C09-38417365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33B308-829D-475B-A240-1A48FFB8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8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F8594-2BA0-4359-8ED1-48055C8A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079F72-DD13-44D1-A452-6F93118B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34DB5-84B4-4426-BDDB-C069045E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D68E2-7A6E-475D-99F8-A4F9405E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D4836-2818-45CB-810D-8FE24210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8204EF-0770-46E7-80F5-2137E3CDD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4A50B-C3D2-4DBA-9514-72CAF303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6D422-D85B-4348-B1C3-9294FB4C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A3A577-976F-4903-89A9-0335DEBE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9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4682C-0F0D-4429-A553-A0DEDAE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6F3C61-81B5-4803-8EBD-FFD3D41C6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A211D-7263-4735-8EAA-F960786F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246B4-2A9D-4C5D-B8B5-DCE8C787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8C4C41-3168-4879-8A91-C21EEAC8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EC24A-8FC2-49A1-8811-DA3ADE4B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4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0DE7E-3E8D-4753-8C40-8AAB81DB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1BE2E-2E31-444D-AA67-9D1034849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9FB79-48AA-4E5A-8BB5-F83904B3D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0609-984E-4A1D-9C58-95689EA1A5C8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E4FC5-1B6A-483D-9872-D644BE94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7235F-A6E9-4963-A191-24A7EC1D2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F360-5B8E-4467-AB8B-AA0D07B259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DE3F1-012F-479C-906C-D0836C6CA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248" y="2759543"/>
            <a:ext cx="7461504" cy="1674419"/>
          </a:xfrm>
        </p:spPr>
        <p:txBody>
          <a:bodyPr/>
          <a:lstStyle/>
          <a:p>
            <a:r>
              <a:rPr lang="ru-RU" sz="2700" dirty="0">
                <a:solidFill>
                  <a:srgbClr val="0070C0"/>
                </a:solidFill>
              </a:rPr>
              <a:t>Лекция № </a:t>
            </a:r>
            <a:r>
              <a:rPr lang="en-US" sz="2700" dirty="0">
                <a:solidFill>
                  <a:srgbClr val="0070C0"/>
                </a:solidFill>
              </a:rPr>
              <a:t>3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АНТРОПОГЕННОГО ВОЗДЕЙСТВИЯ</a:t>
            </a:r>
            <a:endParaRPr lang="ru-RU" sz="3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6B76E4A-0379-4F04-A2AB-6E5CC94126E1}"/>
              </a:ext>
            </a:extLst>
          </p:cNvPr>
          <p:cNvSpPr txBox="1"/>
          <p:nvPr/>
        </p:nvSpPr>
        <p:spPr>
          <a:xfrm>
            <a:off x="2365248" y="899256"/>
            <a:ext cx="7591856" cy="679793"/>
          </a:xfrm>
          <a:prstGeom prst="rect">
            <a:avLst/>
          </a:prstGeom>
        </p:spPr>
        <p:txBody>
          <a:bodyPr vert="horz" wrap="square" lIns="0" tIns="7739" rIns="0" bIns="0" rtlCol="0">
            <a:spAutoFit/>
          </a:bodyPr>
          <a:lstStyle/>
          <a:p>
            <a:pPr marL="775" algn="ctr">
              <a:spcBef>
                <a:spcPts val="61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marL="775" algn="ctr">
              <a:spcBef>
                <a:spcPts val="61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marL="775" algn="ctr">
              <a:spcBef>
                <a:spcPts val="61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федеральный университет имени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М.К.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8D50526-8746-49BA-9C88-AA8FAD8B0AD2}"/>
              </a:ext>
            </a:extLst>
          </p:cNvPr>
          <p:cNvSpPr txBox="1"/>
          <p:nvPr/>
        </p:nvSpPr>
        <p:spPr>
          <a:xfrm>
            <a:off x="4060493" y="1664970"/>
            <a:ext cx="4071014" cy="65453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>
              <a:spcBef>
                <a:spcPts val="31"/>
              </a:spcBef>
            </a:pP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8"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Горнопромышленная экология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6F2CF-1E74-43AD-A4D9-59B87C8768EC}"/>
              </a:ext>
            </a:extLst>
          </p:cNvPr>
          <p:cNvSpPr txBox="1"/>
          <p:nvPr/>
        </p:nvSpPr>
        <p:spPr>
          <a:xfrm>
            <a:off x="5015880" y="5013176"/>
            <a:ext cx="4868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Поисеева Саргылана Иннокентьевна, к.б.н., доцент кафедры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«Техносферная безопасность» Горного института</a:t>
            </a:r>
          </a:p>
        </p:txBody>
      </p:sp>
    </p:spTree>
    <p:extLst>
      <p:ext uri="{BB962C8B-B14F-4D97-AF65-F5344CB8AC3E}">
        <p14:creationId xmlns:p14="http://schemas.microsoft.com/office/powerpoint/2010/main" val="16048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CD36E5-A9AF-4F65-BAC4-E6EE641244B1}"/>
              </a:ext>
            </a:extLst>
          </p:cNvPr>
          <p:cNvSpPr/>
          <p:nvPr/>
        </p:nvSpPr>
        <p:spPr>
          <a:xfrm>
            <a:off x="492292" y="-36195"/>
            <a:ext cx="1080135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При содержании в воздухе нескольких токсичных веществ их суммарная концентрация не должна превышать при расчете единицы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/ПДК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+С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/ПДК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+…..С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/ПДК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=1,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где С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,…. С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фактические концентрации вредных веществ в воздухе, </a:t>
            </a:r>
            <a:r>
              <a:rPr lang="ru-RU" sz="2000" dirty="0"/>
              <a:t>мг/м</a:t>
            </a:r>
            <a:r>
              <a:rPr lang="ru-RU" sz="2000" baseline="30000" dirty="0"/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ПДК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ПДК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,….. ПДК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предельно допустимые концентрации соответствующих загрязнителей, </a:t>
            </a:r>
            <a:r>
              <a:rPr lang="ru-RU" sz="2000" dirty="0"/>
              <a:t>мг/м</a:t>
            </a:r>
            <a:r>
              <a:rPr lang="ru-RU" sz="2000" baseline="30000" dirty="0"/>
              <a:t>3. 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2000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При невозможности достигнуть ПДК очисткой, иногда применяют выброс газов через высокие дымовые трубы для рассеивания примесей в верхних слоях атмосферы. Однако достижение ПДК с помощью «высоких труб» не предохраняет атмосферу, а лишь переносит загрязнения из одного района в другой.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Загрязнения в атмосферу могут поступать из источника непрерывно, периодически или залпами (мгновенно).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BFAE8A-42A4-4E1F-AB78-CA21A21A5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843"/>
            <a:ext cx="10515600" cy="5732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Антропогенные источники выбросов в атмосферу в виде ТВЧ, аэрозолей, газо- и парообразных выбросов, можно подразделить:</a:t>
            </a:r>
          </a:p>
          <a:p>
            <a:r>
              <a:rPr lang="ru-RU" dirty="0"/>
              <a:t>На стационарные источники (предприятия промышленности, энергетика, животноводческие комплексы) </a:t>
            </a:r>
          </a:p>
          <a:p>
            <a:r>
              <a:rPr lang="ru-RU" dirty="0"/>
              <a:t>Передвижные источники (транспорт)</a:t>
            </a:r>
          </a:p>
          <a:p>
            <a:pPr marL="0" indent="0">
              <a:buNone/>
            </a:pPr>
            <a:r>
              <a:rPr lang="ru-RU" dirty="0"/>
              <a:t>Газообразные выбросы, поступающие от стационарных источников, чаще всего образуются в результате горения. Они в основном, состоят из оксида углерода СО; диоксида серы SO</a:t>
            </a:r>
            <a:r>
              <a:rPr lang="ru-RU" baseline="-25000" dirty="0"/>
              <a:t>2</a:t>
            </a:r>
            <a:r>
              <a:rPr lang="ru-RU" dirty="0"/>
              <a:t>; оксидов азота </a:t>
            </a:r>
            <a:r>
              <a:rPr lang="ru-RU" dirty="0" err="1"/>
              <a:t>NOx</a:t>
            </a:r>
            <a:r>
              <a:rPr lang="ru-RU" dirty="0"/>
              <a:t>; углеводородов, спиртов, эфиров и пр.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61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35F186-44B1-4DD7-A227-667FD3D3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832" y="697832"/>
            <a:ext cx="10655968" cy="54791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Оксид углерода</a:t>
            </a:r>
            <a:r>
              <a:rPr lang="ru-RU" dirty="0"/>
              <a:t> (СО) – самая распространенная и наиболее значительная примесь атмосферы, называемая в быту угарным газом. Токсичен и является кровяным ядом. Высокая концентрация СО в воздухе приводит к физиологическим изменениям в организме человека, а концентрация более 750 мг/м</a:t>
            </a:r>
            <a:r>
              <a:rPr lang="ru-RU" baseline="30000" dirty="0"/>
              <a:t>3</a:t>
            </a:r>
            <a:r>
              <a:rPr lang="ru-RU" dirty="0"/>
              <a:t> – к смерти. СО – исключительно агрессивный газ, легко соединяющийся с гемоглобином крови, образуя карбоксигемоглобин. Состояние организма при дыхании воздухом, содержащим угарный газ, характеризуется: </a:t>
            </a:r>
          </a:p>
          <a:p>
            <a:r>
              <a:rPr lang="ru-RU" dirty="0"/>
              <a:t>1) ухудшением остроты зрения и способности оценивать длительность интервалов времени, </a:t>
            </a:r>
          </a:p>
          <a:p>
            <a:r>
              <a:rPr lang="ru-RU" dirty="0"/>
              <a:t>2) нарушением психомоторных функций головного мозга, </a:t>
            </a:r>
          </a:p>
          <a:p>
            <a:r>
              <a:rPr lang="ru-RU" dirty="0"/>
              <a:t>3) изменением деятельности сердца и легких, </a:t>
            </a:r>
          </a:p>
          <a:p>
            <a:r>
              <a:rPr lang="ru-RU" dirty="0"/>
              <a:t>4) головными болями, сонливостью, спазмами, нарушением дыхания, смертельными исходами.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130ED0-3E56-4939-AAB0-7952D363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21" y="252663"/>
            <a:ext cx="10728158" cy="5936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Диоксид серы</a:t>
            </a:r>
            <a:r>
              <a:rPr lang="ru-RU" dirty="0"/>
              <a:t> (SO</a:t>
            </a:r>
            <a:r>
              <a:rPr lang="ru-RU" baseline="-25000" dirty="0"/>
              <a:t>2</a:t>
            </a:r>
            <a:r>
              <a:rPr lang="ru-RU" dirty="0"/>
              <a:t>), сернистый газ – бесцветный газ с острым запахом. На его долю приходится до 95 % от общего объема сернистых соединений, поступающих в атмосферу от антропогенных источников. До 70 % выбросов SO</a:t>
            </a:r>
            <a:r>
              <a:rPr lang="ru-RU" baseline="-25000" dirty="0"/>
              <a:t>2</a:t>
            </a:r>
            <a:r>
              <a:rPr lang="ru-RU" dirty="0"/>
              <a:t> образуется при сжигании угля. </a:t>
            </a:r>
          </a:p>
          <a:p>
            <a:r>
              <a:rPr lang="ru-RU" dirty="0"/>
              <a:t>При концентрации диоксида серы 20-30 мг/м</a:t>
            </a:r>
            <a:r>
              <a:rPr lang="ru-RU" baseline="30000" dirty="0"/>
              <a:t>3</a:t>
            </a:r>
            <a:r>
              <a:rPr lang="ru-RU" dirty="0"/>
              <a:t> раздражается слизистая оболочка рта и глаз, во рту возникает неприятный привкус. Весьма чувствительны к SO</a:t>
            </a:r>
            <a:r>
              <a:rPr lang="ru-RU" baseline="-25000" dirty="0"/>
              <a:t>2</a:t>
            </a:r>
            <a:r>
              <a:rPr lang="ru-RU" dirty="0"/>
              <a:t> хвойные леса. При концентрации SO</a:t>
            </a:r>
            <a:r>
              <a:rPr lang="ru-RU" baseline="-25000" dirty="0"/>
              <a:t>2</a:t>
            </a:r>
            <a:r>
              <a:rPr lang="ru-RU" dirty="0"/>
              <a:t> в воздухе 0,23-0,32 мг/м</a:t>
            </a:r>
            <a:r>
              <a:rPr lang="ru-RU" baseline="30000" dirty="0"/>
              <a:t>3</a:t>
            </a:r>
            <a:r>
              <a:rPr lang="ru-RU" dirty="0"/>
              <a:t> в результате нарушения фотосинтеза происходит усыхание хвои в течение 2-3 лет. Аналогичные изменения у лиственных деревьев происходят при концентрациях SO</a:t>
            </a:r>
            <a:r>
              <a:rPr lang="ru-RU" baseline="-25000" dirty="0"/>
              <a:t>2</a:t>
            </a:r>
            <a:r>
              <a:rPr lang="ru-RU" dirty="0"/>
              <a:t> 0,5-1 мг/м</a:t>
            </a:r>
            <a:r>
              <a:rPr lang="ru-RU" baseline="30000" dirty="0"/>
              <a:t>3</a:t>
            </a:r>
            <a:r>
              <a:rPr lang="ru-RU" dirty="0"/>
              <a:t>. </a:t>
            </a:r>
          </a:p>
          <a:p>
            <a:r>
              <a:rPr lang="ru-RU" altLang="ru-RU" dirty="0"/>
              <a:t>Обостряет респираторные заболевания, при соединении с влагой атмосферы дает серную кислоту и переносится по всей Земле, образуя так называемые кислотные дожди, которые нарушают поверхностные воды, почвы;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4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A436DF-AA3C-4327-AE82-0061A28E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12820"/>
            <a:ext cx="11549271" cy="65451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Оксиды азота</a:t>
            </a:r>
            <a:r>
              <a:rPr lang="ru-RU" dirty="0"/>
              <a:t> (</a:t>
            </a:r>
            <a:r>
              <a:rPr lang="ru-RU" dirty="0" err="1"/>
              <a:t>NOх</a:t>
            </a:r>
            <a:r>
              <a:rPr lang="ru-RU" dirty="0"/>
              <a:t>) образуются в процессе горения при высокой температуре путем окисления части азота, находящегося в атмосферном воздухе. Под общей формулой </a:t>
            </a:r>
            <a:r>
              <a:rPr lang="ru-RU" dirty="0" err="1"/>
              <a:t>NOx</a:t>
            </a:r>
            <a:r>
              <a:rPr lang="ru-RU" dirty="0"/>
              <a:t> обычно подразумевают сумму NO и NO</a:t>
            </a:r>
            <a:r>
              <a:rPr lang="ru-RU" baseline="-25000" dirty="0"/>
              <a:t>2</a:t>
            </a:r>
            <a:r>
              <a:rPr lang="ru-RU" dirty="0"/>
              <a:t>. Основные источники выбросов </a:t>
            </a:r>
            <a:r>
              <a:rPr lang="ru-RU" dirty="0" err="1"/>
              <a:t>NOx</a:t>
            </a:r>
            <a:r>
              <a:rPr lang="ru-RU" dirty="0"/>
              <a:t> – двигатели внутреннего сгорания, топки промышленных котлов, печи. </a:t>
            </a:r>
          </a:p>
          <a:p>
            <a:r>
              <a:rPr lang="ru-RU" dirty="0"/>
              <a:t>NO</a:t>
            </a:r>
            <a:r>
              <a:rPr lang="ru-RU" baseline="-25000" dirty="0"/>
              <a:t>2</a:t>
            </a:r>
            <a:r>
              <a:rPr lang="ru-RU" dirty="0"/>
              <a:t> – газ желтого цвета, придающий воздуху в городах коричневатый оттенок. Отравляющее действие NO</a:t>
            </a:r>
            <a:r>
              <a:rPr lang="ru-RU" baseline="-25000" dirty="0"/>
              <a:t>2</a:t>
            </a:r>
            <a:r>
              <a:rPr lang="ru-RU" dirty="0"/>
              <a:t> начинается с легкого кашля. При повышении концентрации кашель усиливается, начинается головная боль, возникает рвота. При контакте NO</a:t>
            </a:r>
            <a:r>
              <a:rPr lang="ru-RU" baseline="-25000" dirty="0"/>
              <a:t>2</a:t>
            </a:r>
            <a:r>
              <a:rPr lang="ru-RU" dirty="0"/>
              <a:t> с водяным паром, поверхностью слизистой оболочки образуются кислоты HNO</a:t>
            </a:r>
            <a:r>
              <a:rPr lang="ru-RU" baseline="-25000" dirty="0"/>
              <a:t>3</a:t>
            </a:r>
            <a:r>
              <a:rPr lang="ru-RU" dirty="0"/>
              <a:t> и HNO</a:t>
            </a:r>
            <a:r>
              <a:rPr lang="ru-RU" baseline="-25000" dirty="0"/>
              <a:t>2</a:t>
            </a:r>
            <a:r>
              <a:rPr lang="ru-RU" dirty="0"/>
              <a:t>, что может привести к отеку легких. Продолжительность нахождения NO</a:t>
            </a:r>
            <a:r>
              <a:rPr lang="ru-RU" baseline="-25000" dirty="0"/>
              <a:t>2</a:t>
            </a:r>
            <a:r>
              <a:rPr lang="ru-RU" dirty="0"/>
              <a:t> в атмосфере – около 3 суток.</a:t>
            </a:r>
          </a:p>
          <a:p>
            <a:pPr marL="0" indent="0">
              <a:buNone/>
            </a:pPr>
            <a:r>
              <a:rPr lang="ru-RU" i="1" dirty="0"/>
              <a:t>Нитраты и нитриты. </a:t>
            </a:r>
            <a:endParaRPr lang="ru-RU" dirty="0"/>
          </a:p>
          <a:p>
            <a:r>
              <a:rPr lang="ru-RU" dirty="0"/>
              <a:t>Нитраты, нитриты и </a:t>
            </a:r>
            <a:r>
              <a:rPr lang="ru-RU" dirty="0" err="1"/>
              <a:t>нитрозамины</a:t>
            </a:r>
            <a:r>
              <a:rPr lang="ru-RU" dirty="0"/>
              <a:t> – это токсичная группа соединений азота. К ним относится и селитра, которую добавляют в ветчину, сыр и другие копчености из рыбы и мяса. Копчение при помощи нитратов (селитры) применяют уже около 1000 лет, хотя во многих странах оно уже запрещено. Вместо селитры теперь используют другие нитраты с аскорбиновой кислотой (витамин С). </a:t>
            </a:r>
          </a:p>
          <a:p>
            <a:r>
              <a:rPr lang="ru-RU" dirty="0"/>
              <a:t>Сами по себе нитраты не опасны, но они переходят в нитриты, а в желудочно-кишечном тракте человека превращаются в </a:t>
            </a:r>
            <a:r>
              <a:rPr lang="ru-RU" dirty="0" err="1"/>
              <a:t>нитрозамины</a:t>
            </a:r>
            <a:r>
              <a:rPr lang="ru-RU" dirty="0"/>
              <a:t>, являющиеся канцерогенами.</a:t>
            </a:r>
          </a:p>
          <a:p>
            <a:r>
              <a:rPr lang="ru-RU" dirty="0"/>
              <a:t>Если в почву в избытке вносят азотные удобрения, то нитраты и нитриты накапливаются в растениях, выращенных на такой почве. </a:t>
            </a:r>
          </a:p>
          <a:p>
            <a:r>
              <a:rPr lang="ru-RU" dirty="0"/>
              <a:t>Нитраты связываются с гемоглобином крови, превращая его в метгемоглобин. Метгемоглобин не способен переносить кислород к органам и тканям, поэтому накопление метгемоглобина приводит организм к кислородному голоданию. </a:t>
            </a:r>
          </a:p>
          <a:p>
            <a:r>
              <a:rPr lang="ru-RU" dirty="0"/>
              <a:t>Попадание нитратов в организм вызывает отек легких, кашель, рвоту, острую сердечную недостаточность. Смертельная доза нитратов для человека составляет 8-15 г, допустимое суточное потребление – 5 мг/кг массы тела.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17AED7-EDAB-4A80-86D5-FB6B7047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288758"/>
            <a:ext cx="10824411" cy="5888205"/>
          </a:xfrm>
        </p:spPr>
        <p:txBody>
          <a:bodyPr/>
          <a:lstStyle/>
          <a:p>
            <a:r>
              <a:rPr lang="ru-RU" dirty="0"/>
              <a:t>Основной техногенный источник выбросов </a:t>
            </a:r>
            <a:r>
              <a:rPr lang="ru-RU" i="1" dirty="0"/>
              <a:t>углеводородов</a:t>
            </a:r>
            <a:r>
              <a:rPr lang="ru-RU" dirty="0"/>
              <a:t> (</a:t>
            </a:r>
            <a:r>
              <a:rPr lang="ru-RU" dirty="0" err="1"/>
              <a:t>CmHn</a:t>
            </a:r>
            <a:r>
              <a:rPr lang="ru-RU" dirty="0"/>
              <a:t> – пары бензина, метан, пентан, гексан) – автотранспорт. Его удельный вес составляет более 50 % от общего объема выбросов. При неполном сгорании топлива происходит также выброс циклических углеводородов, обладающих канцерогенными свойствами. Особенно много канцерогенных веществ содержится в саже, выбрасываемой дизельными двигателями. Из углеводородов в атмосферном воздухе наиболее часто встречается метан, что является следствием его низкой реакционной способности. Углеводороды обладают наркотическим действием, вызывают головную боль, головокружение. При вдыхании в течение 8 часов паров бензина с концентрацией более 600 мг/м</a:t>
            </a:r>
            <a:r>
              <a:rPr lang="ru-RU" baseline="30000" dirty="0"/>
              <a:t>3</a:t>
            </a:r>
            <a:r>
              <a:rPr lang="ru-RU" dirty="0"/>
              <a:t> возникают головные боли, кашель, неприятные ощущения в горле. </a:t>
            </a:r>
          </a:p>
        </p:txBody>
      </p:sp>
    </p:spTree>
    <p:extLst>
      <p:ext uri="{BB962C8B-B14F-4D97-AF65-F5344CB8AC3E}">
        <p14:creationId xmlns:p14="http://schemas.microsoft.com/office/powerpoint/2010/main" val="267201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B97FD1-A13D-4AC8-901A-BF69D2F4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98783"/>
            <a:ext cx="11462302" cy="65068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Диоксины. </a:t>
            </a:r>
            <a:endParaRPr lang="ru-RU" dirty="0"/>
          </a:p>
          <a:p>
            <a:r>
              <a:rPr lang="ru-RU" sz="2400" dirty="0"/>
              <a:t>Диоксины – это глобальные </a:t>
            </a:r>
            <a:r>
              <a:rPr lang="ru-RU" sz="2400" dirty="0" err="1"/>
              <a:t>экотоксиканты</a:t>
            </a:r>
            <a:r>
              <a:rPr lang="ru-RU" sz="2400" dirty="0"/>
              <a:t>, обладающие мощным мутагенным, </a:t>
            </a:r>
            <a:r>
              <a:rPr lang="ru-RU" sz="2400" dirty="0" err="1"/>
              <a:t>иммунодепрессантным</a:t>
            </a:r>
            <a:r>
              <a:rPr lang="ru-RU" sz="2400" dirty="0"/>
              <a:t>, канцерогенным, тератогенным и </a:t>
            </a:r>
            <a:r>
              <a:rPr lang="ru-RU" sz="2400" dirty="0" err="1"/>
              <a:t>эмбриотоксическим</a:t>
            </a:r>
            <a:r>
              <a:rPr lang="ru-RU" sz="2400" dirty="0"/>
              <a:t> действием. Они слабо расщепляются и накапливаются, как в организме человека, так и в биосфере планеты, включая воздух, воду, пищу. Величина летальной (смертельной) дозы для этих веществ достигает 10</a:t>
            </a:r>
            <a:r>
              <a:rPr lang="ru-RU" sz="2400" baseline="30000" dirty="0"/>
              <a:t>−6</a:t>
            </a:r>
            <a:r>
              <a:rPr lang="ru-RU" sz="2400" dirty="0"/>
              <a:t> г на 1 кг живого веса, что существенно меньше аналогичной величины для некоторых боевых отравляющих веществ, например, для зомана, зарина и табуна (порядка 10</a:t>
            </a:r>
            <a:r>
              <a:rPr lang="ru-RU" sz="2400" baseline="30000" dirty="0"/>
              <a:t>−3</a:t>
            </a:r>
            <a:r>
              <a:rPr lang="ru-RU" sz="2400" dirty="0"/>
              <a:t> г/кг). </a:t>
            </a:r>
          </a:p>
          <a:p>
            <a:r>
              <a:rPr lang="ru-RU" sz="2400" dirty="0"/>
              <a:t>Причина исключительной токсичности диоксинов – способность этих веществ удивительно точно вписываться в рецепторы живых организмов и подавлять или изменять их жизненные функции. Диоксины, подавляя иммунитет и грубо вмешиваясь в процессы деления и специализации клеток, провоцируют развитие онкологических заболеваний. Вторгаются диоксины и в сложную отлаженную работу эндокринных желез. Вмешиваются в репродуктивную функцию, резко замедляя половое созревание и нередко приводя к женскому и мужскому бесплодию. Они вызывают глубокие нарушения практически во всех обменных процессах, подавляют и ломают работу иммунной системы, приводя к состоянию так называемого «химического СПИДа». Недавние исследования подтвердили, что диоксины вызывают уродства и проблемное развитие у детей.</a:t>
            </a:r>
          </a:p>
          <a:p>
            <a:r>
              <a:rPr lang="ru-RU" sz="2400" dirty="0"/>
              <a:t>Диоксины обнаруживаются в составе отходов химической промышленности, металлургии, деревообрабатывающей и целлюлозно-бумажной промышленности, образуются при уничтожении отходов в мусоросжигательных печах, при горении бытовых отходов, на тепловых электростанциях, на городских свалках. Диоксины возникают практически везде, где ионы хлора, брома или их сочетания взаимодействуют с активным углеродом в кислородной среде. Наиболее опасно присутствие диоксинов в питьевой воде. Источником образования диоксинов в водопроводной воде может стать обеззараживание питьевой воды молекулярным хлором (хлорирование).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1344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5863D0D2-086B-4B00-8013-310A6A345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2509" y="311727"/>
            <a:ext cx="10519975" cy="62859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Тяжелые металлы. </a:t>
            </a:r>
            <a:endParaRPr lang="ru-RU" dirty="0"/>
          </a:p>
          <a:p>
            <a:r>
              <a:rPr lang="ru-RU" dirty="0"/>
              <a:t>Тяжелые металлы (ртуть, свинец, кадмий, цинк, медь, мышьяк) относятся к числу распространенных и весьма токсичных загрязняющих веществ. Они широко применяются в различных промышленных производствах, поэтому, несмотря на очистные мероприятия, содержание соединения тяжелых металлов в промышленных сточных водах довольно высокое. </a:t>
            </a:r>
          </a:p>
          <a:p>
            <a:r>
              <a:rPr lang="ru-RU" dirty="0"/>
              <a:t>Для морских биоценозов наиболее опасны ртуть, свинец и кадмий. </a:t>
            </a:r>
          </a:p>
          <a:p>
            <a:r>
              <a:rPr lang="ru-RU" altLang="ru-RU" i="1" dirty="0"/>
              <a:t>Ртуть </a:t>
            </a:r>
            <a:r>
              <a:rPr lang="ru-RU" altLang="ru-RU" dirty="0"/>
              <a:t>содержится в продуктах сгорания ископаемого топлива, отходах лакокрасочного и горного производств. Это один из главных токсичных загрязнителей пищевого продукта, особенно морского происхождения. </a:t>
            </a:r>
            <a:r>
              <a:rPr lang="ru-RU" dirty="0"/>
              <a:t>Ртуть переносится в океан с материковым стоком и через атмосферу. При выветривании осадочных пород ежегодно выделяется 3,5 тыс. т ртути. В составе атмосферной пыли содержится около 12 тыс. т ртути, причем значительная часть – антропогенного происхождения. Около половины годового промышленного производства этого металла (910 тыс. т/год) различными путями попадает в океан. В районах, загрязняемых промышленными водами, концентрация ртути в растворе и взвесях сильно повышается. При этом некоторые бактерии переводят хлориды в высокотоксичную </a:t>
            </a:r>
            <a:r>
              <a:rPr lang="ru-RU" i="1" dirty="0" err="1"/>
              <a:t>метилртуть</a:t>
            </a:r>
            <a:r>
              <a:rPr lang="ru-RU" dirty="0"/>
              <a:t>.</a:t>
            </a:r>
          </a:p>
          <a:p>
            <a:r>
              <a:rPr lang="ru-RU" dirty="0"/>
              <a:t>Заражение морепродуктов неоднократно приводило к ртутному отравлению прибрежного населения. К 1977 г. насчитывалось 2800 жертв болезни </a:t>
            </a:r>
            <a:r>
              <a:rPr lang="ru-RU" dirty="0" err="1"/>
              <a:t>Миномата</a:t>
            </a:r>
            <a:r>
              <a:rPr lang="ru-RU" dirty="0"/>
              <a:t>, причиной которой послужили отходы предприятий по производству хлорвинила и ацетальдегида, на которых в качестве катализатора использовалась хлористая ртуть. Недостаточно очищенные сточные воды предприятий поступали в залив Минамата (Япония). </a:t>
            </a:r>
          </a:p>
          <a:p>
            <a:endParaRPr lang="ru-RU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dirty="0"/>
          </a:p>
          <a:p>
            <a:pPr eaLnBrk="1" hangingPunct="1">
              <a:lnSpc>
                <a:spcPct val="80000"/>
              </a:lnSpc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6DDF-D616-41A6-9330-AFE85951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" y="394854"/>
            <a:ext cx="11125201" cy="600594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Свинец</a:t>
            </a:r>
            <a:r>
              <a:rPr lang="ru-RU" dirty="0"/>
              <a:t> – </a:t>
            </a:r>
            <a:r>
              <a:rPr lang="ru-RU" altLang="ru-RU" dirty="0"/>
              <a:t>опасный яд общего действия, </a:t>
            </a:r>
            <a:r>
              <a:rPr lang="ru-RU" dirty="0"/>
              <a:t>типичный рассеянный элемент, содержащийся во всех компонентах окружающей среды: в горных породах, почвах, природных водах, атмосфере, живых организмах. Наконец, свинец активно рассеивается в окружающую среду в процессе хозяйственной деятельности человека. Это выбросы с промышленными и бытовыми стоками, с дымом и пылью промышленных предприятий, с выхлопными газами двигателей внутреннего сгорания </a:t>
            </a:r>
            <a:r>
              <a:rPr lang="ru-RU" altLang="ru-RU" dirty="0"/>
              <a:t>транспортных средств </a:t>
            </a:r>
            <a:r>
              <a:rPr lang="ru-RU" dirty="0"/>
              <a:t>(</a:t>
            </a:r>
            <a:r>
              <a:rPr lang="ru-RU" altLang="ru-RU" dirty="0"/>
              <a:t>добавляется в горючее для повышения октанового числа</a:t>
            </a:r>
            <a:r>
              <a:rPr lang="ru-RU" dirty="0"/>
              <a:t>), </a:t>
            </a:r>
            <a:r>
              <a:rPr lang="ru-RU" altLang="ru-RU" dirty="0"/>
              <a:t>поступает при использовании ядохимикатов в сельском хозяйстве, поставляют его также полиграфическая, химическая, лакокрасочная промышленность</a:t>
            </a:r>
            <a:r>
              <a:rPr lang="ru-RU" dirty="0"/>
              <a:t>. Миграционный поток свинца с континента в океан идет не только с речными стоками, но и через атмосферу. С континентальной пылью океан получает 20-30 т свинца в год. Из почвы свинец поступает в растения, где может накапливаться в значительных количествах. В дальнейшем свинец может поступать в организм человека с продуктами питания. Признаками свинцового отравления являются бессонница, повышенная активность, которая затем сменяется повышенной утомляемостью и депрессией, нарушения деятельности кишечника, заболевания кровеносной и нервной систем. Свинец способен к накапливанию в организме, особенно в костной ткани. 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19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6DDF-D616-41A6-9330-AFE85951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" y="394854"/>
            <a:ext cx="11125201" cy="6005946"/>
          </a:xfrm>
        </p:spPr>
        <p:txBody>
          <a:bodyPr>
            <a:normAutofit/>
          </a:bodyPr>
          <a:lstStyle/>
          <a:p>
            <a:r>
              <a:rPr lang="ru-RU" i="1" dirty="0"/>
              <a:t>Кадмий</a:t>
            </a:r>
            <a:r>
              <a:rPr lang="ru-RU" dirty="0"/>
              <a:t> содержится в отходах промышленных предприятий, связанных с производством специальных сплавов, автоматики, полупроводников, атомной и ракетной техники, полимеров, удобрений и пестицидов. </a:t>
            </a:r>
          </a:p>
          <a:p>
            <a:r>
              <a:rPr lang="ru-RU" dirty="0"/>
              <a:t>В литературе описаны случаи хронических отравлений кадмием. Так, в Японии произошла вспышка заболевания, получившего название «</a:t>
            </a:r>
            <a:r>
              <a:rPr lang="ru-RU" dirty="0" err="1"/>
              <a:t>итай-итай</a:t>
            </a:r>
            <a:r>
              <a:rPr lang="ru-RU" dirty="0"/>
              <a:t>» или «ох-ох» из-за загрязнения кадмием продуктов питания. Заболевание связано с дефицитом кальция в организме, активно замещавшегося кадмием. Первоначальные признаки заболевания проявлялись сильными болями в нижних конечностях и пояснице, в нарушении функции почек. Впоследствии появлялись сильное похудение, деформации скелета и переломы костей из-за нарушения фосфатно-кальциевого обмена. Многие случаи заболевания закончились инвалидностью или смертью.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1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B69B13-9286-4641-BB90-DE144DF74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1"/>
            <a:ext cx="8785225" cy="765175"/>
          </a:xfrm>
        </p:spPr>
        <p:txBody>
          <a:bodyPr/>
          <a:lstStyle/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Добыча полезных ископаемых и их переработка оказывают сильное влияние на биосферу, которое определяется следующими факторами: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1AD3015-CABA-487D-B78B-6858A38D4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836614"/>
            <a:ext cx="9144000" cy="5832475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400" i="1">
                <a:latin typeface="Times New Roman" panose="02020603050405020304" pitchFamily="18" charset="0"/>
              </a:rPr>
              <a:t>изъятие природных ресурсов</a:t>
            </a:r>
            <a:r>
              <a:rPr lang="ru-RU" altLang="ru-RU" sz="2400">
                <a:latin typeface="Times New Roman" panose="02020603050405020304" pitchFamily="18" charset="0"/>
              </a:rPr>
              <a:t> – добыча углеводородного топлива, рудных и инертных материалов, забор воды, заготовка древесины, охотничий промысел, выпас скота на природных пастбищах и т.д.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400" i="1">
                <a:latin typeface="Times New Roman" panose="02020603050405020304" pitchFamily="18" charset="0"/>
              </a:rPr>
              <a:t>природно-преобразавательная деятельность</a:t>
            </a:r>
            <a:r>
              <a:rPr lang="ru-RU" altLang="ru-RU" sz="2400">
                <a:latin typeface="Times New Roman" panose="02020603050405020304" pitchFamily="18" charset="0"/>
              </a:rPr>
              <a:t> – ведение строительных, геологоразведочных, водохозяйственных, мелиоративных и с/х работ, транспортировка грузов;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400" i="1">
                <a:latin typeface="Times New Roman" panose="02020603050405020304" pitchFamily="18" charset="0"/>
              </a:rPr>
              <a:t>поступление в природную среду газообразных, жидких и твердых отходов, а также избыточного тепла</a:t>
            </a:r>
            <a:r>
              <a:rPr lang="en-US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-</a:t>
            </a:r>
            <a:r>
              <a:rPr lang="en-US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результат переработки полезных ископаемых, лесной и с/х продукции, выработки тепловой, электрической энергии и ведения других видов промышленной деятельности;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400" i="1">
                <a:latin typeface="Times New Roman" panose="02020603050405020304" pitchFamily="18" charset="0"/>
              </a:rPr>
              <a:t>размещение отходов</a:t>
            </a:r>
            <a:r>
              <a:rPr lang="ru-RU" altLang="ru-RU" sz="2400">
                <a:latin typeface="Times New Roman" panose="02020603050405020304" pitchFamily="18" charset="0"/>
              </a:rPr>
              <a:t> добычи, переработки и использования природного сырья, а также продуктов промышленности и сельского хозяйства;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400" i="1">
                <a:latin typeface="Times New Roman" panose="02020603050405020304" pitchFamily="18" charset="0"/>
              </a:rPr>
              <a:t>воздействие искусственных факторов</a:t>
            </a:r>
            <a:r>
              <a:rPr lang="ru-RU" altLang="ru-RU" sz="2400">
                <a:latin typeface="Times New Roman" panose="02020603050405020304" pitchFamily="18" charset="0"/>
              </a:rPr>
              <a:t> – шума, вибрации, электромагнитных излучений и полей, ионизирующих излучений, фунгицидов и гербицидов, минеральных удобрений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70A662EB-95FB-4509-A430-CD498D10A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472" y="207818"/>
            <a:ext cx="11804073" cy="665018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i="1" dirty="0"/>
              <a:t>Пестициды. </a:t>
            </a:r>
            <a:r>
              <a:rPr lang="ru-RU" altLang="ru-RU" sz="3400" dirty="0"/>
              <a:t>Ядовитые вещества, способные накапливаться в организме и имеющие генетические последствия;</a:t>
            </a:r>
            <a:endParaRPr lang="ru-RU" sz="3400" dirty="0"/>
          </a:p>
          <a:p>
            <a:r>
              <a:rPr lang="ru-RU" sz="3400" dirty="0"/>
              <a:t>Пестициды составляют группу искусственно созданных веществ, используемых для борьбы с вредителями и болезнями растений. Пестициды делятся на следующие группы: инсектициды – для борьбы с вредными насекомыми, фунгициды и бактерициды – для борьбы с бактериальными болезнями растений, гербициды – против сорных растений. Установлено, что пестициды, уничтожая вредителей, наносят вред многим полезным организмам. В сельском хозяйстве давно уже стоит проблема перехода от химических к биологическим (экологически чистым) методам борьбы с вредителями. В настоящее время более 5 млн. т пестицидов поступает на мировой рынок. Около 1,5 млн. т этих веществ уже вошло в состав наземных и морских экосистем. </a:t>
            </a:r>
          </a:p>
          <a:p>
            <a:r>
              <a:rPr lang="ru-RU" sz="3400" dirty="0"/>
              <a:t>Промышленное производство пестицидов сопровождается появлением большого количества побочных продуктов, загрязняющих сточные воды. В водной среде чаще других встречаются представители инсектицидов, фунгицидов и гербицидов. Синтезированные инсектициды делятся на три основных группы: </a:t>
            </a:r>
            <a:r>
              <a:rPr lang="ru-RU" sz="3400" dirty="0" err="1"/>
              <a:t>хлороорганические</a:t>
            </a:r>
            <a:r>
              <a:rPr lang="ru-RU" sz="3400" dirty="0"/>
              <a:t>, </a:t>
            </a:r>
            <a:r>
              <a:rPr lang="ru-RU" sz="3400" dirty="0" err="1"/>
              <a:t>фосфороорганические</a:t>
            </a:r>
            <a:r>
              <a:rPr lang="ru-RU" sz="3400" dirty="0"/>
              <a:t> и карбонаты. </a:t>
            </a:r>
          </a:p>
          <a:p>
            <a:r>
              <a:rPr lang="ru-RU" sz="3400" dirty="0" err="1"/>
              <a:t>Хлороорганические</a:t>
            </a:r>
            <a:r>
              <a:rPr lang="ru-RU" sz="3400" dirty="0"/>
              <a:t> инсектициды получаются путем хлорирования ароматических и гетероциклических жидких углеводородов. К ним относятся ДДТ и его производные. Эти вещества имеют период полураспада до нескольких десятков лет и очень устойчивы к биодеградации. В водной среде часто встречаются </a:t>
            </a:r>
            <a:r>
              <a:rPr lang="ru-RU" sz="3400" dirty="0" err="1"/>
              <a:t>полихлорбифенилы</a:t>
            </a:r>
            <a:r>
              <a:rPr lang="ru-RU" sz="3400" dirty="0"/>
              <a:t> – производные ДДТ без алифатической части, насчитывающие 210 гомологов и изомеров. За последние 40 лет использовано более 1,2 млн. т </a:t>
            </a:r>
            <a:r>
              <a:rPr lang="ru-RU" sz="3400" dirty="0" err="1"/>
              <a:t>полихлорбифенилов</a:t>
            </a:r>
            <a:r>
              <a:rPr lang="ru-RU" sz="3400" dirty="0"/>
              <a:t> в производстве пластмасс, красителей, трансформаторов, конденсаторов. </a:t>
            </a:r>
          </a:p>
          <a:p>
            <a:r>
              <a:rPr lang="ru-RU" sz="3400" dirty="0" err="1"/>
              <a:t>Полихлорбифенилы</a:t>
            </a:r>
            <a:r>
              <a:rPr lang="ru-RU" sz="3400" dirty="0"/>
              <a:t> (ПХБ) попадают в окружающую среду в результате сбросов промышленных сточных вод и сжигания твердых отходах на свалках. Последний источник поставляет ПБХ в атмосферу, откуда они с атмосферными осадками выпадают во всех районах Земного шара. Так, в пробах снега, взятых в Антарктиде, содержание ПБХ составило 0,03-1,2 кг/л.</a:t>
            </a:r>
            <a:endParaRPr lang="ru-RU" altLang="ru-RU" sz="22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3D0BB9-E446-440C-91A9-72ECFC4B3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311726"/>
            <a:ext cx="11346873" cy="6109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Синтетические поверхностно-активные вещества. </a:t>
            </a:r>
            <a:endParaRPr lang="ru-RU" dirty="0"/>
          </a:p>
          <a:p>
            <a:r>
              <a:rPr lang="ru-RU" dirty="0"/>
              <a:t>Детергенты (СПАВ) относятся к обширной группе веществ, понижающих поверхностное натяжение воды. Они входят в состав синтетических моющих средств, широко применяемых в быту и промышленности. Вместе со сточными водами СПАВ попадают в материковые воды и морскую среду. </a:t>
            </a:r>
          </a:p>
          <a:p>
            <a:r>
              <a:rPr lang="ru-RU" dirty="0"/>
              <a:t>Синтетические моющие средства содержат полифосфаты натрия, в которых растворены детергенты, а также ряд добавочных ингредиентов, токсичных для водных организмов: ароматизирующие вещества, отбеливающие реагенты (персульфаты, </a:t>
            </a:r>
            <a:r>
              <a:rPr lang="ru-RU" dirty="0" err="1"/>
              <a:t>пербораты</a:t>
            </a:r>
            <a:r>
              <a:rPr lang="ru-RU" dirty="0"/>
              <a:t>), кальцинированная сода, </a:t>
            </a:r>
            <a:r>
              <a:rPr lang="ru-RU" dirty="0" err="1"/>
              <a:t>карбоксиметил</a:t>
            </a:r>
            <a:r>
              <a:rPr lang="ru-RU" dirty="0"/>
              <a:t>-целлюлоза, силикаты натрия. </a:t>
            </a:r>
          </a:p>
          <a:p>
            <a:r>
              <a:rPr lang="ru-RU" dirty="0"/>
              <a:t>Присутствие СПАВ в сточных водах промышленности связано с использованием их в таких процессах, как флотационное обогащение руд, разделение продуктов химических технологий, получение полимеров, улучшение условий бурения нефтяных и газовых скважин, борьба с коррозией оборудования. В сельском хозяйстве СПАВ применяется в составе пестицидов.</a:t>
            </a:r>
          </a:p>
        </p:txBody>
      </p:sp>
    </p:spTree>
    <p:extLst>
      <p:ext uri="{BB962C8B-B14F-4D97-AF65-F5344CB8AC3E}">
        <p14:creationId xmlns:p14="http://schemas.microsoft.com/office/powerpoint/2010/main" val="313399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EAD93E-51AC-4315-858E-ABAAC97C6DD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1138" r="1444" b="69047"/>
          <a:stretch/>
        </p:blipFill>
        <p:spPr bwMode="auto">
          <a:xfrm>
            <a:off x="1631504" y="980728"/>
            <a:ext cx="892899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30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77081F7C-794D-4880-9FB4-0CC1E219B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88913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ПРИРОДНЫЕ РЕСУРСЫ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39BD15C4-784A-4C0A-BD55-876CA4C3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88913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ПОТЕРИ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5A7C5EA3-6DCB-4CF3-9609-71B62EF7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196975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Добыча (заготовка)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58991365-104A-4B85-9749-B0A2BBD87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196975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Оставленные в местах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добычи</a:t>
            </a:r>
          </a:p>
        </p:txBody>
      </p:sp>
      <p:sp>
        <p:nvSpPr>
          <p:cNvPr id="6150" name="Rectangle 8">
            <a:extLst>
              <a:ext uri="{FF2B5EF4-FFF2-40B4-BE49-F238E27FC236}">
                <a16:creationId xmlns:a16="http://schemas.microsoft.com/office/drawing/2014/main" id="{90C89712-BCAC-416E-AAF1-ED3E80B2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205038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Транспортировка</a:t>
            </a:r>
          </a:p>
        </p:txBody>
      </p:sp>
      <p:sp>
        <p:nvSpPr>
          <p:cNvPr id="6151" name="Rectangle 9">
            <a:extLst>
              <a:ext uri="{FF2B5EF4-FFF2-40B4-BE49-F238E27FC236}">
                <a16:creationId xmlns:a16="http://schemas.microsoft.com/office/drawing/2014/main" id="{ECF279EB-0B5C-4832-90DC-83A0D3B5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205038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Утраченные при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транспортировке</a:t>
            </a:r>
          </a:p>
        </p:txBody>
      </p:sp>
      <p:sp>
        <p:nvSpPr>
          <p:cNvPr id="6152" name="Rectangle 10">
            <a:extLst>
              <a:ext uri="{FF2B5EF4-FFF2-40B4-BE49-F238E27FC236}">
                <a16:creationId xmlns:a16="http://schemas.microsoft.com/office/drawing/2014/main" id="{6A0EA5EA-16D1-403E-959F-06B803CB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213101"/>
            <a:ext cx="28797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Переработка в продукцию</a:t>
            </a:r>
          </a:p>
        </p:txBody>
      </p:sp>
      <p:sp>
        <p:nvSpPr>
          <p:cNvPr id="6153" name="Rectangle 11">
            <a:extLst>
              <a:ext uri="{FF2B5EF4-FFF2-40B4-BE49-F238E27FC236}">
                <a16:creationId xmlns:a16="http://schemas.microsoft.com/office/drawing/2014/main" id="{CBAA1D66-35EC-4A08-AC84-2F2DA6EA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213100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Отходы от переработки</a:t>
            </a:r>
          </a:p>
        </p:txBody>
      </p:sp>
      <p:sp>
        <p:nvSpPr>
          <p:cNvPr id="6154" name="Rectangle 12">
            <a:extLst>
              <a:ext uri="{FF2B5EF4-FFF2-40B4-BE49-F238E27FC236}">
                <a16:creationId xmlns:a16="http://schemas.microsoft.com/office/drawing/2014/main" id="{ED18D465-727F-4910-A585-18EDE1C25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221164"/>
            <a:ext cx="28813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Использование продукции</a:t>
            </a:r>
          </a:p>
        </p:txBody>
      </p:sp>
      <p:sp>
        <p:nvSpPr>
          <p:cNvPr id="6155" name="Rectangle 13">
            <a:extLst>
              <a:ext uri="{FF2B5EF4-FFF2-40B4-BE49-F238E27FC236}">
                <a16:creationId xmlns:a16="http://schemas.microsoft.com/office/drawing/2014/main" id="{945C6939-3814-4872-B341-EA59189F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221163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ОТХОДЫ</a:t>
            </a:r>
          </a:p>
        </p:txBody>
      </p:sp>
      <p:sp>
        <p:nvSpPr>
          <p:cNvPr id="6156" name="Rectangle 14">
            <a:extLst>
              <a:ext uri="{FF2B5EF4-FFF2-40B4-BE49-F238E27FC236}">
                <a16:creationId xmlns:a16="http://schemas.microsoft.com/office/drawing/2014/main" id="{5876A927-C49A-4E17-B43C-9ABC31A9E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229225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Физически или морально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устаревшая продукция</a:t>
            </a:r>
          </a:p>
        </p:txBody>
      </p:sp>
      <p:sp>
        <p:nvSpPr>
          <p:cNvPr id="6157" name="Rectangle 15">
            <a:extLst>
              <a:ext uri="{FF2B5EF4-FFF2-40B4-BE49-F238E27FC236}">
                <a16:creationId xmlns:a16="http://schemas.microsoft.com/office/drawing/2014/main" id="{B90AAA89-7E6E-4092-BC2A-6FEA4FB2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5229225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УТИЛИЗАЦИЯ</a:t>
            </a:r>
          </a:p>
        </p:txBody>
      </p:sp>
      <p:sp>
        <p:nvSpPr>
          <p:cNvPr id="6158" name="Rectangle 16">
            <a:extLst>
              <a:ext uri="{FF2B5EF4-FFF2-40B4-BE49-F238E27FC236}">
                <a16:creationId xmlns:a16="http://schemas.microsoft.com/office/drawing/2014/main" id="{8E160157-FA9C-4BCC-98BF-669C846C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292600"/>
            <a:ext cx="23050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Износ, коррозия и т.п.</a:t>
            </a:r>
          </a:p>
        </p:txBody>
      </p:sp>
      <p:sp>
        <p:nvSpPr>
          <p:cNvPr id="6159" name="Rectangle 17">
            <a:extLst>
              <a:ext uri="{FF2B5EF4-FFF2-40B4-BE49-F238E27FC236}">
                <a16:creationId xmlns:a16="http://schemas.microsoft.com/office/drawing/2014/main" id="{7F5C6556-1776-4A4D-8806-3D10D3C7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237289"/>
            <a:ext cx="7186612" cy="352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/>
              <a:t>Схема ресурсного цикла</a:t>
            </a:r>
          </a:p>
        </p:txBody>
      </p:sp>
      <p:sp>
        <p:nvSpPr>
          <p:cNvPr id="6160" name="Line 19">
            <a:extLst>
              <a:ext uri="{FF2B5EF4-FFF2-40B4-BE49-F238E27FC236}">
                <a16:creationId xmlns:a16="http://schemas.microsoft.com/office/drawing/2014/main" id="{1D43C54D-050D-498B-A5DA-2A49EA375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20">
            <a:extLst>
              <a:ext uri="{FF2B5EF4-FFF2-40B4-BE49-F238E27FC236}">
                <a16:creationId xmlns:a16="http://schemas.microsoft.com/office/drawing/2014/main" id="{2E7F0B15-7440-46EA-BFC3-BB28622FC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191611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21">
            <a:extLst>
              <a:ext uri="{FF2B5EF4-FFF2-40B4-BE49-F238E27FC236}">
                <a16:creationId xmlns:a16="http://schemas.microsoft.com/office/drawing/2014/main" id="{D6FBCA9D-68A3-413C-BAA0-13041515C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22">
            <a:extLst>
              <a:ext uri="{FF2B5EF4-FFF2-40B4-BE49-F238E27FC236}">
                <a16:creationId xmlns:a16="http://schemas.microsoft.com/office/drawing/2014/main" id="{DE4DD302-7710-4B5C-BFEA-2DB7D3EFB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3">
            <a:extLst>
              <a:ext uri="{FF2B5EF4-FFF2-40B4-BE49-F238E27FC236}">
                <a16:creationId xmlns:a16="http://schemas.microsoft.com/office/drawing/2014/main" id="{66A44C5D-2CC0-4EEE-B788-18E50B41B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724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Line 24">
            <a:extLst>
              <a:ext uri="{FF2B5EF4-FFF2-40B4-BE49-F238E27FC236}">
                <a16:creationId xmlns:a16="http://schemas.microsoft.com/office/drawing/2014/main" id="{5BA34C37-D266-49F6-BB35-A4A6845FB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6" name="Line 25">
            <a:extLst>
              <a:ext uri="{FF2B5EF4-FFF2-40B4-BE49-F238E27FC236}">
                <a16:creationId xmlns:a16="http://schemas.microsoft.com/office/drawing/2014/main" id="{44D3903F-64B6-4AE7-A805-79F27AF1E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191611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Line 26">
            <a:extLst>
              <a:ext uri="{FF2B5EF4-FFF2-40B4-BE49-F238E27FC236}">
                <a16:creationId xmlns:a16="http://schemas.microsoft.com/office/drawing/2014/main" id="{FBC01A34-4D02-4B94-BD70-A44A12A87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8" name="Line 27">
            <a:extLst>
              <a:ext uri="{FF2B5EF4-FFF2-40B4-BE49-F238E27FC236}">
                <a16:creationId xmlns:a16="http://schemas.microsoft.com/office/drawing/2014/main" id="{F907606A-0B1B-4485-8E77-1C9C22C30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386080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9" name="Line 28">
            <a:extLst>
              <a:ext uri="{FF2B5EF4-FFF2-40B4-BE49-F238E27FC236}">
                <a16:creationId xmlns:a16="http://schemas.microsoft.com/office/drawing/2014/main" id="{F75C9493-8598-4821-9CAB-A76F2B44D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486886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0" name="Line 29">
            <a:extLst>
              <a:ext uri="{FF2B5EF4-FFF2-40B4-BE49-F238E27FC236}">
                <a16:creationId xmlns:a16="http://schemas.microsoft.com/office/drawing/2014/main" id="{5A775CF2-41E8-4E9C-9DF8-4F39A6D2B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4" y="14843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1" name="Line 30">
            <a:extLst>
              <a:ext uri="{FF2B5EF4-FFF2-40B4-BE49-F238E27FC236}">
                <a16:creationId xmlns:a16="http://schemas.microsoft.com/office/drawing/2014/main" id="{12F5B99A-0F17-4929-B48C-B3BF7FC17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25654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Line 31">
            <a:extLst>
              <a:ext uri="{FF2B5EF4-FFF2-40B4-BE49-F238E27FC236}">
                <a16:creationId xmlns:a16="http://schemas.microsoft.com/office/drawing/2014/main" id="{67C7167A-A913-4C72-BE49-1A72A21A1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35004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Line 32">
            <a:extLst>
              <a:ext uri="{FF2B5EF4-FFF2-40B4-BE49-F238E27FC236}">
                <a16:creationId xmlns:a16="http://schemas.microsoft.com/office/drawing/2014/main" id="{436DCB24-8B9D-4F5C-9AB2-E58826892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4" y="4508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Line 33">
            <a:extLst>
              <a:ext uri="{FF2B5EF4-FFF2-40B4-BE49-F238E27FC236}">
                <a16:creationId xmlns:a16="http://schemas.microsoft.com/office/drawing/2014/main" id="{AADE4ABA-3504-41BA-9DE5-5964F06F4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6" y="55895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5" name="Line 34">
            <a:extLst>
              <a:ext uri="{FF2B5EF4-FFF2-40B4-BE49-F238E27FC236}">
                <a16:creationId xmlns:a16="http://schemas.microsoft.com/office/drawing/2014/main" id="{EE5C18B2-3EA4-43E0-92B6-78AA2E7044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45815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7C459-A7E0-4A5B-A6AB-703CE418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Источники антропогенного воздействия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E978D-7D56-4B2C-A2C3-50B87D42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35280" cy="4983162"/>
          </a:xfrm>
        </p:spPr>
        <p:txBody>
          <a:bodyPr/>
          <a:lstStyle/>
          <a:p>
            <a:r>
              <a:rPr lang="ru-RU" sz="2400" dirty="0"/>
              <a:t>Антропогенная деятельность оказывает значительное воздействие на все элементы биосферы, на гидросферу, атмосферу и почву.</a:t>
            </a:r>
          </a:p>
          <a:p>
            <a:pPr marL="0" indent="0">
              <a:buNone/>
            </a:pPr>
            <a:r>
              <a:rPr lang="ru-RU" sz="2400" dirty="0"/>
              <a:t>Классификация загрязнений может проводиться по различным принципам и с учетом различных особенностей загрязнений:</a:t>
            </a:r>
          </a:p>
          <a:p>
            <a:r>
              <a:rPr lang="ru-RU" sz="2400" dirty="0"/>
              <a:t>По физико-химическим параметрам (механические, физические (энергетические), химические и биологические)</a:t>
            </a:r>
          </a:p>
          <a:p>
            <a:r>
              <a:rPr lang="ru-RU" sz="2400" dirty="0"/>
              <a:t>По воздействию на компоненты ОС (выбросы в атмосферу, твердые отходы и сточные воды)</a:t>
            </a:r>
          </a:p>
          <a:p>
            <a:r>
              <a:rPr lang="ru-RU" sz="2400" dirty="0"/>
              <a:t>По токсичности (токсичные и нетоксичные)</a:t>
            </a:r>
          </a:p>
        </p:txBody>
      </p:sp>
    </p:spTree>
    <p:extLst>
      <p:ext uri="{BB962C8B-B14F-4D97-AF65-F5344CB8AC3E}">
        <p14:creationId xmlns:p14="http://schemas.microsoft.com/office/powerpoint/2010/main" val="257610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E91BD-D623-41F2-8D40-16AA917F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Классификация загрязнений ОС по физико-химическим параметрам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8EA6F0-BD5C-489C-AEFB-B36321FF8F8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600200"/>
          <a:ext cx="10172700" cy="421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93">
                  <a:extLst>
                    <a:ext uri="{9D8B030D-6E8A-4147-A177-3AD203B41FA5}">
                      <a16:colId xmlns:a16="http://schemas.microsoft.com/office/drawing/2014/main" val="1497274878"/>
                    </a:ext>
                  </a:extLst>
                </a:gridCol>
                <a:gridCol w="7400607">
                  <a:extLst>
                    <a:ext uri="{9D8B030D-6E8A-4147-A177-3AD203B41FA5}">
                      <a16:colId xmlns:a16="http://schemas.microsoft.com/office/drawing/2014/main" val="2906332645"/>
                    </a:ext>
                  </a:extLst>
                </a:gridCol>
              </a:tblGrid>
              <a:tr h="48705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Виды загрязнения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Проявление загрязнения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74229"/>
                  </a:ext>
                </a:extLst>
              </a:tr>
              <a:tr h="8406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Механическое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Пылевые частицы в атмосфере; твердые частицы, различные предметы в воде и почве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53357"/>
                  </a:ext>
                </a:extLst>
              </a:tr>
              <a:tr h="8406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Химическое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Газообразные, жидкие и твердые химические соединения и элементы, вступающие в реакцию с компонентами 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16458"/>
                  </a:ext>
                </a:extLst>
              </a:tr>
              <a:tr h="12009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Физическое (энергетическое)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Теплота, шум, вибрации, ультразвук, видимые инфракрасные и ультрафиолетовые части спектра, электромагнитные поля, ионизирующие излучения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61666"/>
                  </a:ext>
                </a:extLst>
              </a:tr>
              <a:tr h="8406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Биологическое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Виды организмов, появившиеся при участии человека и наносящие вред ему самому и живой природе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4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4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FD18A-11EF-48C8-B71A-FC2BAE8D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ВЫБРОСЫ</a:t>
            </a:r>
          </a:p>
        </p:txBody>
      </p:sp>
      <p:pic>
        <p:nvPicPr>
          <p:cNvPr id="32770" name="Picture 2" descr="C:\Users\Альберт\Desktop\Проги\Vlad\Новая папка\pic9.jpg">
            <a:extLst>
              <a:ext uri="{FF2B5EF4-FFF2-40B4-BE49-F238E27FC236}">
                <a16:creationId xmlns:a16="http://schemas.microsoft.com/office/drawing/2014/main" id="{D68939A8-1E97-447F-ABE6-069BFF25E8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15"/>
            <a:ext cx="7356786" cy="42669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3055DE2-F80B-42C6-BA6A-2C21CAA1B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2351" y="1385888"/>
            <a:ext cx="4552949" cy="448627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Состав промышленных выбросов в атмосферу чрезвычайно разнообразен: в них содержатся сотни химических соединений в виде газов, аэрозолей или паров. </a:t>
            </a:r>
            <a:r>
              <a:rPr lang="en-US" dirty="0"/>
              <a:t> </a:t>
            </a:r>
            <a:r>
              <a:rPr lang="ru-RU" dirty="0"/>
              <a:t>Сжигание топлива и многие промышленные процессы поглощают кислород атмосферы. Выбросы в атмосферу и извлечение из нее кислорода приводят к глобальным и локальным изменениям воздушной среды  - </a:t>
            </a:r>
            <a:r>
              <a:rPr lang="ru-RU" dirty="0" err="1"/>
              <a:t>закисление</a:t>
            </a:r>
            <a:r>
              <a:rPr lang="ru-RU" dirty="0"/>
              <a:t> атмосферы, парниковый эффект.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314700" cy="4552949"/>
          </a:xfrm>
        </p:spPr>
        <p:txBody>
          <a:bodyPr>
            <a:normAutofit/>
          </a:bodyPr>
          <a:lstStyle/>
          <a:p>
            <a:r>
              <a:rPr lang="ru-RU" sz="2400" dirty="0"/>
              <a:t>В газообразных промышленных выбросах вредные примеси можно разделить на две группы: </a:t>
            </a:r>
            <a:r>
              <a:rPr lang="ru-RU" sz="2400" b="1" i="1" dirty="0"/>
              <a:t>аэрозоли</a:t>
            </a:r>
            <a:r>
              <a:rPr lang="ru-RU" sz="2400" dirty="0"/>
              <a:t> – твердые взвешенные частицы (ТВЧ) и жидкие выбросы в виде паров или туманов и </a:t>
            </a:r>
            <a:r>
              <a:rPr lang="ru-RU" sz="2400" b="1" i="1" dirty="0"/>
              <a:t>газообразные вещества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714750" y="1330323"/>
          <a:ext cx="8210550" cy="367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322">
                <a:tc>
                  <a:txBody>
                    <a:bodyPr/>
                    <a:lstStyle/>
                    <a:p>
                      <a:r>
                        <a:rPr lang="ru-RU" sz="2400" dirty="0"/>
                        <a:t>Отрасль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Количество выбросов,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26">
                <a:tc>
                  <a:txBody>
                    <a:bodyPr/>
                    <a:lstStyle/>
                    <a:p>
                      <a:r>
                        <a:rPr lang="ru-RU" sz="2400" dirty="0"/>
                        <a:t>Энергетика (тепловые электростанции)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26">
                <a:tc>
                  <a:txBody>
                    <a:bodyPr/>
                    <a:lstStyle/>
                    <a:p>
                      <a:r>
                        <a:rPr lang="ru-RU" sz="2400" dirty="0"/>
                        <a:t>Черная и цветная металлургия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26">
                <a:tc>
                  <a:txBody>
                    <a:bodyPr/>
                    <a:lstStyle/>
                    <a:p>
                      <a:r>
                        <a:rPr lang="ru-RU" sz="2400" dirty="0"/>
                        <a:t>Нефтеперерабатывающая промышленность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726">
                <a:tc>
                  <a:txBody>
                    <a:bodyPr/>
                    <a:lstStyle/>
                    <a:p>
                      <a:r>
                        <a:rPr lang="ru-RU" sz="2400" dirty="0"/>
                        <a:t>Прочие отрасли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4" y="336884"/>
            <a:ext cx="11321716" cy="6102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К </a:t>
            </a:r>
            <a:r>
              <a:rPr lang="ru-RU" sz="2200" i="1" dirty="0"/>
              <a:t>твердым взвешенным частицам </a:t>
            </a:r>
            <a:r>
              <a:rPr lang="ru-RU" sz="2200" dirty="0"/>
              <a:t>относятся твердые частицы </a:t>
            </a:r>
            <a:r>
              <a:rPr lang="ru-RU" sz="2200" dirty="0" err="1"/>
              <a:t>пылей</a:t>
            </a:r>
            <a:r>
              <a:rPr lang="ru-RU" sz="2200" dirty="0"/>
              <a:t> или дымов неорганического и органического происхождения.  </a:t>
            </a:r>
          </a:p>
          <a:p>
            <a:r>
              <a:rPr lang="ru-RU" sz="2200" i="1" dirty="0"/>
              <a:t>Пыль</a:t>
            </a:r>
            <a:r>
              <a:rPr lang="ru-RU" sz="2200" dirty="0"/>
              <a:t>. Неорганическая пыль в промышленных газовых выбросах образуется при горных разработках, переработке руд, металлов, минеральных солей и удобрений, строительных материалов, карбидов и др. неорганических веществ. Промышленная пыль органического происхождения – это, например, угольная, древесная, торфяная, сланцевая, сажа и т.д.</a:t>
            </a:r>
          </a:p>
          <a:p>
            <a:r>
              <a:rPr lang="ru-RU" sz="2200" dirty="0"/>
              <a:t>К </a:t>
            </a:r>
            <a:r>
              <a:rPr lang="ru-RU" sz="2200" i="1" dirty="0"/>
              <a:t>дымам</a:t>
            </a:r>
            <a:r>
              <a:rPr lang="ru-RU" sz="2200" dirty="0"/>
              <a:t> относятся аэродисперсные системы с малой скоростью осаждения под действием силы тяжести. Дымы образуются при сжигании топлива и его деструктивной переработке,  а также в результате химических реакций (взаимодействие аммиака и </a:t>
            </a:r>
            <a:r>
              <a:rPr lang="ru-RU" sz="2200" dirty="0" err="1"/>
              <a:t>хлороводорода</a:t>
            </a:r>
            <a:r>
              <a:rPr lang="ru-RU" sz="2200" dirty="0"/>
              <a:t>, окисление паров металлов в электрической дуге и т.д.). Размеры частиц в дымах намного меньше, чем в пыли и туманах – менее 1 мкм.</a:t>
            </a:r>
          </a:p>
          <a:p>
            <a:r>
              <a:rPr lang="ru-RU" sz="2200" dirty="0"/>
              <a:t>Туманы состоят из капелек жидкости, образующихся при конденсации паров или распылении жидкости. В промышленных выхлопах туманы образуются в основном из кислот  - серной, фосфорной и др.</a:t>
            </a:r>
          </a:p>
          <a:p>
            <a:r>
              <a:rPr lang="ru-RU" sz="2200" dirty="0"/>
              <a:t>К газообразным и парообразным веществам, содержащимся в промышленных газовых выхлопах, относятся: кислоты, галогены и галогенопроизводные, газообразные оксиды, альдегиды, кетоны, спирты, углеводороды, амины, </a:t>
            </a:r>
            <a:r>
              <a:rPr lang="ru-RU" sz="2200" dirty="0" err="1"/>
              <a:t>нитросоединения</a:t>
            </a:r>
            <a:r>
              <a:rPr lang="ru-RU" sz="2200" dirty="0"/>
              <a:t>, пары металлов, меркаптаны и др. Эта группа вредных примесей наиболее многочисленна.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2749</Words>
  <Application>Microsoft Office PowerPoint</Application>
  <PresentationFormat>Широкоэкранный</PresentationFormat>
  <Paragraphs>117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Лекция № 3 ФАКТОРЫ АНТРОПОГЕННОГО ВОЗДЕЙСТВИЯ</vt:lpstr>
      <vt:lpstr>Добыча полезных ископаемых и их переработка оказывают сильное влияние на биосферу, которое определяется следующими факторами: </vt:lpstr>
      <vt:lpstr>Презентация PowerPoint</vt:lpstr>
      <vt:lpstr>Схема ресурсного цикла</vt:lpstr>
      <vt:lpstr>Источники антропогенного воздействия</vt:lpstr>
      <vt:lpstr>Классификация загрязнений ОС по физико-химическим параметрам</vt:lpstr>
      <vt:lpstr>ПРОМЫШЛЕННЫЕ ВЫБРОСЫ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3 ФАКТОРЫ АНТРОПОГЕННОГО ВОЗДЕЙСТВИЯ</dc:title>
  <dc:creator>Поисеева Саргылана Иннокентьевна</dc:creator>
  <cp:lastModifiedBy>Поисеева Саргылана Иннокентьевна</cp:lastModifiedBy>
  <cp:revision>43</cp:revision>
  <dcterms:created xsi:type="dcterms:W3CDTF">2022-09-22T08:52:11Z</dcterms:created>
  <dcterms:modified xsi:type="dcterms:W3CDTF">2022-09-23T05:52:32Z</dcterms:modified>
</cp:coreProperties>
</file>