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66" r:id="rId2"/>
    <p:sldId id="259" r:id="rId3"/>
    <p:sldId id="341" r:id="rId4"/>
    <p:sldId id="350" r:id="rId5"/>
    <p:sldId id="344" r:id="rId6"/>
    <p:sldId id="345" r:id="rId7"/>
    <p:sldId id="347" r:id="rId8"/>
    <p:sldId id="349" r:id="rId9"/>
    <p:sldId id="351" r:id="rId10"/>
    <p:sldId id="352" r:id="rId11"/>
    <p:sldId id="355" r:id="rId12"/>
    <p:sldId id="356" r:id="rId13"/>
    <p:sldId id="357" r:id="rId14"/>
    <p:sldId id="358" r:id="rId15"/>
    <p:sldId id="359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70" r:id="rId25"/>
    <p:sldId id="369" r:id="rId26"/>
    <p:sldId id="371" r:id="rId27"/>
    <p:sldId id="372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84" autoAdjust="0"/>
    <p:restoredTop sz="94660"/>
  </p:normalViewPr>
  <p:slideViewPr>
    <p:cSldViewPr>
      <p:cViewPr varScale="1">
        <p:scale>
          <a:sx n="69" d="100"/>
          <a:sy n="69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91221D-595A-4A0B-B915-BC6BC7A08D8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290952-277F-4C6B-9204-96168EDF2C49}">
      <dgm:prSet/>
      <dgm:spPr/>
      <dgm:t>
        <a:bodyPr/>
        <a:lstStyle/>
        <a:p>
          <a:r>
            <a:rPr lang="ru-RU" dirty="0" smtClean="0"/>
            <a:t>стратегическое планирование</a:t>
          </a:r>
          <a:endParaRPr lang="ru-RU" dirty="0"/>
        </a:p>
      </dgm:t>
    </dgm:pt>
    <dgm:pt modelId="{BA62014F-4873-4331-87ED-4D467531961D}" type="parTrans" cxnId="{B7F6F147-EECC-43E3-B57C-9F9F0FA58FE0}">
      <dgm:prSet/>
      <dgm:spPr/>
      <dgm:t>
        <a:bodyPr/>
        <a:lstStyle/>
        <a:p>
          <a:endParaRPr lang="ru-RU"/>
        </a:p>
      </dgm:t>
    </dgm:pt>
    <dgm:pt modelId="{449A9519-51C1-4B64-A01A-D4F91CAD8B44}" type="sibTrans" cxnId="{B7F6F147-EECC-43E3-B57C-9F9F0FA58FE0}">
      <dgm:prSet/>
      <dgm:spPr/>
      <dgm:t>
        <a:bodyPr/>
        <a:lstStyle/>
        <a:p>
          <a:endParaRPr lang="ru-RU"/>
        </a:p>
      </dgm:t>
    </dgm:pt>
    <dgm:pt modelId="{3F32AF4C-08C8-495E-9EAD-F1B31D87F790}">
      <dgm:prSet phldrT="[Текст]"/>
      <dgm:spPr/>
      <dgm:t>
        <a:bodyPr/>
        <a:lstStyle/>
        <a:p>
          <a:r>
            <a:rPr lang="ru-RU" dirty="0" smtClean="0"/>
            <a:t>текущее планирование</a:t>
          </a:r>
          <a:endParaRPr lang="ru-RU" dirty="0"/>
        </a:p>
      </dgm:t>
    </dgm:pt>
    <dgm:pt modelId="{8E3994BD-EF22-4731-8221-73C6B464D8EA}" type="parTrans" cxnId="{2B4C846B-9501-458B-9D9A-4AFC4ACBEB99}">
      <dgm:prSet/>
      <dgm:spPr/>
      <dgm:t>
        <a:bodyPr/>
        <a:lstStyle/>
        <a:p>
          <a:endParaRPr lang="ru-RU"/>
        </a:p>
      </dgm:t>
    </dgm:pt>
    <dgm:pt modelId="{6417329F-D9B1-481A-8214-228E0990B618}" type="sibTrans" cxnId="{2B4C846B-9501-458B-9D9A-4AFC4ACBEB99}">
      <dgm:prSet/>
      <dgm:spPr/>
      <dgm:t>
        <a:bodyPr/>
        <a:lstStyle/>
        <a:p>
          <a:endParaRPr lang="ru-RU"/>
        </a:p>
      </dgm:t>
    </dgm:pt>
    <dgm:pt modelId="{05A58D6E-C84A-4E40-82BB-9734E17EB59E}">
      <dgm:prSet phldrT="[Текст]"/>
      <dgm:spPr/>
      <dgm:t>
        <a:bodyPr/>
        <a:lstStyle/>
        <a:p>
          <a:r>
            <a:rPr lang="ru-RU" dirty="0" smtClean="0"/>
            <a:t>оперативное планирование</a:t>
          </a:r>
          <a:endParaRPr lang="ru-RU" dirty="0"/>
        </a:p>
      </dgm:t>
    </dgm:pt>
    <dgm:pt modelId="{461677B2-0411-4F33-B532-5BBB50E95ED2}" type="parTrans" cxnId="{3CA70C3A-3613-4A32-9EB7-1325BEFE38C7}">
      <dgm:prSet/>
      <dgm:spPr/>
      <dgm:t>
        <a:bodyPr/>
        <a:lstStyle/>
        <a:p>
          <a:endParaRPr lang="ru-RU"/>
        </a:p>
      </dgm:t>
    </dgm:pt>
    <dgm:pt modelId="{0E5A3954-4655-49D8-866C-CCE8996C8272}" type="sibTrans" cxnId="{3CA70C3A-3613-4A32-9EB7-1325BEFE38C7}">
      <dgm:prSet/>
      <dgm:spPr/>
      <dgm:t>
        <a:bodyPr/>
        <a:lstStyle/>
        <a:p>
          <a:endParaRPr lang="ru-RU"/>
        </a:p>
      </dgm:t>
    </dgm:pt>
    <dgm:pt modelId="{A7CFF2B6-619E-496A-9737-DFA2EA1592E8}">
      <dgm:prSet/>
      <dgm:spPr/>
      <dgm:t>
        <a:bodyPr/>
        <a:lstStyle/>
        <a:p>
          <a:r>
            <a:rPr lang="ru-RU" dirty="0" smtClean="0"/>
            <a:t>генеральное целевое планирование</a:t>
          </a:r>
          <a:endParaRPr lang="ru-RU" dirty="0"/>
        </a:p>
      </dgm:t>
    </dgm:pt>
    <dgm:pt modelId="{9AE33377-4AF6-4AF1-8014-CA25AF7A38C7}" type="parTrans" cxnId="{E4B60B9C-9D13-4446-AAC7-DB985ED925B9}">
      <dgm:prSet/>
      <dgm:spPr/>
      <dgm:t>
        <a:bodyPr/>
        <a:lstStyle/>
        <a:p>
          <a:endParaRPr lang="ru-RU"/>
        </a:p>
      </dgm:t>
    </dgm:pt>
    <dgm:pt modelId="{B4B942EB-8276-4603-A4C2-52239AAE8874}" type="sibTrans" cxnId="{E4B60B9C-9D13-4446-AAC7-DB985ED925B9}">
      <dgm:prSet/>
      <dgm:spPr/>
      <dgm:t>
        <a:bodyPr/>
        <a:lstStyle/>
        <a:p>
          <a:endParaRPr lang="ru-RU"/>
        </a:p>
      </dgm:t>
    </dgm:pt>
    <dgm:pt modelId="{4964D70C-52FB-47BA-B7CF-24615D1311B9}" type="pres">
      <dgm:prSet presAssocID="{B291221D-595A-4A0B-B915-BC6BC7A08D8C}" presName="diagram" presStyleCnt="0">
        <dgm:presLayoutVars>
          <dgm:dir/>
          <dgm:resizeHandles val="exact"/>
        </dgm:presLayoutVars>
      </dgm:prSet>
      <dgm:spPr/>
    </dgm:pt>
    <dgm:pt modelId="{86416CB5-66DC-47BA-B04A-49E0767208F1}" type="pres">
      <dgm:prSet presAssocID="{A7CFF2B6-619E-496A-9737-DFA2EA1592E8}" presName="node" presStyleLbl="node1" presStyleIdx="0" presStyleCnt="4" custLinFactNeighborX="-3118" custLinFactNeighborY="8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BCA92-0B90-4FD4-83FD-BAEDD910D5BC}" type="pres">
      <dgm:prSet presAssocID="{B4B942EB-8276-4603-A4C2-52239AAE8874}" presName="sibTrans" presStyleCnt="0"/>
      <dgm:spPr/>
    </dgm:pt>
    <dgm:pt modelId="{AA5EBC7D-1677-4501-9259-6579E78EF57D}" type="pres">
      <dgm:prSet presAssocID="{C5290952-277F-4C6B-9204-96168EDF2C49}" presName="node" presStyleLbl="node1" presStyleIdx="1" presStyleCnt="4" custLinFactNeighborX="1669" custLinFactNeighborY="8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851B4-4920-4EE3-8043-31741C5B0A1A}" type="pres">
      <dgm:prSet presAssocID="{449A9519-51C1-4B64-A01A-D4F91CAD8B44}" presName="sibTrans" presStyleCnt="0"/>
      <dgm:spPr/>
    </dgm:pt>
    <dgm:pt modelId="{EE75C80A-0D10-417B-BC25-55DFF00F7ADC}" type="pres">
      <dgm:prSet presAssocID="{3F32AF4C-08C8-495E-9EAD-F1B31D87F79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32930-81CE-4187-AE08-81C3D23BE68D}" type="pres">
      <dgm:prSet presAssocID="{6417329F-D9B1-481A-8214-228E0990B618}" presName="sibTrans" presStyleCnt="0"/>
      <dgm:spPr/>
    </dgm:pt>
    <dgm:pt modelId="{A07FEC6C-BE18-4431-B8E8-A800E69F2076}" type="pres">
      <dgm:prSet presAssocID="{05A58D6E-C84A-4E40-82BB-9734E17EB59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4C846B-9501-458B-9D9A-4AFC4ACBEB99}" srcId="{B291221D-595A-4A0B-B915-BC6BC7A08D8C}" destId="{3F32AF4C-08C8-495E-9EAD-F1B31D87F790}" srcOrd="2" destOrd="0" parTransId="{8E3994BD-EF22-4731-8221-73C6B464D8EA}" sibTransId="{6417329F-D9B1-481A-8214-228E0990B618}"/>
    <dgm:cxn modelId="{E4B60B9C-9D13-4446-AAC7-DB985ED925B9}" srcId="{B291221D-595A-4A0B-B915-BC6BC7A08D8C}" destId="{A7CFF2B6-619E-496A-9737-DFA2EA1592E8}" srcOrd="0" destOrd="0" parTransId="{9AE33377-4AF6-4AF1-8014-CA25AF7A38C7}" sibTransId="{B4B942EB-8276-4603-A4C2-52239AAE8874}"/>
    <dgm:cxn modelId="{D2F238C7-4E61-415A-A085-06EDE8450148}" type="presOf" srcId="{A7CFF2B6-619E-496A-9737-DFA2EA1592E8}" destId="{86416CB5-66DC-47BA-B04A-49E0767208F1}" srcOrd="0" destOrd="0" presId="urn:microsoft.com/office/officeart/2005/8/layout/default"/>
    <dgm:cxn modelId="{4F6B9CC1-B618-4808-B221-7BBD1224BCCF}" type="presOf" srcId="{05A58D6E-C84A-4E40-82BB-9734E17EB59E}" destId="{A07FEC6C-BE18-4431-B8E8-A800E69F2076}" srcOrd="0" destOrd="0" presId="urn:microsoft.com/office/officeart/2005/8/layout/default"/>
    <dgm:cxn modelId="{B7F6F147-EECC-43E3-B57C-9F9F0FA58FE0}" srcId="{B291221D-595A-4A0B-B915-BC6BC7A08D8C}" destId="{C5290952-277F-4C6B-9204-96168EDF2C49}" srcOrd="1" destOrd="0" parTransId="{BA62014F-4873-4331-87ED-4D467531961D}" sibTransId="{449A9519-51C1-4B64-A01A-D4F91CAD8B44}"/>
    <dgm:cxn modelId="{81EB3971-F186-463E-937A-A1C8A2AB64EF}" type="presOf" srcId="{B291221D-595A-4A0B-B915-BC6BC7A08D8C}" destId="{4964D70C-52FB-47BA-B7CF-24615D1311B9}" srcOrd="0" destOrd="0" presId="urn:microsoft.com/office/officeart/2005/8/layout/default"/>
    <dgm:cxn modelId="{C65E0208-D4A5-406C-9975-7B23B60CF521}" type="presOf" srcId="{3F32AF4C-08C8-495E-9EAD-F1B31D87F790}" destId="{EE75C80A-0D10-417B-BC25-55DFF00F7ADC}" srcOrd="0" destOrd="0" presId="urn:microsoft.com/office/officeart/2005/8/layout/default"/>
    <dgm:cxn modelId="{AEAD1DD1-287D-4A56-8234-388125C7595A}" type="presOf" srcId="{C5290952-277F-4C6B-9204-96168EDF2C49}" destId="{AA5EBC7D-1677-4501-9259-6579E78EF57D}" srcOrd="0" destOrd="0" presId="urn:microsoft.com/office/officeart/2005/8/layout/default"/>
    <dgm:cxn modelId="{3CA70C3A-3613-4A32-9EB7-1325BEFE38C7}" srcId="{B291221D-595A-4A0B-B915-BC6BC7A08D8C}" destId="{05A58D6E-C84A-4E40-82BB-9734E17EB59E}" srcOrd="3" destOrd="0" parTransId="{461677B2-0411-4F33-B532-5BBB50E95ED2}" sibTransId="{0E5A3954-4655-49D8-866C-CCE8996C8272}"/>
    <dgm:cxn modelId="{09CF31F5-9AD4-43AD-A450-E933DFACE7FE}" type="presParOf" srcId="{4964D70C-52FB-47BA-B7CF-24615D1311B9}" destId="{86416CB5-66DC-47BA-B04A-49E0767208F1}" srcOrd="0" destOrd="0" presId="urn:microsoft.com/office/officeart/2005/8/layout/default"/>
    <dgm:cxn modelId="{1AB0EC88-971B-4685-9153-8488E9FE30A1}" type="presParOf" srcId="{4964D70C-52FB-47BA-B7CF-24615D1311B9}" destId="{65DBCA92-0B90-4FD4-83FD-BAEDD910D5BC}" srcOrd="1" destOrd="0" presId="urn:microsoft.com/office/officeart/2005/8/layout/default"/>
    <dgm:cxn modelId="{5D643024-21BC-4A21-B7AB-52F7992EFB29}" type="presParOf" srcId="{4964D70C-52FB-47BA-B7CF-24615D1311B9}" destId="{AA5EBC7D-1677-4501-9259-6579E78EF57D}" srcOrd="2" destOrd="0" presId="urn:microsoft.com/office/officeart/2005/8/layout/default"/>
    <dgm:cxn modelId="{C70CEF09-346C-40B7-BAB5-C3D68A44306A}" type="presParOf" srcId="{4964D70C-52FB-47BA-B7CF-24615D1311B9}" destId="{DFF851B4-4920-4EE3-8043-31741C5B0A1A}" srcOrd="3" destOrd="0" presId="urn:microsoft.com/office/officeart/2005/8/layout/default"/>
    <dgm:cxn modelId="{CAA8D7ED-C1E2-4775-B16B-8FFD4DAB8588}" type="presParOf" srcId="{4964D70C-52FB-47BA-B7CF-24615D1311B9}" destId="{EE75C80A-0D10-417B-BC25-55DFF00F7ADC}" srcOrd="4" destOrd="0" presId="urn:microsoft.com/office/officeart/2005/8/layout/default"/>
    <dgm:cxn modelId="{1A4A734D-55ED-4480-8F15-6648DEAB679B}" type="presParOf" srcId="{4964D70C-52FB-47BA-B7CF-24615D1311B9}" destId="{47232930-81CE-4187-AE08-81C3D23BE68D}" srcOrd="5" destOrd="0" presId="urn:microsoft.com/office/officeart/2005/8/layout/default"/>
    <dgm:cxn modelId="{3556BC71-B061-469D-BCAA-B29A10A29786}" type="presParOf" srcId="{4964D70C-52FB-47BA-B7CF-24615D1311B9}" destId="{A07FEC6C-BE18-4431-B8E8-A800E69F207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16CB5-66DC-47BA-B04A-49E0767208F1}">
      <dsp:nvSpPr>
        <dsp:cNvPr id="0" name=""/>
        <dsp:cNvSpPr/>
      </dsp:nvSpPr>
      <dsp:spPr>
        <a:xfrm>
          <a:off x="453954" y="173630"/>
          <a:ext cx="3512981" cy="21077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генеральное целевое планирование</a:t>
          </a:r>
          <a:endParaRPr lang="ru-RU" sz="3500" kern="1200" dirty="0"/>
        </a:p>
      </dsp:txBody>
      <dsp:txXfrm>
        <a:off x="453954" y="173630"/>
        <a:ext cx="3512981" cy="2107788"/>
      </dsp:txXfrm>
    </dsp:sp>
    <dsp:sp modelId="{AA5EBC7D-1677-4501-9259-6579E78EF57D}">
      <dsp:nvSpPr>
        <dsp:cNvPr id="0" name=""/>
        <dsp:cNvSpPr/>
      </dsp:nvSpPr>
      <dsp:spPr>
        <a:xfrm>
          <a:off x="4486399" y="173630"/>
          <a:ext cx="3512981" cy="21077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стратегическое планирование</a:t>
          </a:r>
          <a:endParaRPr lang="ru-RU" sz="3500" kern="1200" dirty="0"/>
        </a:p>
      </dsp:txBody>
      <dsp:txXfrm>
        <a:off x="4486399" y="173630"/>
        <a:ext cx="3512981" cy="2107788"/>
      </dsp:txXfrm>
    </dsp:sp>
    <dsp:sp modelId="{EE75C80A-0D10-417B-BC25-55DFF00F7ADC}">
      <dsp:nvSpPr>
        <dsp:cNvPr id="0" name=""/>
        <dsp:cNvSpPr/>
      </dsp:nvSpPr>
      <dsp:spPr>
        <a:xfrm>
          <a:off x="563488" y="2461649"/>
          <a:ext cx="3512981" cy="21077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текущее планирование</a:t>
          </a:r>
          <a:endParaRPr lang="ru-RU" sz="3500" kern="1200" dirty="0"/>
        </a:p>
      </dsp:txBody>
      <dsp:txXfrm>
        <a:off x="563488" y="2461649"/>
        <a:ext cx="3512981" cy="2107788"/>
      </dsp:txXfrm>
    </dsp:sp>
    <dsp:sp modelId="{A07FEC6C-BE18-4431-B8E8-A800E69F2076}">
      <dsp:nvSpPr>
        <dsp:cNvPr id="0" name=""/>
        <dsp:cNvSpPr/>
      </dsp:nvSpPr>
      <dsp:spPr>
        <a:xfrm>
          <a:off x="4427768" y="2461649"/>
          <a:ext cx="3512981" cy="21077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оперативное планирование</a:t>
          </a:r>
          <a:endParaRPr lang="ru-RU" sz="3500" kern="1200" dirty="0"/>
        </a:p>
      </dsp:txBody>
      <dsp:txXfrm>
        <a:off x="4427768" y="2461649"/>
        <a:ext cx="3512981" cy="2107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DC71C5-4988-4CBA-B76B-AE9F77AD91DA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B101D4-4EFC-4B59-B77E-2FD08B038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826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830922-B535-402A-89B3-A8D17D57BFF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B101D4-4EFC-4B59-B77E-2FD08B0388D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561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8EBF9BE-B20D-4D72-9B59-2D2603A5129F}" type="slidenum">
              <a:rPr lang="ru-RU" smtClean="0"/>
              <a:pPr eaLnBrk="1" hangingPunct="1"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B101D4-4EFC-4B59-B77E-2FD08B0388DE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410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B101D4-4EFC-4B59-B77E-2FD08B0388DE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473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3B32481-013C-4E8F-A92E-6C2C7C2F097D}" type="slidenum">
              <a:rPr lang="ru-RU" smtClean="0"/>
              <a:pPr eaLnBrk="1" hangingPunct="1"/>
              <a:t>25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8DF5B-86D6-45C8-BF36-649126971758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09DA904-B81C-4CC3-AB8A-D1C31B3C8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6F152-94E0-4507-8920-E5DC2B5DC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75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678A8-C464-4CB0-A692-07377CBBC223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99601-5ACB-4836-839F-C15D8C1FF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A687-956D-4E2A-B842-F56D648DC909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48B0B78-FF7F-4DD9-A1E5-F91A03331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F9E9F-8C82-4E82-A75C-612C84052C66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53E081A-E78D-4B39-A2CA-63C6C5EEA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86E575B-B103-4F22-BD87-99F704BC5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1483E-6D94-455F-B54B-C01B16B3A881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5B99B-6578-4822-B301-D618CF4EF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1AA36-2F52-4405-8E70-28119204B16A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DBA12-2F73-4E80-93FA-DF8F3E7189A9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82CE8-DC8C-4307-91C1-08D95B7E6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43D76-9321-448D-8E24-BC7728FA6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DE173-0218-4482-98AC-6A676B059411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2E550-ABD7-4D88-BFCD-C78CEAE43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82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CBDF6A2-D5C4-4C34-953A-AB8D1D0DCD11}" type="datetimeFigureOut">
              <a:rPr lang="ru-RU"/>
              <a:pPr>
                <a:defRPr/>
              </a:pPr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24F717-7E7F-4F6A-BC14-E2A2C04E8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hyperlink" Target="http://images03.olx.ru/ui/2/19/47/22631247_2.jp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0" cap="none" dirty="0" smtClean="0">
                <a:solidFill>
                  <a:schemeClr val="tx1"/>
                </a:solidFill>
              </a:rPr>
              <a:t>ФЕДОРОВА Г. Д., К.Т.Н., ДОЦЕНТ</a:t>
            </a:r>
          </a:p>
          <a:p>
            <a:pPr eaLnBrk="1" hangingPunct="1">
              <a:defRPr/>
            </a:pPr>
            <a:endParaRPr lang="ru-RU" b="0" cap="none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b="0" cap="none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b="0" cap="none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0" cap="none" dirty="0" smtClean="0">
                <a:solidFill>
                  <a:schemeClr val="tx1"/>
                </a:solidFill>
              </a:rPr>
              <a:t>ЛЕКЦИЯ </a:t>
            </a:r>
            <a:r>
              <a:rPr lang="ru-RU" b="0" cap="none" dirty="0" smtClean="0">
                <a:solidFill>
                  <a:schemeClr val="tx1"/>
                </a:solidFill>
              </a:rPr>
              <a:t>3.1</a:t>
            </a:r>
            <a:endParaRPr lang="ru-RU" b="0" cap="none" dirty="0" smtClean="0">
              <a:solidFill>
                <a:schemeClr val="tx1"/>
              </a:solidFill>
            </a:endParaRPr>
          </a:p>
        </p:txBody>
      </p:sp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600" dirty="0"/>
              <a:t>Виды планирования. Лизинг в системе планирования. Бизнес-план</a:t>
            </a:r>
            <a:endParaRPr lang="ru-RU" sz="3300" dirty="0" smtClean="0">
              <a:solidFill>
                <a:srgbClr val="7B98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8888" y="5516563"/>
            <a:ext cx="67691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Модуль </a:t>
            </a:r>
            <a:r>
              <a:rPr lang="ru-RU" dirty="0" smtClean="0"/>
              <a:t>3. </a:t>
            </a:r>
            <a:r>
              <a:rPr lang="ru-RU" dirty="0"/>
              <a:t>Основы управления в строительстве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Это одна из организационных форм эксплуатации парка машин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Лизинг строительной техники</a:t>
            </a:r>
            <a:endParaRPr lang="ru-RU" dirty="0"/>
          </a:p>
        </p:txBody>
      </p:sp>
      <p:pic>
        <p:nvPicPr>
          <p:cNvPr id="7" name="Picture 9" descr="3453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50831"/>
            <a:ext cx="2328862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Картинка 94 из 155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292988"/>
            <a:ext cx="217805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002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Лизинг строительной техники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1595438"/>
          </a:xfrm>
        </p:spPr>
        <p:txBody>
          <a:bodyPr/>
          <a:lstStyle/>
          <a:p>
            <a:r>
              <a:rPr lang="ru-RU" sz="2000" smtClean="0"/>
              <a:t>Под лизингом в широком смысле понимают долгосрочную аренду движимого и недвижимого имущества, при которой арендатор по мере эксплуатации этого имущества частями погашает его стоимость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00125" y="3929063"/>
            <a:ext cx="1643063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Объект 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лизинга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00500" y="3643313"/>
            <a:ext cx="3000375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Дорогостоящая строительная техника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00500" y="4786313"/>
            <a:ext cx="3000375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Производственные здания</a:t>
            </a:r>
          </a:p>
        </p:txBody>
      </p:sp>
      <p:cxnSp>
        <p:nvCxnSpPr>
          <p:cNvPr id="10" name="Прямая со стрелкой 9"/>
          <p:cNvCxnSpPr>
            <a:stCxn id="6" idx="3"/>
            <a:endCxn id="7" idx="1"/>
          </p:cNvCxnSpPr>
          <p:nvPr/>
        </p:nvCxnSpPr>
        <p:spPr>
          <a:xfrm flipV="1">
            <a:off x="2643188" y="4037013"/>
            <a:ext cx="1357312" cy="4635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3"/>
            <a:endCxn id="8" idx="1"/>
          </p:cNvCxnSpPr>
          <p:nvPr/>
        </p:nvCxnSpPr>
        <p:spPr>
          <a:xfrm>
            <a:off x="2643188" y="4500563"/>
            <a:ext cx="1357312" cy="6794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707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4"/>
          <p:cNvSpPr>
            <a:spLocks noGrp="1"/>
          </p:cNvSpPr>
          <p:nvPr>
            <p:ph type="title"/>
          </p:nvPr>
        </p:nvSpPr>
        <p:spPr>
          <a:xfrm>
            <a:off x="755650" y="332657"/>
            <a:ext cx="7696200" cy="648072"/>
          </a:xfrm>
        </p:spPr>
        <p:txBody>
          <a:bodyPr/>
          <a:lstStyle/>
          <a:p>
            <a:r>
              <a:rPr lang="ru-RU" dirty="0" smtClean="0"/>
              <a:t>Участники лизинга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29188" y="1785938"/>
            <a:ext cx="3357562" cy="1500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лизингодатель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(лизинговая финансовая компания, специальная лизинговая компания, завод-изготовитель техники, любая организация, располагающая финансами или техникой)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43313" y="3643313"/>
            <a:ext cx="3357562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Лизингополучатель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(строительные фирмы)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88" y="5000625"/>
            <a:ext cx="3357562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Продавец техники лизингодателю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(завод-изготовитель, снабженческая, коммерческая или иная организация)</a:t>
            </a:r>
          </a:p>
        </p:txBody>
      </p:sp>
      <p:sp>
        <p:nvSpPr>
          <p:cNvPr id="9" name="Овал 8"/>
          <p:cNvSpPr/>
          <p:nvPr/>
        </p:nvSpPr>
        <p:spPr>
          <a:xfrm>
            <a:off x="642938" y="1857375"/>
            <a:ext cx="2214562" cy="2071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Участники лизинга</a:t>
            </a: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2643188" y="3214688"/>
            <a:ext cx="571500" cy="1928812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 rot="-3600000">
            <a:off x="3277395" y="2174081"/>
            <a:ext cx="646112" cy="1882775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 rot="16200000">
            <a:off x="3607594" y="1107282"/>
            <a:ext cx="571500" cy="2500312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57750" y="4929188"/>
            <a:ext cx="3643313" cy="1236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b="1" dirty="0">
                <a:solidFill>
                  <a:schemeClr val="tx1"/>
                </a:solidFill>
              </a:rPr>
              <a:t>Этапы осуществления лизинга: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1400" b="1" dirty="0">
                <a:solidFill>
                  <a:schemeClr val="tx1"/>
                </a:solidFill>
              </a:rPr>
              <a:t>Подготовительный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1400" b="1" dirty="0">
                <a:solidFill>
                  <a:schemeClr val="tx1"/>
                </a:solidFill>
              </a:rPr>
              <a:t>Закрепления сделки юридическими документами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1400" b="1" dirty="0">
                <a:solidFill>
                  <a:schemeClr val="tx1"/>
                </a:solidFill>
              </a:rPr>
              <a:t>Период использования техники</a:t>
            </a:r>
          </a:p>
        </p:txBody>
      </p:sp>
    </p:spTree>
    <p:extLst>
      <p:ext uri="{BB962C8B-B14F-4D97-AF65-F5344CB8AC3E}">
        <p14:creationId xmlns:p14="http://schemas.microsoft.com/office/powerpoint/2010/main" val="403210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Лизинг строительной техники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28688" y="2571750"/>
            <a:ext cx="1643062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Формы 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лизинга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29063" y="2286000"/>
            <a:ext cx="3000375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Финансовый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00500" y="3357563"/>
            <a:ext cx="3000375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оперативный</a:t>
            </a:r>
          </a:p>
        </p:txBody>
      </p:sp>
      <p:cxnSp>
        <p:nvCxnSpPr>
          <p:cNvPr id="10" name="Прямая со стрелкой 9"/>
          <p:cNvCxnSpPr>
            <a:stCxn id="6" idx="3"/>
            <a:endCxn id="7" idx="1"/>
          </p:cNvCxnSpPr>
          <p:nvPr/>
        </p:nvCxnSpPr>
        <p:spPr>
          <a:xfrm flipV="1">
            <a:off x="2571750" y="2678113"/>
            <a:ext cx="1357313" cy="46513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3"/>
            <a:endCxn id="8" idx="1"/>
          </p:cNvCxnSpPr>
          <p:nvPr/>
        </p:nvCxnSpPr>
        <p:spPr>
          <a:xfrm>
            <a:off x="2571750" y="3143250"/>
            <a:ext cx="1428750" cy="60801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42938" y="4500563"/>
            <a:ext cx="7696200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/>
            </a:pPr>
            <a:r>
              <a:rPr lang="ru-RU" sz="1600" kern="0" dirty="0">
                <a:latin typeface="+mn-lt"/>
                <a:cs typeface="+mn-cs"/>
              </a:rPr>
              <a:t>Лизинговая сделка может быть двусторонней или трехсторонней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/>
            </a:pPr>
            <a:r>
              <a:rPr lang="ru-RU" sz="1600" kern="0" dirty="0">
                <a:latin typeface="+mn-lt"/>
                <a:cs typeface="+mn-cs"/>
              </a:rPr>
              <a:t>При финансовом лизинге плата строительной организации за аренду техники максимально покрывает сумму амортизации и прибыли арендодателя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/>
            </a:pPr>
            <a:r>
              <a:rPr lang="ru-RU" sz="1600" kern="0" dirty="0">
                <a:latin typeface="+mn-lt"/>
                <a:cs typeface="+mn-cs"/>
              </a:rPr>
              <a:t>При оперативном лизинге срок соглашения между арендодателем  короче амортизационного срока службы машины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/>
            </a:pPr>
            <a:endParaRPr lang="ru-RU" sz="16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2002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Содержимое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13856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возможность  проводить переоснащение парка строительных машин и механизмов нового </a:t>
            </a:r>
            <a:r>
              <a:rPr lang="ru-RU" dirty="0" smtClean="0"/>
              <a:t>поколения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/>
              <a:t>осбовождение</a:t>
            </a:r>
            <a:r>
              <a:rPr lang="ru-RU" dirty="0" smtClean="0"/>
              <a:t> </a:t>
            </a:r>
            <a:r>
              <a:rPr lang="ru-RU" dirty="0" smtClean="0"/>
              <a:t>строительной организации от необходимости создания собственной эксплуатационной базы </a:t>
            </a:r>
          </a:p>
        </p:txBody>
      </p:sp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 чем преимущество лизинга в </a:t>
            </a:r>
            <a:r>
              <a:rPr lang="ru-RU" dirty="0" smtClean="0"/>
              <a:t>строительстве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84923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Бизнес-план это документ, содержащий всестороннее описание будущего дела и обосновывающий его прибыльность  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Сущность, назначение и содержание бизнес-планов в строительстве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4017018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того, чтобы найти инвесторов, прежде всего, свои соображения, с организацией нового дела, необходимо изложить на бумаге с соответствующими обоснованиями и расчетами, т.е. составить бизнес-план</a:t>
            </a:r>
          </a:p>
          <a:p>
            <a:r>
              <a:rPr lang="ru-RU" dirty="0"/>
              <a:t>Убедить себя, что дело будет прибыльным, тогда можно идти к инвестором   </a:t>
            </a:r>
          </a:p>
        </p:txBody>
      </p:sp>
    </p:spTree>
    <p:extLst>
      <p:ext uri="{BB962C8B-B14F-4D97-AF65-F5344CB8AC3E}">
        <p14:creationId xmlns:p14="http://schemas.microsoft.com/office/powerpoint/2010/main" val="351903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/>
              <a:t>Обработка новой идеи, вокруг которой будет разворачиваться вся последующая деятельность</a:t>
            </a:r>
          </a:p>
        </p:txBody>
      </p:sp>
      <p:sp>
        <p:nvSpPr>
          <p:cNvPr id="6147" name="Rectangle 15"/>
          <p:cNvSpPr>
            <a:spLocks noChangeArrowheads="1"/>
          </p:cNvSpPr>
          <p:nvPr/>
        </p:nvSpPr>
        <p:spPr bwMode="auto">
          <a:xfrm>
            <a:off x="3492500" y="2205038"/>
            <a:ext cx="23749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Новая идея</a:t>
            </a:r>
          </a:p>
        </p:txBody>
      </p:sp>
      <p:sp>
        <p:nvSpPr>
          <p:cNvPr id="6148" name="Rectangle 26"/>
          <p:cNvSpPr>
            <a:spLocks noChangeArrowheads="1"/>
          </p:cNvSpPr>
          <p:nvPr/>
        </p:nvSpPr>
        <p:spPr bwMode="auto">
          <a:xfrm>
            <a:off x="684213" y="5661025"/>
            <a:ext cx="1368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Уровень цен</a:t>
            </a:r>
          </a:p>
        </p:txBody>
      </p:sp>
      <p:sp>
        <p:nvSpPr>
          <p:cNvPr id="6149" name="Rectangle 27"/>
          <p:cNvSpPr>
            <a:spLocks noChangeArrowheads="1"/>
          </p:cNvSpPr>
          <p:nvPr/>
        </p:nvSpPr>
        <p:spPr bwMode="auto">
          <a:xfrm>
            <a:off x="2357438" y="5643563"/>
            <a:ext cx="14398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Инновация</a:t>
            </a:r>
          </a:p>
        </p:txBody>
      </p:sp>
      <p:sp>
        <p:nvSpPr>
          <p:cNvPr id="6150" name="Rectangle 28"/>
          <p:cNvSpPr>
            <a:spLocks noChangeArrowheads="1"/>
          </p:cNvSpPr>
          <p:nvPr/>
        </p:nvSpPr>
        <p:spPr bwMode="auto">
          <a:xfrm>
            <a:off x="3929063" y="5643563"/>
            <a:ext cx="1368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Конкуренты</a:t>
            </a:r>
          </a:p>
        </p:txBody>
      </p:sp>
      <p:sp>
        <p:nvSpPr>
          <p:cNvPr id="6151" name="Rectangle 33"/>
          <p:cNvSpPr>
            <a:spLocks noChangeArrowheads="1"/>
          </p:cNvSpPr>
          <p:nvPr/>
        </p:nvSpPr>
        <p:spPr bwMode="auto">
          <a:xfrm>
            <a:off x="6286500" y="4572000"/>
            <a:ext cx="2586038" cy="1200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/>
              <a:t>ТЭП,</a:t>
            </a:r>
          </a:p>
          <a:p>
            <a:pPr algn="ctr"/>
            <a:r>
              <a:rPr lang="ru-RU"/>
              <a:t> ожидаемая прибыль, </a:t>
            </a:r>
          </a:p>
          <a:p>
            <a:pPr algn="ctr"/>
            <a:r>
              <a:rPr lang="ru-RU"/>
              <a:t>рентабельность,</a:t>
            </a:r>
          </a:p>
          <a:p>
            <a:pPr algn="ctr"/>
            <a:r>
              <a:rPr lang="ru-RU"/>
              <a:t>срок окупаемости</a:t>
            </a:r>
          </a:p>
        </p:txBody>
      </p:sp>
      <p:sp>
        <p:nvSpPr>
          <p:cNvPr id="6152" name="Rectangle 34"/>
          <p:cNvSpPr>
            <a:spLocks noChangeArrowheads="1"/>
          </p:cNvSpPr>
          <p:nvPr/>
        </p:nvSpPr>
        <p:spPr bwMode="auto">
          <a:xfrm>
            <a:off x="4572000" y="4572000"/>
            <a:ext cx="1520825" cy="777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Начальный</a:t>
            </a:r>
          </a:p>
          <a:p>
            <a:pPr algn="ctr"/>
            <a:r>
              <a:rPr lang="ru-RU"/>
              <a:t> капитал</a:t>
            </a:r>
          </a:p>
        </p:txBody>
      </p:sp>
      <p:sp>
        <p:nvSpPr>
          <p:cNvPr id="6153" name="Rectangle 35"/>
          <p:cNvSpPr>
            <a:spLocks noChangeArrowheads="1"/>
          </p:cNvSpPr>
          <p:nvPr/>
        </p:nvSpPr>
        <p:spPr bwMode="auto">
          <a:xfrm>
            <a:off x="2214563" y="4429125"/>
            <a:ext cx="2087562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Предложения</a:t>
            </a:r>
          </a:p>
        </p:txBody>
      </p:sp>
      <p:sp>
        <p:nvSpPr>
          <p:cNvPr id="6154" name="Rectangle 36"/>
          <p:cNvSpPr>
            <a:spLocks noChangeArrowheads="1"/>
          </p:cNvSpPr>
          <p:nvPr/>
        </p:nvSpPr>
        <p:spPr bwMode="auto">
          <a:xfrm>
            <a:off x="571500" y="4429125"/>
            <a:ext cx="1366838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Спрос</a:t>
            </a:r>
          </a:p>
        </p:txBody>
      </p:sp>
      <p:sp>
        <p:nvSpPr>
          <p:cNvPr id="6155" name="Rectangle 37"/>
          <p:cNvSpPr>
            <a:spLocks noChangeArrowheads="1"/>
          </p:cNvSpPr>
          <p:nvPr/>
        </p:nvSpPr>
        <p:spPr bwMode="auto">
          <a:xfrm>
            <a:off x="4786313" y="3214688"/>
            <a:ext cx="3857625" cy="642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Выявление необходимых условий</a:t>
            </a:r>
          </a:p>
          <a:p>
            <a:pPr algn="ctr"/>
            <a:r>
              <a:rPr lang="ru-RU"/>
              <a:t> и возможности реализации</a:t>
            </a:r>
          </a:p>
        </p:txBody>
      </p:sp>
      <p:sp>
        <p:nvSpPr>
          <p:cNvPr id="6156" name="Rectangle 38"/>
          <p:cNvSpPr>
            <a:spLocks noChangeArrowheads="1"/>
          </p:cNvSpPr>
          <p:nvPr/>
        </p:nvSpPr>
        <p:spPr bwMode="auto">
          <a:xfrm>
            <a:off x="500063" y="3213100"/>
            <a:ext cx="3135312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Изучение состояния рынка</a:t>
            </a:r>
          </a:p>
        </p:txBody>
      </p:sp>
      <p:sp>
        <p:nvSpPr>
          <p:cNvPr id="6157" name="Line 39"/>
          <p:cNvSpPr>
            <a:spLocks noChangeShapeType="1"/>
          </p:cNvSpPr>
          <p:nvPr/>
        </p:nvSpPr>
        <p:spPr bwMode="auto">
          <a:xfrm>
            <a:off x="2555875" y="2852738"/>
            <a:ext cx="460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8" name="Line 40"/>
          <p:cNvSpPr>
            <a:spLocks noChangeShapeType="1"/>
          </p:cNvSpPr>
          <p:nvPr/>
        </p:nvSpPr>
        <p:spPr bwMode="auto">
          <a:xfrm>
            <a:off x="2555875" y="28527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Line 41"/>
          <p:cNvSpPr>
            <a:spLocks noChangeShapeType="1"/>
          </p:cNvSpPr>
          <p:nvPr/>
        </p:nvSpPr>
        <p:spPr bwMode="auto">
          <a:xfrm>
            <a:off x="7164388" y="28527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0" name="Line 42"/>
          <p:cNvSpPr>
            <a:spLocks noChangeShapeType="1"/>
          </p:cNvSpPr>
          <p:nvPr/>
        </p:nvSpPr>
        <p:spPr bwMode="auto">
          <a:xfrm>
            <a:off x="4572000" y="26368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1" name="Line 43"/>
          <p:cNvSpPr>
            <a:spLocks noChangeShapeType="1"/>
          </p:cNvSpPr>
          <p:nvPr/>
        </p:nvSpPr>
        <p:spPr bwMode="auto">
          <a:xfrm flipV="1">
            <a:off x="1403350" y="3959225"/>
            <a:ext cx="2097088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2" name="Line 44"/>
          <p:cNvSpPr>
            <a:spLocks noChangeShapeType="1"/>
          </p:cNvSpPr>
          <p:nvPr/>
        </p:nvSpPr>
        <p:spPr bwMode="auto">
          <a:xfrm>
            <a:off x="1403350" y="40052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3" name="Line 45"/>
          <p:cNvSpPr>
            <a:spLocks noChangeShapeType="1"/>
          </p:cNvSpPr>
          <p:nvPr/>
        </p:nvSpPr>
        <p:spPr bwMode="auto">
          <a:xfrm>
            <a:off x="3500438" y="40005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4" name="Line 49"/>
          <p:cNvSpPr>
            <a:spLocks noChangeShapeType="1"/>
          </p:cNvSpPr>
          <p:nvPr/>
        </p:nvSpPr>
        <p:spPr bwMode="auto">
          <a:xfrm>
            <a:off x="2555875" y="36449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5" name="Line 51"/>
          <p:cNvSpPr>
            <a:spLocks noChangeShapeType="1"/>
          </p:cNvSpPr>
          <p:nvPr/>
        </p:nvSpPr>
        <p:spPr bwMode="auto">
          <a:xfrm>
            <a:off x="1403350" y="48688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35" name="Прямая со стрелкой 34"/>
          <p:cNvCxnSpPr>
            <a:stCxn id="6156" idx="3"/>
            <a:endCxn id="6155" idx="1"/>
          </p:cNvCxnSpPr>
          <p:nvPr/>
        </p:nvCxnSpPr>
        <p:spPr>
          <a:xfrm>
            <a:off x="3635375" y="3430588"/>
            <a:ext cx="1150938" cy="106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6153" idx="2"/>
          </p:cNvCxnSpPr>
          <p:nvPr/>
        </p:nvCxnSpPr>
        <p:spPr>
          <a:xfrm rot="5400000">
            <a:off x="2631281" y="5088732"/>
            <a:ext cx="852487" cy="400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6153" idx="2"/>
          </p:cNvCxnSpPr>
          <p:nvPr/>
        </p:nvCxnSpPr>
        <p:spPr>
          <a:xfrm rot="16200000" flipH="1">
            <a:off x="3452813" y="4667250"/>
            <a:ext cx="781050" cy="11715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6155" idx="2"/>
            <a:endCxn id="6152" idx="0"/>
          </p:cNvCxnSpPr>
          <p:nvPr/>
        </p:nvCxnSpPr>
        <p:spPr>
          <a:xfrm rot="5400000">
            <a:off x="5666581" y="3523457"/>
            <a:ext cx="714375" cy="13827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6155" idx="2"/>
          </p:cNvCxnSpPr>
          <p:nvPr/>
        </p:nvCxnSpPr>
        <p:spPr>
          <a:xfrm rot="16200000" flipH="1">
            <a:off x="6929437" y="3643313"/>
            <a:ext cx="714375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879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Определение риска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928813"/>
            <a:ext cx="7696200" cy="29289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Определить виды риска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Установить источники возникновения рисков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Разработать мероприятия по сведению до минимума рисков финансовых потерь или банкротсива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1563" y="5214938"/>
            <a:ext cx="7215187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Только после этого можно начинать разработку бизнес-плана</a:t>
            </a:r>
          </a:p>
        </p:txBody>
      </p:sp>
    </p:spTree>
    <p:extLst>
      <p:ext uri="{BB962C8B-B14F-4D97-AF65-F5344CB8AC3E}">
        <p14:creationId xmlns:p14="http://schemas.microsoft.com/office/powerpoint/2010/main" val="1278882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Направления бизнес-планирования в области строительства</a:t>
            </a:r>
          </a:p>
        </p:txBody>
      </p:sp>
      <p:sp>
        <p:nvSpPr>
          <p:cNvPr id="8195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При создании новой строительной организации или предприятия строительной индустрии</a:t>
            </a:r>
          </a:p>
          <a:p>
            <a:r>
              <a:rPr lang="ru-RU" sz="2000" smtClean="0"/>
              <a:t>При модернизации действующей строительной организации или действующего предприятия строительной индустрии</a:t>
            </a:r>
          </a:p>
          <a:p>
            <a:r>
              <a:rPr lang="ru-RU" sz="2000" smtClean="0"/>
              <a:t>При внедрении новых видов строительных материалов, изделий, техники, технологии, организации и управления в действующей строительной организации или на действующем предприятия строительной индустрии</a:t>
            </a:r>
          </a:p>
          <a:p>
            <a:r>
              <a:rPr lang="ru-RU" sz="2000" smtClean="0"/>
              <a:t>В любой области инновационной деятельности, связанной со строительством, реконструкцией и ремонтом зданий, сооружений и их комплексов</a:t>
            </a:r>
          </a:p>
        </p:txBody>
      </p:sp>
    </p:spTree>
    <p:extLst>
      <p:ext uri="{BB962C8B-B14F-4D97-AF65-F5344CB8AC3E}">
        <p14:creationId xmlns:p14="http://schemas.microsoft.com/office/powerpoint/2010/main" val="234791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/>
              <a:t>Каких-либо обязательных правил или нормативных актов по составлению </a:t>
            </a:r>
            <a:r>
              <a:rPr lang="ru-RU" sz="2400" dirty="0" smtClean="0"/>
              <a:t>бизнес-планов </a:t>
            </a:r>
            <a:r>
              <a:rPr lang="ru-RU" sz="2400" dirty="0" smtClean="0"/>
              <a:t>не существует</a:t>
            </a:r>
          </a:p>
        </p:txBody>
      </p:sp>
      <p:sp>
        <p:nvSpPr>
          <p:cNvPr id="9219" name="Oval 18"/>
          <p:cNvSpPr>
            <a:spLocks noChangeArrowheads="1"/>
          </p:cNvSpPr>
          <p:nvPr/>
        </p:nvSpPr>
        <p:spPr bwMode="auto">
          <a:xfrm>
            <a:off x="3143250" y="2786063"/>
            <a:ext cx="3024188" cy="649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/>
              <a:t>Бизнес-план</a:t>
            </a:r>
          </a:p>
        </p:txBody>
      </p:sp>
      <p:sp>
        <p:nvSpPr>
          <p:cNvPr id="9220" name="Oval 19"/>
          <p:cNvSpPr>
            <a:spLocks noChangeArrowheads="1"/>
          </p:cNvSpPr>
          <p:nvPr/>
        </p:nvSpPr>
        <p:spPr bwMode="auto">
          <a:xfrm>
            <a:off x="1258888" y="4508500"/>
            <a:ext cx="2160587" cy="865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Структура</a:t>
            </a:r>
          </a:p>
        </p:txBody>
      </p:sp>
      <p:sp>
        <p:nvSpPr>
          <p:cNvPr id="9221" name="Oval 20"/>
          <p:cNvSpPr>
            <a:spLocks noChangeArrowheads="1"/>
          </p:cNvSpPr>
          <p:nvPr/>
        </p:nvSpPr>
        <p:spPr bwMode="auto">
          <a:xfrm>
            <a:off x="3635375" y="4437063"/>
            <a:ext cx="2160588" cy="86518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Содержание</a:t>
            </a:r>
          </a:p>
        </p:txBody>
      </p:sp>
      <p:sp>
        <p:nvSpPr>
          <p:cNvPr id="9222" name="Oval 21"/>
          <p:cNvSpPr>
            <a:spLocks noChangeArrowheads="1"/>
          </p:cNvSpPr>
          <p:nvPr/>
        </p:nvSpPr>
        <p:spPr bwMode="auto">
          <a:xfrm>
            <a:off x="6000750" y="4429125"/>
            <a:ext cx="2286000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/>
              <a:t>Последовательность </a:t>
            </a:r>
          </a:p>
          <a:p>
            <a:pPr algn="ctr"/>
            <a:r>
              <a:rPr lang="ru-RU" sz="1600"/>
              <a:t>составления</a:t>
            </a:r>
          </a:p>
        </p:txBody>
      </p:sp>
      <p:sp>
        <p:nvSpPr>
          <p:cNvPr id="9223" name="Line 22"/>
          <p:cNvSpPr>
            <a:spLocks noChangeShapeType="1"/>
          </p:cNvSpPr>
          <p:nvPr/>
        </p:nvSpPr>
        <p:spPr bwMode="auto">
          <a:xfrm flipH="1">
            <a:off x="2411413" y="3429000"/>
            <a:ext cx="2232025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Line 23"/>
          <p:cNvSpPr>
            <a:spLocks noChangeShapeType="1"/>
          </p:cNvSpPr>
          <p:nvPr/>
        </p:nvSpPr>
        <p:spPr bwMode="auto">
          <a:xfrm>
            <a:off x="4643438" y="3429000"/>
            <a:ext cx="244951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5" name="Line 24"/>
          <p:cNvSpPr>
            <a:spLocks noChangeShapeType="1"/>
          </p:cNvSpPr>
          <p:nvPr/>
        </p:nvSpPr>
        <p:spPr bwMode="auto">
          <a:xfrm>
            <a:off x="4643438" y="3429000"/>
            <a:ext cx="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2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B9899"/>
                </a:solidFill>
              </a:rPr>
              <a:t>Задачи лекции</a:t>
            </a:r>
          </a:p>
        </p:txBody>
      </p:sp>
      <p:sp>
        <p:nvSpPr>
          <p:cNvPr id="13314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z="2000" dirty="0" smtClean="0"/>
              <a:t> </a:t>
            </a:r>
            <a:r>
              <a:rPr lang="ru-RU" sz="2000" dirty="0"/>
              <a:t>Генеральное целевое, стратегическое, текущее и оперативное планирование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Лизинг </a:t>
            </a:r>
            <a:r>
              <a:rPr lang="ru-RU" sz="2000" dirty="0"/>
              <a:t>строительной техники. </a:t>
            </a:r>
            <a:endParaRPr lang="ru-RU" sz="2000" dirty="0" smtClean="0"/>
          </a:p>
          <a:p>
            <a:r>
              <a:rPr lang="ru-RU" sz="2000" dirty="0" smtClean="0"/>
              <a:t>Сущность</a:t>
            </a:r>
            <a:r>
              <a:rPr lang="ru-RU" sz="2000" dirty="0"/>
              <a:t>, назначение и содержание бизнес-планов в строительстве. </a:t>
            </a:r>
            <a:endParaRPr lang="ru-RU" sz="2000" dirty="0" smtClean="0"/>
          </a:p>
          <a:p>
            <a:r>
              <a:rPr lang="ru-RU" sz="2000" dirty="0" smtClean="0"/>
              <a:t>Последовательность </a:t>
            </a:r>
            <a:r>
              <a:rPr lang="ru-RU" sz="2000" dirty="0"/>
              <a:t>составления бизнес-плана.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Содержание бизнес-плана (ориентировочное)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785938"/>
            <a:ext cx="76962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 Black" pitchFamily="34" charset="0"/>
              <a:buAutoNum type="arabicPeriod"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 typeface="Arial Black" pitchFamily="34" charset="0"/>
              <a:buAutoNum type="arabicPeriod"/>
            </a:pPr>
            <a:r>
              <a:rPr lang="ru-RU" sz="2000" smtClean="0"/>
              <a:t>Титульный лист</a:t>
            </a:r>
          </a:p>
          <a:p>
            <a:pPr eaLnBrk="1" hangingPunct="1">
              <a:lnSpc>
                <a:spcPct val="80000"/>
              </a:lnSpc>
              <a:buFont typeface="Arial Black" pitchFamily="34" charset="0"/>
              <a:buAutoNum type="arabicPeriod"/>
            </a:pPr>
            <a:r>
              <a:rPr lang="ru-RU" sz="2000" smtClean="0"/>
              <a:t>Меморандум о конфинденциальности</a:t>
            </a:r>
          </a:p>
          <a:p>
            <a:pPr eaLnBrk="1" hangingPunct="1">
              <a:lnSpc>
                <a:spcPct val="80000"/>
              </a:lnSpc>
              <a:buFont typeface="Arial Black" pitchFamily="34" charset="0"/>
              <a:buAutoNum type="arabicPeriod"/>
            </a:pPr>
            <a:r>
              <a:rPr lang="ru-RU" sz="2000" smtClean="0"/>
              <a:t>Вводная часть (резюме)</a:t>
            </a:r>
          </a:p>
          <a:p>
            <a:pPr eaLnBrk="1" hangingPunct="1">
              <a:lnSpc>
                <a:spcPct val="80000"/>
              </a:lnSpc>
              <a:buFont typeface="Arial Black" pitchFamily="34" charset="0"/>
              <a:buAutoNum type="arabicPeriod"/>
            </a:pPr>
            <a:r>
              <a:rPr lang="ru-RU" sz="2000" smtClean="0"/>
              <a:t>Анализ сферы деятельности</a:t>
            </a:r>
          </a:p>
          <a:p>
            <a:pPr eaLnBrk="1" hangingPunct="1">
              <a:lnSpc>
                <a:spcPct val="80000"/>
              </a:lnSpc>
              <a:buFont typeface="Arial Black" pitchFamily="34" charset="0"/>
              <a:buAutoNum type="arabicPeriod"/>
            </a:pPr>
            <a:r>
              <a:rPr lang="ru-RU" sz="2000" smtClean="0"/>
              <a:t>Характеристика организации или предприятия</a:t>
            </a:r>
          </a:p>
          <a:p>
            <a:pPr eaLnBrk="1" hangingPunct="1">
              <a:lnSpc>
                <a:spcPct val="80000"/>
              </a:lnSpc>
              <a:buFont typeface="Arial Black" pitchFamily="34" charset="0"/>
              <a:buAutoNum type="arabicPeriod"/>
            </a:pPr>
            <a:r>
              <a:rPr lang="ru-RU" sz="2000" smtClean="0"/>
              <a:t>Выбор вида деятельности</a:t>
            </a:r>
          </a:p>
          <a:p>
            <a:pPr eaLnBrk="1" hangingPunct="1">
              <a:lnSpc>
                <a:spcPct val="80000"/>
              </a:lnSpc>
              <a:buFont typeface="Arial Black" pitchFamily="34" charset="0"/>
              <a:buAutoNum type="arabicPeriod"/>
            </a:pPr>
            <a:r>
              <a:rPr lang="ru-RU" sz="2000" smtClean="0"/>
              <a:t>План маркетинга</a:t>
            </a:r>
          </a:p>
          <a:p>
            <a:pPr eaLnBrk="1" hangingPunct="1">
              <a:lnSpc>
                <a:spcPct val="80000"/>
              </a:lnSpc>
              <a:buFont typeface="Arial Black" pitchFamily="34" charset="0"/>
              <a:buAutoNum type="arabicPeriod"/>
            </a:pPr>
            <a:r>
              <a:rPr lang="ru-RU" sz="2000" smtClean="0"/>
              <a:t>Производственный план</a:t>
            </a:r>
          </a:p>
          <a:p>
            <a:pPr eaLnBrk="1" hangingPunct="1">
              <a:lnSpc>
                <a:spcPct val="80000"/>
              </a:lnSpc>
              <a:buFont typeface="Arial Black" pitchFamily="34" charset="0"/>
              <a:buAutoNum type="arabicPeriod"/>
            </a:pPr>
            <a:r>
              <a:rPr lang="ru-RU" sz="2000" smtClean="0"/>
              <a:t>Организационный план</a:t>
            </a:r>
          </a:p>
          <a:p>
            <a:pPr eaLnBrk="1" hangingPunct="1">
              <a:lnSpc>
                <a:spcPct val="80000"/>
              </a:lnSpc>
              <a:buFont typeface="Arial Black" pitchFamily="34" charset="0"/>
              <a:buAutoNum type="arabicPeriod"/>
            </a:pPr>
            <a:r>
              <a:rPr lang="ru-RU" sz="2000" smtClean="0"/>
              <a:t>Финансовый план</a:t>
            </a:r>
          </a:p>
          <a:p>
            <a:pPr eaLnBrk="1" hangingPunct="1">
              <a:lnSpc>
                <a:spcPct val="80000"/>
              </a:lnSpc>
              <a:buFont typeface="Arial Black" pitchFamily="34" charset="0"/>
              <a:buAutoNum type="arabicPeriod"/>
            </a:pPr>
            <a:r>
              <a:rPr lang="ru-RU" sz="2000" smtClean="0"/>
              <a:t>Анализ и оценка рисков</a:t>
            </a:r>
          </a:p>
          <a:p>
            <a:pPr eaLnBrk="1" hangingPunct="1">
              <a:lnSpc>
                <a:spcPct val="80000"/>
              </a:lnSpc>
              <a:buFont typeface="Arial Black" pitchFamily="34" charset="0"/>
              <a:buAutoNum type="arabicPeriod"/>
            </a:pPr>
            <a:r>
              <a:rPr lang="ru-RU" sz="2000" smtClean="0"/>
              <a:t>Приложения</a:t>
            </a:r>
          </a:p>
        </p:txBody>
      </p:sp>
    </p:spTree>
    <p:extLst>
      <p:ext uri="{BB962C8B-B14F-4D97-AF65-F5344CB8AC3E}">
        <p14:creationId xmlns:p14="http://schemas.microsoft.com/office/powerpoint/2010/main" val="742041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Содержание разделов бизнес-плана</a:t>
            </a:r>
          </a:p>
        </p:txBody>
      </p:sp>
      <p:sp>
        <p:nvSpPr>
          <p:cNvPr id="11267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Титульный лист</a:t>
            </a:r>
          </a:p>
        </p:txBody>
      </p:sp>
      <p:sp>
        <p:nvSpPr>
          <p:cNvPr id="11268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z="2000" smtClean="0"/>
          </a:p>
          <a:p>
            <a:r>
              <a:rPr lang="ru-RU" sz="2000" smtClean="0"/>
              <a:t>Наименование проекта</a:t>
            </a:r>
          </a:p>
          <a:p>
            <a:r>
              <a:rPr lang="ru-RU" sz="2000" smtClean="0"/>
              <a:t>Место разработки бизнес-плана</a:t>
            </a:r>
          </a:p>
          <a:p>
            <a:r>
              <a:rPr lang="ru-RU" sz="2000" smtClean="0"/>
              <a:t>Авторы проекта и наименование организации, контактные данные</a:t>
            </a:r>
          </a:p>
          <a:p>
            <a:r>
              <a:rPr lang="ru-RU" sz="2000" smtClean="0"/>
              <a:t>Имена и адреса учредителей</a:t>
            </a:r>
          </a:p>
          <a:p>
            <a:r>
              <a:rPr lang="ru-RU" sz="2000" smtClean="0"/>
              <a:t>Назначение бизнес-плана и лица, которым он адресован</a:t>
            </a:r>
          </a:p>
        </p:txBody>
      </p:sp>
      <p:sp>
        <p:nvSpPr>
          <p:cNvPr id="11269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mtClean="0"/>
              <a:t>Меморандум</a:t>
            </a:r>
          </a:p>
        </p:txBody>
      </p:sp>
      <p:sp>
        <p:nvSpPr>
          <p:cNvPr id="11270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z="2000" smtClean="0"/>
              <a:t>Напоминание всем лицам, которые знакомятся с бизнес-планом,  не разглашать содержащие в нем сведения и использовать их исключительно в интересах лиц, представивших план</a:t>
            </a:r>
          </a:p>
        </p:txBody>
      </p:sp>
    </p:spTree>
    <p:extLst>
      <p:ext uri="{BB962C8B-B14F-4D97-AF65-F5344CB8AC3E}">
        <p14:creationId xmlns:p14="http://schemas.microsoft.com/office/powerpoint/2010/main" val="1590553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800" dirty="0" smtClean="0"/>
              <a:t>Содержание разделов бизнес-плана</a:t>
            </a:r>
          </a:p>
        </p:txBody>
      </p:sp>
      <p:sp>
        <p:nvSpPr>
          <p:cNvPr id="12291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smtClean="0"/>
              <a:t>Вводная часть (резюме)</a:t>
            </a:r>
          </a:p>
        </p:txBody>
      </p:sp>
      <p:sp>
        <p:nvSpPr>
          <p:cNvPr id="12292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000" smtClean="0"/>
              <a:t>Описание новой идеи предельно простым и лаконичным языком, желательно без специальных терминов и выражений, объемом 1-2 страницы</a:t>
            </a:r>
          </a:p>
          <a:p>
            <a:r>
              <a:rPr lang="ru-RU" sz="2000" smtClean="0"/>
              <a:t>Должна дать ответ на 2 вопроса: что инвестор получит и степень риска финансовых потерь</a:t>
            </a:r>
          </a:p>
        </p:txBody>
      </p:sp>
      <p:sp>
        <p:nvSpPr>
          <p:cNvPr id="12293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000" smtClean="0"/>
              <a:t>Анализ сферы деятельности</a:t>
            </a:r>
          </a:p>
        </p:txBody>
      </p:sp>
      <p:sp>
        <p:nvSpPr>
          <p:cNvPr id="12294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mtClean="0"/>
              <a:t>Сведения о состоянии избранной деятельности</a:t>
            </a:r>
          </a:p>
          <a:p>
            <a:r>
              <a:rPr lang="ru-RU" smtClean="0"/>
              <a:t>Анализ текущего состояния и перспектив развития</a:t>
            </a:r>
          </a:p>
          <a:p>
            <a:r>
              <a:rPr lang="ru-RU" smtClean="0"/>
              <a:t> Исследование сырьевой базы</a:t>
            </a:r>
          </a:p>
          <a:p>
            <a:r>
              <a:rPr lang="ru-RU" smtClean="0"/>
              <a:t>Исследование рынка сбыта</a:t>
            </a:r>
          </a:p>
        </p:txBody>
      </p:sp>
    </p:spTree>
    <p:extLst>
      <p:ext uri="{BB962C8B-B14F-4D97-AF65-F5344CB8AC3E}">
        <p14:creationId xmlns:p14="http://schemas.microsoft.com/office/powerpoint/2010/main" val="3807975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2800" dirty="0" smtClean="0"/>
              <a:t>Содержание разделов бизнес-плана</a:t>
            </a:r>
          </a:p>
        </p:txBody>
      </p:sp>
      <p:sp>
        <p:nvSpPr>
          <p:cNvPr id="1331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smtClean="0"/>
              <a:t>Характеристика фирмы</a:t>
            </a:r>
          </a:p>
        </p:txBody>
      </p:sp>
      <p:sp>
        <p:nvSpPr>
          <p:cNvPr id="1331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000" smtClean="0"/>
              <a:t>Если бизнес-план разрабатывается в действующей организации дается ее характеристика</a:t>
            </a:r>
          </a:p>
          <a:p>
            <a:r>
              <a:rPr lang="ru-RU" sz="2000" smtClean="0"/>
              <a:t>Дается сведения о будущей организации, также описание прав потенциального инвестора в создаваемой организации (владение акциями, участие в управлении), его действия, чтобы получить предлагаемое право</a:t>
            </a:r>
          </a:p>
        </p:txBody>
      </p:sp>
      <p:sp>
        <p:nvSpPr>
          <p:cNvPr id="1331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000" smtClean="0"/>
              <a:t>Выбор типа деятельности</a:t>
            </a:r>
          </a:p>
        </p:txBody>
      </p:sp>
      <p:sp>
        <p:nvSpPr>
          <p:cNvPr id="1331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000" smtClean="0"/>
              <a:t>Подробная характеристика подрядных работ (услуг), либо строительного материала, почему его выбрали</a:t>
            </a:r>
          </a:p>
          <a:p>
            <a:r>
              <a:rPr lang="ru-RU" sz="2000" smtClean="0"/>
              <a:t>Наличие патента или авторских свидетельств</a:t>
            </a:r>
          </a:p>
          <a:p>
            <a:r>
              <a:rPr lang="ru-RU" sz="2000" smtClean="0"/>
              <a:t>Потребность в оборудованию, подготовке специалистов, потребность в научных ик онструкторских разработках</a:t>
            </a:r>
          </a:p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01485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800" dirty="0" smtClean="0"/>
              <a:t>Содержание разделов бизнес-плана</a:t>
            </a:r>
          </a:p>
        </p:txBody>
      </p:sp>
      <p:sp>
        <p:nvSpPr>
          <p:cNvPr id="17411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smtClean="0"/>
              <a:t>Анализ и оценка рисков</a:t>
            </a:r>
          </a:p>
        </p:txBody>
      </p:sp>
      <p:sp>
        <p:nvSpPr>
          <p:cNvPr id="17412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z="1800" smtClean="0"/>
          </a:p>
          <a:p>
            <a:r>
              <a:rPr lang="ru-RU" sz="1800" smtClean="0"/>
              <a:t>При выборе путей снижения рисков используют технические, организационно-экономические и правовые методы</a:t>
            </a:r>
          </a:p>
          <a:p>
            <a:r>
              <a:rPr lang="ru-RU" sz="1800" smtClean="0"/>
              <a:t>Нужно предусмотреть: перечень и источники возможных рисков, вероятность их проявления и ожидаемые потери, меры по снижении или нейтрализации рисков, предложения по страхованию рисков</a:t>
            </a:r>
          </a:p>
        </p:txBody>
      </p:sp>
      <p:sp>
        <p:nvSpPr>
          <p:cNvPr id="17413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000" smtClean="0"/>
              <a:t>Приложения</a:t>
            </a:r>
          </a:p>
        </p:txBody>
      </p:sp>
      <p:sp>
        <p:nvSpPr>
          <p:cNvPr id="17414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mtClean="0"/>
              <a:t>В приложениях приводятся нормы, прейскуранты, технические и другие данные, на которые в бизнес-плане имеются ссылки</a:t>
            </a:r>
          </a:p>
        </p:txBody>
      </p:sp>
    </p:spTree>
    <p:extLst>
      <p:ext uri="{BB962C8B-B14F-4D97-AF65-F5344CB8AC3E}">
        <p14:creationId xmlns:p14="http://schemas.microsoft.com/office/powerpoint/2010/main" val="1223075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Необходимо привести расчеты, показывающие, через какое время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 </a:t>
            </a:r>
            <a:r>
              <a:rPr lang="ru-RU" sz="2000" dirty="0" smtClean="0"/>
              <a:t>в каких размерах могут инвесторы получать прибыли </a:t>
            </a:r>
          </a:p>
        </p:txBody>
      </p:sp>
      <p:sp>
        <p:nvSpPr>
          <p:cNvPr id="16387" name="Содержимое 3"/>
          <p:cNvSpPr>
            <a:spLocks noGrp="1"/>
          </p:cNvSpPr>
          <p:nvPr>
            <p:ph idx="1"/>
          </p:nvPr>
        </p:nvSpPr>
        <p:spPr>
          <a:xfrm>
            <a:off x="762000" y="2500313"/>
            <a:ext cx="7696200" cy="3443287"/>
          </a:xfrm>
        </p:spPr>
        <p:txBody>
          <a:bodyPr/>
          <a:lstStyle/>
          <a:p>
            <a:pPr algn="ctr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/>
              <a:t>         З</a:t>
            </a:r>
            <a:r>
              <a:rPr lang="ru-RU" sz="2000" baseline="-25000" smtClean="0"/>
              <a:t>пос</a:t>
            </a:r>
          </a:p>
          <a:p>
            <a:pPr algn="ctr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/>
              <a:t>   </a:t>
            </a:r>
            <a:r>
              <a:rPr lang="en-US" sz="2000" smtClean="0"/>
              <a:t>V </a:t>
            </a:r>
            <a:r>
              <a:rPr lang="ru-RU" sz="2000" smtClean="0"/>
              <a:t>= -------------  ,</a:t>
            </a:r>
          </a:p>
          <a:p>
            <a:pPr algn="ctr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/>
              <a:t>           ц – З</a:t>
            </a:r>
            <a:r>
              <a:rPr lang="ru-RU" sz="2000" baseline="-25000" smtClean="0"/>
              <a:t>пер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1600" smtClean="0"/>
              <a:t>где </a:t>
            </a:r>
            <a:r>
              <a:rPr lang="en-US" sz="1600" smtClean="0"/>
              <a:t>V – </a:t>
            </a:r>
            <a:r>
              <a:rPr lang="ru-RU" sz="1600" smtClean="0"/>
              <a:t>объем выпуска продукции в точке безубыточности в натуральных измерениях;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1600" smtClean="0"/>
              <a:t>З</a:t>
            </a:r>
            <a:r>
              <a:rPr lang="ru-RU" sz="1600" baseline="-25000" smtClean="0"/>
              <a:t>пос</a:t>
            </a:r>
            <a:r>
              <a:rPr lang="ru-RU" sz="1600" smtClean="0"/>
              <a:t> – постоянные затраты, к которым относятся накладные расходы, кредиты, амортизационные отчисления, арендная плата;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1600" smtClean="0"/>
              <a:t>З</a:t>
            </a:r>
            <a:r>
              <a:rPr lang="ru-RU" sz="1600" baseline="-25000" smtClean="0"/>
              <a:t>пер</a:t>
            </a:r>
            <a:r>
              <a:rPr lang="ru-RU" sz="1600" smtClean="0"/>
              <a:t> – переменные затраты в расчете на единицу продукции, к которым относятся зарплата рабочих, стоимость сырья, материалов, электроэнергии, тепла, эксплуатации машин и оборудования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1600" smtClean="0"/>
              <a:t>Ц – цена единицы продукции</a:t>
            </a:r>
          </a:p>
        </p:txBody>
      </p:sp>
      <p:sp>
        <p:nvSpPr>
          <p:cNvPr id="16388" name="Текст 2"/>
          <p:cNvSpPr>
            <a:spLocks noGrp="1"/>
          </p:cNvSpPr>
          <p:nvPr>
            <p:ph type="body" idx="4294967295"/>
          </p:nvPr>
        </p:nvSpPr>
        <p:spPr>
          <a:xfrm>
            <a:off x="928688" y="1928813"/>
            <a:ext cx="7429500" cy="6397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smtClean="0"/>
              <a:t>Точка безубыточности (самоокупаемости)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125" y="5715000"/>
            <a:ext cx="7500938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Обобщающий документ ФП – баланс доходов и расходов и ведомость движения </a:t>
            </a:r>
            <a:r>
              <a:rPr lang="ru-RU" dirty="0" err="1">
                <a:solidFill>
                  <a:schemeClr val="tx1"/>
                </a:solidFill>
              </a:rPr>
              <a:t>наличости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517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Резюме о бизнес-плане</a:t>
            </a:r>
            <a:endParaRPr lang="ru-RU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200" dirty="0" smtClean="0"/>
          </a:p>
          <a:p>
            <a:r>
              <a:rPr lang="ru-RU" sz="2000" dirty="0" smtClean="0"/>
              <a:t>Бизнес-план это документ, содержащий всестороннее описание будущего дела и обосновывающий его прибыльность  </a:t>
            </a:r>
          </a:p>
          <a:p>
            <a:r>
              <a:rPr lang="ru-RU" sz="2000" dirty="0" smtClean="0"/>
              <a:t>Строительные бизнес-планы  разрабатываются не только в самой строительной отрасли, но и в любой другой отрасли, поскольку обычно всякое новое дело требует строительство новых, либо реконструкции или ремонта существующих зданий и сооружений </a:t>
            </a:r>
          </a:p>
          <a:p>
            <a:r>
              <a:rPr lang="ru-RU" sz="2000" dirty="0" smtClean="0"/>
              <a:t>Простое желание заниматься бизнесом недостаточно, даже успешный бизнесмен вынужден думать о том, что конкуренты не обошли их</a:t>
            </a:r>
          </a:p>
        </p:txBody>
      </p:sp>
    </p:spTree>
    <p:extLst>
      <p:ext uri="{BB962C8B-B14F-4D97-AF65-F5344CB8AC3E}">
        <p14:creationId xmlns:p14="http://schemas.microsoft.com/office/powerpoint/2010/main" val="22223483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692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Структура организации строительного производства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Организация </a:t>
            </a:r>
            <a:r>
              <a:rPr lang="ru-RU" sz="2000" dirty="0" smtClean="0"/>
              <a:t>строительного производства включает:</a:t>
            </a:r>
          </a:p>
          <a:p>
            <a:r>
              <a:rPr lang="ru-RU" sz="2000" dirty="0" smtClean="0"/>
              <a:t>планирование </a:t>
            </a:r>
            <a:r>
              <a:rPr lang="ru-RU" sz="2000" dirty="0" smtClean="0"/>
              <a:t>строительного производства;</a:t>
            </a:r>
          </a:p>
          <a:p>
            <a:r>
              <a:rPr lang="ru-RU" sz="2000" dirty="0" smtClean="0"/>
              <a:t>выбор </a:t>
            </a:r>
            <a:r>
              <a:rPr lang="ru-RU" sz="2000" dirty="0" smtClean="0"/>
              <a:t>методов организации строительства;</a:t>
            </a:r>
          </a:p>
          <a:p>
            <a:r>
              <a:rPr lang="ru-RU" sz="2000" dirty="0" smtClean="0"/>
              <a:t>проектирование </a:t>
            </a:r>
            <a:r>
              <a:rPr lang="ru-RU" sz="2000" dirty="0" smtClean="0"/>
              <a:t>организации строительства и производства работ;</a:t>
            </a:r>
          </a:p>
          <a:p>
            <a:r>
              <a:rPr lang="ru-RU" sz="2000" dirty="0" smtClean="0"/>
              <a:t>подготовку </a:t>
            </a:r>
            <a:r>
              <a:rPr lang="ru-RU" sz="2000" dirty="0" smtClean="0"/>
              <a:t>строительного производства;</a:t>
            </a:r>
          </a:p>
          <a:p>
            <a:r>
              <a:rPr lang="ru-RU" sz="2000" dirty="0" smtClean="0"/>
              <a:t>организацию </a:t>
            </a:r>
            <a:r>
              <a:rPr lang="ru-RU" sz="2000" dirty="0" smtClean="0"/>
              <a:t>труда;</a:t>
            </a:r>
          </a:p>
          <a:p>
            <a:r>
              <a:rPr lang="ru-RU" sz="2000" dirty="0" smtClean="0"/>
              <a:t>оперативно-диспетчерское </a:t>
            </a:r>
            <a:r>
              <a:rPr lang="ru-RU" sz="2000" dirty="0" smtClean="0"/>
              <a:t>управление;</a:t>
            </a:r>
          </a:p>
          <a:p>
            <a:r>
              <a:rPr lang="ru-RU" sz="2000" dirty="0" smtClean="0"/>
              <a:t>организацию </a:t>
            </a:r>
            <a:r>
              <a:rPr lang="ru-RU" sz="2000" dirty="0" smtClean="0"/>
              <a:t>материально-технического обеспечения;</a:t>
            </a:r>
          </a:p>
          <a:p>
            <a:r>
              <a:rPr lang="ru-RU" sz="2000" dirty="0" smtClean="0"/>
              <a:t>механизацию </a:t>
            </a:r>
            <a:r>
              <a:rPr lang="ru-RU" sz="2000" dirty="0" smtClean="0"/>
              <a:t>работ и организацию работы транспорта;</a:t>
            </a:r>
          </a:p>
          <a:p>
            <a:r>
              <a:rPr lang="ru-RU" sz="2000" dirty="0" smtClean="0"/>
              <a:t>управление </a:t>
            </a:r>
            <a:r>
              <a:rPr lang="ru-RU" sz="2000" dirty="0" smtClean="0"/>
              <a:t>качеством в строительных организациях.</a:t>
            </a:r>
          </a:p>
        </p:txBody>
      </p:sp>
    </p:spTree>
    <p:extLst>
      <p:ext uri="{BB962C8B-B14F-4D97-AF65-F5344CB8AC3E}">
        <p14:creationId xmlns:p14="http://schemas.microsoft.com/office/powerpoint/2010/main" val="2500842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Начало планирования СП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До </a:t>
            </a:r>
            <a:r>
              <a:rPr lang="ru-RU" sz="2800" dirty="0" smtClean="0"/>
              <a:t>начала строительства объекта выполняются мероприятия и работы по подготовке строительного производства в объеме, обеспечивающем планомерное развертывание строительно-монтажных работ и взаимоувязанную деятельность всех участников строительства объекта</a:t>
            </a:r>
          </a:p>
        </p:txBody>
      </p:sp>
    </p:spTree>
    <p:extLst>
      <p:ext uri="{BB962C8B-B14F-4D97-AF65-F5344CB8AC3E}">
        <p14:creationId xmlns:p14="http://schemas.microsoft.com/office/powerpoint/2010/main" val="186533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планирования СП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1436419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1299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определяет перспективу развития строительной организации на долгосрочный (пятилетний) период с учетом достигнутого ранее уровня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Генеральное </a:t>
            </a:r>
            <a:r>
              <a:rPr lang="ru-RU" dirty="0"/>
              <a:t>целевое </a:t>
            </a:r>
            <a:r>
              <a:rPr lang="ru-RU" dirty="0" smtClean="0"/>
              <a:t>планирование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014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2852936"/>
            <a:ext cx="2952328" cy="3246842"/>
          </a:xfrm>
        </p:spPr>
        <p:txBody>
          <a:bodyPr/>
          <a:lstStyle/>
          <a:p>
            <a:r>
              <a:rPr lang="ru-RU" dirty="0" smtClean="0"/>
              <a:t>РАЗРАБОТКА </a:t>
            </a:r>
            <a:r>
              <a:rPr lang="ru-RU" dirty="0" err="1" smtClean="0"/>
              <a:t>программЫ</a:t>
            </a:r>
            <a:r>
              <a:rPr lang="ru-RU" dirty="0" smtClean="0"/>
              <a:t> </a:t>
            </a:r>
            <a:r>
              <a:rPr lang="ru-RU" dirty="0"/>
              <a:t>развития строительной организации на среднесрочный (трехлетний) период с конкретизацией решений генерального планирования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/>
              <a:t>Стратегическое планирование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2924944"/>
            <a:ext cx="5040560" cy="3426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должна включать разделы по: 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     - развитию средств производства (во взаимосвязи предметов труда, орудий труда, условий труда);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     - повышению квалификации состава персонала (административного, линейного, рабочего);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     - совершенствованию системы управления (организационной структуры, системы менеджмента, нормативной и информационной базы, контроля качества).</a:t>
            </a:r>
          </a:p>
        </p:txBody>
      </p:sp>
    </p:spTree>
    <p:extLst>
      <p:ext uri="{BB962C8B-B14F-4D97-AF65-F5344CB8AC3E}">
        <p14:creationId xmlns:p14="http://schemas.microsoft.com/office/powerpoint/2010/main" val="2657995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00375" y="5552658"/>
            <a:ext cx="5867400" cy="695742"/>
          </a:xfrm>
        </p:spPr>
        <p:txBody>
          <a:bodyPr/>
          <a:lstStyle/>
          <a:p>
            <a:r>
              <a:rPr lang="ru-RU" sz="3200" dirty="0"/>
              <a:t>Текущее планирование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ПРЕДПОЛАГАЕТ </a:t>
            </a:r>
            <a:r>
              <a:rPr lang="ru-RU" sz="2000" dirty="0" smtClean="0"/>
              <a:t>разработку </a:t>
            </a:r>
            <a:r>
              <a:rPr lang="ru-RU" sz="2000" dirty="0"/>
              <a:t>годовой производственной программы строительной организации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131840" y="474345"/>
            <a:ext cx="57241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Производственная программа строительной организации формируется по мере заключения договоров подряда с учетом протоколов о намерениях.</a:t>
            </a:r>
          </a:p>
          <a:p>
            <a:r>
              <a:rPr lang="ru-RU" dirty="0"/>
              <a:t>При формировании производственной программы генеральному подрядчику необходимо: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     - оставлять за собой для выполнения собственными силами работы по специализации, позволяющие раскрывать широкий фронт работ субподрядчикам;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    - оптимизировать планируемые сроки завершения договоров подряда, исходя из стремления к равномерной загрузке своих производственных мощностей с учетом перспективы их развития.</a:t>
            </a:r>
          </a:p>
          <a:p>
            <a:r>
              <a:rPr lang="ru-RU" dirty="0">
                <a:solidFill>
                  <a:srgbClr val="FF0000"/>
                </a:solidFill>
              </a:rPr>
              <a:t>Планируемые сроки не должны превышать сроки, предусмотренные в договорах подряда по каждому объекту (комплексу).</a:t>
            </a:r>
          </a:p>
        </p:txBody>
      </p:sp>
    </p:spTree>
    <p:extLst>
      <p:ext uri="{BB962C8B-B14F-4D97-AF65-F5344CB8AC3E}">
        <p14:creationId xmlns:p14="http://schemas.microsoft.com/office/powerpoint/2010/main" val="3421210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6208" y="5589240"/>
            <a:ext cx="5867400" cy="549399"/>
          </a:xfrm>
        </p:spPr>
        <p:txBody>
          <a:bodyPr/>
          <a:lstStyle/>
          <a:p>
            <a:r>
              <a:rPr lang="ru-RU" dirty="0" smtClean="0"/>
              <a:t>Оперативное планирование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dirty="0" smtClean="0"/>
              <a:t>включает </a:t>
            </a:r>
            <a:r>
              <a:rPr lang="ru-RU" sz="2000" dirty="0"/>
              <a:t>квартальные и месячные планы производственной программы строительной организации и составленных на их основе декадных и недельно-суточных графиков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620688"/>
            <a:ext cx="62281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Оперативный месячный </a:t>
            </a:r>
            <a:r>
              <a:rPr lang="ru-RU" dirty="0"/>
              <a:t>план участка мастера (прораба) должен содержать объемы строительно-монтажных работ в натуральном и стоимостном выражении (выполняемые собственными силами); сроки окончания отдельных этапов строительства и сроки ввода объекта в эксплуатацию (при завершении строительства); численность рабочих; фонд заработной платы в процентах от стоимости работ; потребность в материалах и изделиях; потребность в строительных </a:t>
            </a:r>
            <a:r>
              <a:rPr lang="ru-RU" dirty="0" smtClean="0"/>
              <a:t>машинах.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Оперативный </a:t>
            </a:r>
            <a:r>
              <a:rPr lang="ru-RU" dirty="0"/>
              <a:t>месячный план строительно-монтажной организации включает показатели, планируемые по участкам старших прорабов, отдельно по заказчикам, участкам, объектам и этапам работ. Объемы работ субподрядчиков показываются отдельно по каждой организации. Единицей измерения в планах являются укрупненные объемы работ.</a:t>
            </a:r>
          </a:p>
        </p:txBody>
      </p:sp>
    </p:spTree>
    <p:extLst>
      <p:ext uri="{BB962C8B-B14F-4D97-AF65-F5344CB8AC3E}">
        <p14:creationId xmlns:p14="http://schemas.microsoft.com/office/powerpoint/2010/main" val="1410062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531</TotalTime>
  <Words>1328</Words>
  <Application>Microsoft Office PowerPoint</Application>
  <PresentationFormat>Экран (4:3)</PresentationFormat>
  <Paragraphs>189</Paragraphs>
  <Slides>27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Официальная</vt:lpstr>
      <vt:lpstr>Виды планирования. Лизинг в системе планирования. Бизнес-план</vt:lpstr>
      <vt:lpstr>Задачи лекции</vt:lpstr>
      <vt:lpstr>Структура организации строительного производства</vt:lpstr>
      <vt:lpstr>Начало планирования СП</vt:lpstr>
      <vt:lpstr>Виды планирования СП</vt:lpstr>
      <vt:lpstr>     Генеральное целевое планирование</vt:lpstr>
      <vt:lpstr>Стратегическое планирование</vt:lpstr>
      <vt:lpstr>Текущее планирование</vt:lpstr>
      <vt:lpstr>Оперативное планирование</vt:lpstr>
      <vt:lpstr>Лизинг строительной техники</vt:lpstr>
      <vt:lpstr>Лизинг строительной техники</vt:lpstr>
      <vt:lpstr>Участники лизинга</vt:lpstr>
      <vt:lpstr>Лизинг строительной техники</vt:lpstr>
      <vt:lpstr>В чем преимущество лизинга в строительстве</vt:lpstr>
      <vt:lpstr>Сущность, назначение и содержание бизнес-планов в строительстве</vt:lpstr>
      <vt:lpstr>Обработка новой идеи, вокруг которой будет разворачиваться вся последующая деятельность</vt:lpstr>
      <vt:lpstr>Определение риска</vt:lpstr>
      <vt:lpstr>Направления бизнес-планирования в области строительства</vt:lpstr>
      <vt:lpstr>Каких-либо обязательных правил или нормативных актов по составлению бизнес-планов не существует</vt:lpstr>
      <vt:lpstr>Содержание бизнес-плана (ориентировочное)</vt:lpstr>
      <vt:lpstr>Содержание разделов бизнес-плана</vt:lpstr>
      <vt:lpstr>Содержание разделов бизнес-плана</vt:lpstr>
      <vt:lpstr>Содержание разделов бизнес-плана</vt:lpstr>
      <vt:lpstr>Содержание разделов бизнес-плана</vt:lpstr>
      <vt:lpstr>Необходимо привести расчеты, показывающие, через какое время  и в каких размерах могут инвесторы получать прибыли </vt:lpstr>
      <vt:lpstr>Резюме о бизнес-плане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науки об организации строительства. Принципы организации строительства.</dc:title>
  <dc:creator>Samsung</dc:creator>
  <cp:lastModifiedBy>Галина Дмитриевна</cp:lastModifiedBy>
  <cp:revision>51</cp:revision>
  <dcterms:created xsi:type="dcterms:W3CDTF">2014-01-13T11:10:54Z</dcterms:created>
  <dcterms:modified xsi:type="dcterms:W3CDTF">2014-04-28T12:10:50Z</dcterms:modified>
</cp:coreProperties>
</file>