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5250" autoAdjust="0"/>
  </p:normalViewPr>
  <p:slideViewPr>
    <p:cSldViewPr snapToGrid="0">
      <p:cViewPr varScale="1">
        <p:scale>
          <a:sx n="53" d="100"/>
          <a:sy n="53" d="100"/>
        </p:scale>
        <p:origin x="224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85432-6BE7-429B-877D-11EB170820A9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A8D4E-890A-48D2-8881-351456D006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94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Дискретизация — это получение мгновенных значений сигнала (отсчетов) через определенные промежутки времени (т.е. с определенной частотой — частотой дискретизации). На рисунке: (1) — сигнал, (2) — отсчеты.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Квантование — это «округление» полученных мгновенных значений до ближайших заранее заданных уровней. Например, если у нас есть 5 уровней с шагом 2: 0, 2, 4, 6, 8, а некоторые мгновенные значения равны 3.6, 7.1, 2, 0.5, 1.8, то они будут округлены до 4, 8, 2, 0, 2 соответственно.</a:t>
            </a: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Кодирование — это представление значений полученных уровней в виде какого-либо кода (например, двоичного).</a:t>
            </a:r>
          </a:p>
          <a:p>
            <a:endParaRPr lang="ru-R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Итого имеем: 16 уровней × 8 сегментов × 2 группы = 256 уровней.</a:t>
            </a:r>
            <a:br>
              <a:rPr lang="ru-RU" dirty="0"/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примеру, число «10010101» представляет собой положительный сигнал (1), с уровнем 5 (0101) в 1-м сегменте (001).</a:t>
            </a:r>
            <a:br>
              <a:rPr lang="ru-RU" dirty="0"/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Теперь можно посчитать скорость полученного цифрового сигнала:</a:t>
            </a:r>
            <a:br>
              <a:rPr lang="ru-RU" dirty="0"/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 = 8000 отсчетов/сек × 8 бит/отсчет = 64000 бит/с = 64 кбит/с.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1A8D4E-890A-48D2-8881-351456D0067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192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Структура потока Е1 определена в рекомендации ITU-T G.704. Данный поток называется первичным цифровым потоком и организуется объединением 30-ти информационных ОЦК.</a:t>
            </a:r>
            <a:br>
              <a:rPr lang="ru-RU" dirty="0"/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Линейный сигнал системы построен на основе сверхциклов, циклов, канальных и тактовых интервалов, как это показано на рисунке выше (обозначение 0/1 соответствует передаче в данном тактовом интервале случайного сигнала). Сверхцикл передачи (СЦ) соответствует минимальному интервалу времени, за который передаётся один отсчёт каждого из 60 сигнальных каналов (СК) и каналов передачи аварийной сигнализации (потери сверхцикловой или цикловой синхронизации). Длительность СЦ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Тсц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=2мс. Сверхцикл состоит из 16 циклов передачи (с Ц0 по Ц15). Длительность цикла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Тц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=125мкс и соответствует интервалу дискретизации канала ТЧ с частотой 8 кГц. Каждый цикл подразделяется на 32 канальных интервала(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таймслота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длительностью Тки=3,906 мкс. Канальные интервалы КИ1-КИ15, КИ17-КИ31 отведены под передачу информационных сигналов. КИ0 и КИ16 — под передачу служебной информации. Каждый канальный интервал состоит из восьми интервалов разрядов (Р1-Р8) длительностью по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Тр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=488нс. Половина разрядного интервала может быть занята прямоугольным импульсом длительностью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=244нс при передаче в данном разряде единицы (при передаче нуля импульс в разрядном интервале отсутствует). Интервалы КИ0 в четных циклах предназначаются для передачи циклового синхросигнала (ЦСС).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 точки зрения передачи телефонного канала: телефонный канал является 8-ми битным отсчётом. Полезная нагрузка – разговор двух абонентов. Кроме того передаётся служебная информация (набор номера, отбой и т.п.) – сигналы управления и взаимодействия (СУВ). Для передачи таких сигналов достаточно повторения их 1 раз в 15 циклов, при этом каждый СУВ будет занимать 4 бита (СУВ для какого-то конкретного канала). Для этих целей был выбран 16-й канальный интервал. В один канал помещаются СУВ для двух телефонных каналов. Т.к. всего 30 каналов, за один разговор используется два канала, то цикл нужно повторить 15 раз, следовательно, с Ц1 по Ц15 передаём всю информацию о СУВ. Таким образом, необходимо определить номер цикла. Для этих целей нулевой цикл содержит сверхцикловой СС («0000» в 1-х четырёх байтах –MFAS). В 6-м бите передаётся потеря сверхцикла (LOM).</a:t>
            </a:r>
            <a:br>
              <a:rPr lang="ru-RU" dirty="0"/>
            </a:b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Мне приходилось сталкиваться с людьми которые пытаясь объяснить структуру потока Е1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предстовляли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его в качестве трубы, куда запиханы 32 трубы меньшего размера(32 </a:t>
            </a:r>
            <a:r>
              <a:rPr lang="ru-RU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таймслота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это довольно наглядно, но абсолютно не правильно т.к. в ПЦИ передача данных осуществляется последовательно, побитно, а не параллельно.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1A8D4E-890A-48D2-8881-351456D0067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260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732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63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209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6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13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236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649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654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974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024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54FF7-0FC7-4F53-9646-693F8B5BB05F}" type="datetimeFigureOut">
              <a:rPr lang="ru-RU" smtClean="0"/>
              <a:t>07.02.2020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0BDED-2817-4B0C-A895-6C0FB21D56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323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20B477-98AA-4C44-92AA-F1F55D4B9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dirty="0" err="1"/>
              <a:t>Плезиохронная</a:t>
            </a:r>
            <a:r>
              <a:rPr lang="ru-RU" sz="4400" dirty="0"/>
              <a:t> цифровая иерархия (ПЦИ)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3A0A453-FC5C-4EFF-979F-1CCC685FB5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/>
              <a:t>Plesiochronous</a:t>
            </a:r>
            <a:r>
              <a:rPr lang="en-US" dirty="0"/>
              <a:t> Digital Hierarchy (</a:t>
            </a:r>
            <a:r>
              <a:rPr lang="en-US" b="1" dirty="0"/>
              <a:t>PDH</a:t>
            </a:r>
            <a:r>
              <a:rPr lang="en-US" dirty="0"/>
              <a:t> 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797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C57890-BCAE-48DA-876C-8A77DE4F3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Теорема Котельникова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410A7C-F058-4685-8690-C82CD14D1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В </a:t>
            </a:r>
            <a:r>
              <a:rPr lang="ru-RU" b="1" dirty="0"/>
              <a:t>1933</a:t>
            </a:r>
            <a:r>
              <a:rPr lang="ru-RU" dirty="0"/>
              <a:t> году Котельников доказал свою теорему, которая в англоязычной литературе называется теоремой отсчетов. Формулировка теоремы Котельникова:</a:t>
            </a:r>
          </a:p>
          <a:p>
            <a:pPr marL="0" indent="0" algn="just">
              <a:buNone/>
            </a:pPr>
            <a:r>
              <a:rPr lang="ru-RU" b="1" dirty="0"/>
              <a:t>Если аналоговый сигнал имеет финитный (ограниченной по ширине) спектр, то он может быть восстановлен однозначно и без потерь по своим дискретным отсчетам, взятым с частотой, строго большей удвоенной верхней частоты.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876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6D64CBE-547E-4135-8901-AAB6A4F5CA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924291"/>
                <a:ext cx="7886700" cy="229496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Если непрерывный сигнал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/>
                  <a:t> имеет спектр, ограниченный частотой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гр</m:t>
                        </m:r>
                      </m:sub>
                    </m:sSub>
                  </m:oMath>
                </a14:m>
                <a:r>
                  <a:rPr lang="ru-RU" dirty="0"/>
                  <a:t>, то он может быть полностью и однозначно восстановлен по его дискретным отсчетам, взятым через интервалы времени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гр</m:t>
                        </m:r>
                      </m:sub>
                    </m:sSub>
                  </m:oMath>
                </a14:m>
                <a:r>
                  <a:rPr lang="ru-RU" dirty="0"/>
                  <a:t>, т.е. с частотой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ru-RU" b="0" i="1" smtClean="0">
                            <a:latin typeface="Cambria Math" panose="02040503050406030204" pitchFamily="18" charset="0"/>
                          </a:rPr>
                          <m:t>д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гр</m:t>
                        </m:r>
                      </m:sub>
                    </m:sSub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6D64CBE-547E-4135-8901-AAB6A4F5CA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924291"/>
                <a:ext cx="7886700" cy="2294962"/>
              </a:xfrm>
              <a:blipFill>
                <a:blip r:embed="rId2"/>
                <a:stretch>
                  <a:fillRect l="-1546" t="-4521" b="-7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484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F43A8929-2FBC-4E30-ABB7-56BD54D5D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930" y="2552972"/>
            <a:ext cx="8256139" cy="363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8B04683-9832-475E-9757-EAD4A09C9D3B}"/>
                  </a:ext>
                </a:extLst>
              </p:cNvPr>
              <p:cNvSpPr txBox="1"/>
              <p:nvPr/>
            </p:nvSpPr>
            <p:spPr>
              <a:xfrm>
                <a:off x="969909" y="672327"/>
                <a:ext cx="7627716" cy="12252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Частота дискретизации непрерывного сигнала не должна быть меньше удвоенной ширины спектра: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д</m:t>
                        </m:r>
                      </m:sub>
                    </m:sSub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2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ru-RU" i="1">
                            <a:latin typeface="Cambria Math" panose="02040503050406030204" pitchFamily="18" charset="0"/>
                          </a:rPr>
                          <m:t>гр</m:t>
                        </m:r>
                      </m:sub>
                    </m:sSub>
                  </m:oMath>
                </a14:m>
                <a:r>
                  <a:rPr lang="ru-RU" dirty="0"/>
                  <a:t> иначе произойдет наложение спектров (рис.) и будет невозможно с помощью фильтра нижних частот выделить спектр исходного непрерывного сигнала.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8B04683-9832-475E-9757-EAD4A09C9D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909" y="672327"/>
                <a:ext cx="7627716" cy="1225207"/>
              </a:xfrm>
              <a:prstGeom prst="rect">
                <a:avLst/>
              </a:prstGeom>
              <a:blipFill>
                <a:blip r:embed="rId3"/>
                <a:stretch>
                  <a:fillRect l="-639" t="-2488" b="-69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6509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332B2A9-2DF3-45A7-A610-D6377E236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8368" y="281818"/>
            <a:ext cx="2597674" cy="6294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005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E1C307F-8749-4B0D-91C2-C30CA2D60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5798" y="1127534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Пример 1.</a:t>
            </a:r>
            <a:r>
              <a:rPr lang="ru-RU" dirty="0"/>
              <a:t> Рассчитаем интервал дискретизации и минимально допустимую частоту дискретизации сигнала, спектральная плотность которого равна нулю при значениях частоты выше 100 кГц.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Пример 2.</a:t>
            </a:r>
            <a:r>
              <a:rPr lang="ru-RU" dirty="0"/>
              <a:t> Найдите частоту дискретизации и интервал дискретизации сигнала, имеющего спектр, ограниченный частотой  10 кГц.</a:t>
            </a:r>
          </a:p>
        </p:txBody>
      </p:sp>
    </p:spTree>
    <p:extLst>
      <p:ext uri="{BB962C8B-B14F-4D97-AF65-F5344CB8AC3E}">
        <p14:creationId xmlns:p14="http://schemas.microsoft.com/office/powerpoint/2010/main" val="399735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87E0EAF-56CB-445B-B82F-1DEC9997A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116825"/>
            <a:ext cx="7886700" cy="3600911"/>
          </a:xfrm>
        </p:spPr>
        <p:txBody>
          <a:bodyPr>
            <a:normAutofit/>
          </a:bodyPr>
          <a:lstStyle/>
          <a:p>
            <a:r>
              <a:rPr lang="ru-RU" sz="2000" dirty="0"/>
              <a:t>ИИ – Источник информации в виде непрерывного сигнала;</a:t>
            </a:r>
          </a:p>
          <a:p>
            <a:r>
              <a:rPr lang="ru-RU" sz="2000" dirty="0"/>
              <a:t>ДВ – </a:t>
            </a:r>
            <a:r>
              <a:rPr lang="ru-RU" sz="2000" dirty="0" err="1"/>
              <a:t>Дискретизатор</a:t>
            </a:r>
            <a:r>
              <a:rPr lang="ru-RU" sz="2000" dirty="0"/>
              <a:t> по времени;</a:t>
            </a:r>
          </a:p>
          <a:p>
            <a:r>
              <a:rPr lang="ru-RU" sz="2000" dirty="0"/>
              <a:t>КУ – </a:t>
            </a:r>
            <a:r>
              <a:rPr lang="ru-RU" sz="2000" dirty="0" err="1"/>
              <a:t>Квантователь</a:t>
            </a:r>
            <a:r>
              <a:rPr lang="ru-RU" sz="2000" dirty="0"/>
              <a:t> по уровню;</a:t>
            </a:r>
          </a:p>
          <a:p>
            <a:r>
              <a:rPr lang="ru-RU" sz="2000" dirty="0"/>
              <a:t>АЦП – Аналого-цифровой преобразователь;</a:t>
            </a:r>
          </a:p>
          <a:p>
            <a:r>
              <a:rPr lang="ru-RU" sz="2000" dirty="0"/>
              <a:t>ЛП – Линия передачи;</a:t>
            </a:r>
          </a:p>
          <a:p>
            <a:r>
              <a:rPr lang="ru-RU" sz="2000" dirty="0"/>
              <a:t>ЦАП – Цифро-аналоговый преобразователь;</a:t>
            </a:r>
          </a:p>
          <a:p>
            <a:r>
              <a:rPr lang="ru-RU" sz="2000" dirty="0"/>
              <a:t>УВ – Устройство Восстановления Дискретного аналогового сигнала в непрерывный.</a:t>
            </a:r>
          </a:p>
          <a:p>
            <a:r>
              <a:rPr lang="ru-RU" sz="2000" dirty="0"/>
              <a:t>ПИ – Приемник информации</a:t>
            </a:r>
          </a:p>
          <a:p>
            <a:endParaRPr lang="ru-RU" dirty="0"/>
          </a:p>
        </p:txBody>
      </p:sp>
      <p:pic>
        <p:nvPicPr>
          <p:cNvPr id="4098" name="Picture 2" descr="Рис. 2.2. Обобщенная структурная схема канала ЦСП:">
            <a:extLst>
              <a:ext uri="{FF2B5EF4-FFF2-40B4-BE49-F238E27FC236}">
                <a16:creationId xmlns:a16="http://schemas.microsoft.com/office/drawing/2014/main" id="{B50B120B-1B03-40FE-9B9A-3F9A1E989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260" y="1339799"/>
            <a:ext cx="7335479" cy="162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67997C1-BFB2-4691-8280-FBF2AAB5170D}"/>
              </a:ext>
            </a:extLst>
          </p:cNvPr>
          <p:cNvSpPr/>
          <p:nvPr/>
        </p:nvSpPr>
        <p:spPr>
          <a:xfrm>
            <a:off x="1853687" y="411796"/>
            <a:ext cx="6386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333333"/>
                </a:solidFill>
                <a:latin typeface="Verdana" panose="020B0604030504040204" pitchFamily="34" charset="0"/>
              </a:rPr>
              <a:t>Обобщенная структурная схема канала ЦСП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855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ADEC59-7D3F-4DFC-995E-F995B5D60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0650" y="350612"/>
            <a:ext cx="4698093" cy="476701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Структура потока Е1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1FA7623D-0657-4783-9190-B94D8193F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244" y="827313"/>
            <a:ext cx="8418356" cy="5726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0994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887</Words>
  <Application>Microsoft Office PowerPoint</Application>
  <PresentationFormat>Экран (4:3)</PresentationFormat>
  <Paragraphs>30</Paragraphs>
  <Slides>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Verdana</vt:lpstr>
      <vt:lpstr>Тема Office</vt:lpstr>
      <vt:lpstr>Плезиохронная цифровая иерархия (ПЦИ)</vt:lpstr>
      <vt:lpstr>Теорема Котельникова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потока Е1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Плезиохронная цифровая иерархия (ПЦИ)</dc:title>
  <dc:creator>Александр Николаев</dc:creator>
  <cp:lastModifiedBy>Александр Николаев</cp:lastModifiedBy>
  <cp:revision>7</cp:revision>
  <dcterms:created xsi:type="dcterms:W3CDTF">2020-02-07T09:51:35Z</dcterms:created>
  <dcterms:modified xsi:type="dcterms:W3CDTF">2020-02-07T12:06:34Z</dcterms:modified>
</cp:coreProperties>
</file>