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A7AD-F6D7-4EC5-9EB9-BB3805174B76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B208-0B21-4BDD-B819-A44BAD5AA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A7AD-F6D7-4EC5-9EB9-BB3805174B76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B208-0B21-4BDD-B819-A44BAD5AA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A7AD-F6D7-4EC5-9EB9-BB3805174B76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B208-0B21-4BDD-B819-A44BAD5AA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A7AD-F6D7-4EC5-9EB9-BB3805174B76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B208-0B21-4BDD-B819-A44BAD5AA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A7AD-F6D7-4EC5-9EB9-BB3805174B76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B208-0B21-4BDD-B819-A44BAD5AA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A7AD-F6D7-4EC5-9EB9-BB3805174B76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B208-0B21-4BDD-B819-A44BAD5AA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A7AD-F6D7-4EC5-9EB9-BB3805174B76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B208-0B21-4BDD-B819-A44BAD5AA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A7AD-F6D7-4EC5-9EB9-BB3805174B76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B208-0B21-4BDD-B819-A44BAD5AA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A7AD-F6D7-4EC5-9EB9-BB3805174B76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B208-0B21-4BDD-B819-A44BAD5AA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A7AD-F6D7-4EC5-9EB9-BB3805174B76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B208-0B21-4BDD-B819-A44BAD5AA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A7AD-F6D7-4EC5-9EB9-BB3805174B76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B208-0B21-4BDD-B819-A44BAD5AA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8A7AD-F6D7-4EC5-9EB9-BB3805174B76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AB208-0B21-4BDD-B819-A44BAD5AA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Инфекционные заболевания у людей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85852" y="0"/>
            <a:ext cx="6400816" cy="86834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Сибирская язва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8929718" cy="55721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Сибирская язва у человека может протекать в кожной, </a:t>
            </a:r>
            <a:r>
              <a:rPr lang="ru-RU" dirty="0" smtClean="0"/>
              <a:t>легочной и </a:t>
            </a:r>
            <a:r>
              <a:rPr lang="ru-RU" dirty="0" smtClean="0"/>
              <a:t>кишечной формах. Инкубационный период длится обычно от 2 </a:t>
            </a:r>
            <a:r>
              <a:rPr lang="ru-RU" dirty="0" smtClean="0"/>
              <a:t>до 5 </a:t>
            </a:r>
            <a:r>
              <a:rPr lang="ru-RU" dirty="0" smtClean="0"/>
              <a:t>дней. </a:t>
            </a:r>
            <a:endParaRPr lang="ru-RU" dirty="0" smtClean="0"/>
          </a:p>
          <a:p>
            <a:r>
              <a:rPr lang="ru-RU" dirty="0" smtClean="0"/>
              <a:t>Начало </a:t>
            </a:r>
            <a:r>
              <a:rPr lang="ru-RU" dirty="0" smtClean="0"/>
              <a:t>заболевания </a:t>
            </a:r>
            <a:r>
              <a:rPr lang="ru-RU" i="1" dirty="0" smtClean="0"/>
              <a:t>легочной формой напоминает ОРВИ, но </a:t>
            </a:r>
            <a:r>
              <a:rPr lang="ru-RU" i="1" dirty="0" smtClean="0"/>
              <a:t>че</a:t>
            </a:r>
            <a:r>
              <a:rPr lang="ru-RU" dirty="0" smtClean="0"/>
              <a:t>рез </a:t>
            </a:r>
            <a:r>
              <a:rPr lang="ru-RU" dirty="0" smtClean="0"/>
              <a:t>3– 5 дней (развивается острая дыхательная недостаточность, </a:t>
            </a:r>
            <a:r>
              <a:rPr lang="ru-RU" dirty="0" smtClean="0"/>
              <a:t>которая приводит </a:t>
            </a:r>
            <a:r>
              <a:rPr lang="ru-RU" dirty="0" smtClean="0"/>
              <a:t>к шоку и смерти больного).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i="1" dirty="0" smtClean="0"/>
              <a:t>кожной форме </a:t>
            </a:r>
            <a:r>
              <a:rPr lang="ru-RU" i="1" dirty="0" smtClean="0"/>
              <a:t>заболевания </a:t>
            </a:r>
            <a:r>
              <a:rPr lang="ru-RU" dirty="0" smtClean="0"/>
              <a:t>вначале </a:t>
            </a:r>
            <a:r>
              <a:rPr lang="ru-RU" dirty="0" smtClean="0"/>
              <a:t>появляются кожный зуд и сыпь. Через 2–6 дней сыпь </a:t>
            </a:r>
            <a:r>
              <a:rPr lang="ru-RU" dirty="0" smtClean="0"/>
              <a:t>превращается </a:t>
            </a:r>
            <a:r>
              <a:rPr lang="ru-RU" dirty="0" smtClean="0"/>
              <a:t>в пузырьки, затем ткани омертвевают, образуется черный струп</a:t>
            </a:r>
            <a:r>
              <a:rPr lang="ru-RU" dirty="0" smtClean="0"/>
              <a:t>, окруженный </a:t>
            </a:r>
            <a:r>
              <a:rPr lang="ru-RU" dirty="0" smtClean="0"/>
              <a:t>отеком и вторичными мелкими пузырьками. </a:t>
            </a:r>
            <a:r>
              <a:rPr lang="ru-RU" dirty="0" smtClean="0"/>
              <a:t>Возможен сепсис </a:t>
            </a:r>
            <a:r>
              <a:rPr lang="ru-RU" dirty="0" smtClean="0"/>
              <a:t>(общее заражение крови).</a:t>
            </a:r>
          </a:p>
          <a:p>
            <a:r>
              <a:rPr lang="ru-RU" dirty="0" smtClean="0"/>
              <a:t>При развитии </a:t>
            </a:r>
            <a:r>
              <a:rPr lang="ru-RU" i="1" dirty="0" smtClean="0"/>
              <a:t>кишечной формы характерны режущие боли в </a:t>
            </a:r>
            <a:r>
              <a:rPr lang="ru-RU" i="1" dirty="0" smtClean="0"/>
              <a:t>живо</a:t>
            </a:r>
            <a:r>
              <a:rPr lang="ru-RU" dirty="0" smtClean="0"/>
              <a:t>те</a:t>
            </a:r>
            <a:r>
              <a:rPr lang="ru-RU" dirty="0" smtClean="0"/>
              <a:t>, рвота с примесью крови, значительное вздутие кишечника, </a:t>
            </a:r>
            <a:r>
              <a:rPr lang="ru-RU" dirty="0" smtClean="0"/>
              <a:t>частый жидкий </a:t>
            </a:r>
            <a:r>
              <a:rPr lang="ru-RU" dirty="0" smtClean="0"/>
              <a:t>стул с примесью крови, выражена резкая интоксикация </a:t>
            </a:r>
            <a:r>
              <a:rPr lang="ru-RU" dirty="0" smtClean="0"/>
              <a:t>организма</a:t>
            </a:r>
            <a:r>
              <a:rPr lang="ru-RU" dirty="0" smtClean="0"/>
              <a:t>, возможно развитие синдрома «острый живот». Вероятность </a:t>
            </a:r>
            <a:r>
              <a:rPr lang="ru-RU" dirty="0" smtClean="0"/>
              <a:t>летального </a:t>
            </a:r>
            <a:r>
              <a:rPr lang="ru-RU" dirty="0" smtClean="0"/>
              <a:t>исхода – 100 %.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6615130" cy="93978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Геморрагическая лихорадка </a:t>
            </a:r>
            <a:r>
              <a:rPr lang="ru-RU" sz="3200" b="1" dirty="0" err="1" smtClean="0"/>
              <a:t>Эбола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4214810" cy="442915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Лихорадка </a:t>
            </a:r>
            <a:r>
              <a:rPr lang="ru-RU" dirty="0" err="1" smtClean="0"/>
              <a:t>Эбола</a:t>
            </a:r>
            <a:r>
              <a:rPr lang="ru-RU" dirty="0" smtClean="0"/>
              <a:t> – тяжелое вирусное заболевание, отличительной особенностью которой является обильные кровотечения, в том числе и внутренних органов. Заболеванию подвержены человекообразные обезьяны и люди. </a:t>
            </a:r>
            <a:endParaRPr lang="ru-RU" dirty="0" smtClean="0"/>
          </a:p>
          <a:p>
            <a:r>
              <a:rPr lang="ru-RU" dirty="0" smtClean="0"/>
              <a:t>Возбудителем </a:t>
            </a:r>
            <a:r>
              <a:rPr lang="ru-RU" dirty="0" smtClean="0"/>
              <a:t>лихорадки является вирус, который получил название </a:t>
            </a:r>
            <a:r>
              <a:rPr lang="ru-RU" dirty="0" err="1" smtClean="0"/>
              <a:t>Эбола</a:t>
            </a:r>
            <a:r>
              <a:rPr lang="ru-RU" dirty="0" smtClean="0"/>
              <a:t> по названию реки, протекающей на севере Конго, и на берегах которой были зафиксированы первые вспышки инфекции. </a:t>
            </a:r>
            <a:endParaRPr lang="ru-RU" dirty="0" smtClean="0"/>
          </a:p>
          <a:p>
            <a:r>
              <a:rPr lang="ru-RU" dirty="0" smtClean="0"/>
              <a:t>Симптомы </a:t>
            </a:r>
            <a:r>
              <a:rPr lang="ru-RU" dirty="0" err="1" smtClean="0"/>
              <a:t>Эбола</a:t>
            </a:r>
            <a:r>
              <a:rPr lang="ru-RU" dirty="0" smtClean="0"/>
              <a:t> имеют особенность проявляться внезапно, которые представлены на рисунке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7675" y="785794"/>
            <a:ext cx="4886325" cy="4653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0"/>
            <a:ext cx="5000660" cy="78581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Лихорадка </a:t>
            </a:r>
            <a:r>
              <a:rPr lang="ru-RU" sz="3200" b="1" dirty="0" err="1" smtClean="0"/>
              <a:t>Ласса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72518" cy="498317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Источник инфекции: грызуны (многососковая крыса), больной человек. </a:t>
            </a:r>
          </a:p>
          <a:p>
            <a:r>
              <a:rPr lang="ru-RU" dirty="0" smtClean="0"/>
              <a:t>Пути передачи: от грызунов к человеку передается контактным и воздушно-пылевым путем. Предполагают воздушно-капельный, контактный способы передачи, а также при подкожном впрыскивании и внутривенном вливании лекарственных веществ. </a:t>
            </a:r>
          </a:p>
          <a:p>
            <a:r>
              <a:rPr lang="ru-RU" dirty="0" smtClean="0"/>
              <a:t>Инкубационный период: в раннем периоде болезни симптомы часто неспецифичны. Начало болезни постепенное, повышение температуры, озноб, недомогание, головная, мышечные боли.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6186502" cy="85723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Лихорадка </a:t>
            </a:r>
            <a:r>
              <a:rPr lang="ru-RU" sz="3200" b="1" dirty="0" err="1" smtClean="0"/>
              <a:t>Ласса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5721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На первой неделе развивается тяжелое воспаление слизистой оболочки глотки, с появлением белых пятен или язв на слизистой глотки, миндалин мягкого неба. Затем присоединяются тошнота, рвота, понос, боли в груди и в животе.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smtClean="0"/>
              <a:t>второй неделе понос проходит, но боли в животе и рвота могут сохраняться. Нередко отмечаются головокружение, снижение зрения и слуха. Появляется пятнистая сыпь.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smtClean="0"/>
              <a:t>тяжелой форме болезни нарастают симптомы отравления, появляются нарушения со стороны органов дыхания. Кожа лица и груди становится красной, лицо и шея отечны, температура около 40°С, сознание спутано. </a:t>
            </a:r>
            <a:endParaRPr lang="ru-RU" dirty="0" smtClean="0"/>
          </a:p>
          <a:p>
            <a:r>
              <a:rPr lang="ru-RU" dirty="0" smtClean="0"/>
              <a:t>Отмечается </a:t>
            </a:r>
            <a:r>
              <a:rPr lang="ru-RU" dirty="0" smtClean="0"/>
              <a:t>уменьшение количества выделяемой почками мочи. Могут увеличиваться подкожные кровоизлияния на руках, ногах, животе. Нередки кровоизлияния в плевру, причиняющие острую боль в груди. </a:t>
            </a:r>
            <a:endParaRPr lang="ru-RU" dirty="0" smtClean="0"/>
          </a:p>
          <a:p>
            <a:r>
              <a:rPr lang="ru-RU" dirty="0" smtClean="0"/>
              <a:t>Лихорадочный </a:t>
            </a:r>
            <a:r>
              <a:rPr lang="ru-RU" dirty="0" smtClean="0"/>
              <a:t>период длится 7-21 день. </a:t>
            </a:r>
            <a:endParaRPr lang="ru-RU" dirty="0" smtClean="0"/>
          </a:p>
          <a:p>
            <a:r>
              <a:rPr lang="ru-RU" dirty="0" smtClean="0"/>
              <a:t>Смерть </a:t>
            </a:r>
            <a:r>
              <a:rPr lang="ru-RU" dirty="0" smtClean="0"/>
              <a:t>чаще всего наступает на второй неделе болезни от острой </a:t>
            </a:r>
            <a:r>
              <a:rPr lang="ru-RU" dirty="0" err="1" smtClean="0"/>
              <a:t>сердечно-сосудистой</a:t>
            </a:r>
            <a:r>
              <a:rPr lang="ru-RU" dirty="0" smtClean="0"/>
              <a:t> недостаточности. Наряду с тяжелыми встречаются легкие формы заболевания.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0"/>
            <a:ext cx="3429024" cy="785794"/>
          </a:xfrm>
        </p:spPr>
        <p:txBody>
          <a:bodyPr/>
          <a:lstStyle/>
          <a:p>
            <a:r>
              <a:rPr lang="ru-RU" b="1" dirty="0" smtClean="0"/>
              <a:t>Чума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29256" y="642918"/>
            <a:ext cx="3571900" cy="588328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Источник </a:t>
            </a:r>
            <a:r>
              <a:rPr lang="ru-RU" dirty="0"/>
              <a:t>инфекции – грызуны, больной человек, верблюд </a:t>
            </a:r>
            <a:endParaRPr lang="en-US" dirty="0" smtClean="0"/>
          </a:p>
          <a:p>
            <a:r>
              <a:rPr lang="ru-RU" dirty="0"/>
              <a:t>Пути передачи – через блох, воздушно-капельный. Возможны другие пути (выделения больных, снятие шкурки и разделка туш грызунов и других животных) </a:t>
            </a:r>
            <a:endParaRPr lang="en-US" dirty="0" smtClean="0"/>
          </a:p>
          <a:p>
            <a:r>
              <a:rPr lang="ru-RU" dirty="0"/>
              <a:t>Инкубационный период – 6 дней (от 1 до 6 дней в исключительных случаях и у привитых до 8–10 дней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550069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6215106" cy="6540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Клинические проявления чумы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Autofit/>
          </a:bodyPr>
          <a:lstStyle/>
          <a:p>
            <a:r>
              <a:rPr lang="ru-RU" sz="1800" dirty="0"/>
              <a:t>Клинически чума характеризуется общей резкой интоксикацией</a:t>
            </a:r>
            <a:r>
              <a:rPr lang="ru-RU" sz="1800" dirty="0" smtClean="0"/>
              <a:t>,</a:t>
            </a:r>
            <a:r>
              <a:rPr lang="en-US" sz="1800" dirty="0" smtClean="0"/>
              <a:t> </a:t>
            </a:r>
            <a:r>
              <a:rPr lang="ru-RU" sz="1800" dirty="0" smtClean="0"/>
              <a:t>тяжелым </a:t>
            </a:r>
            <a:r>
              <a:rPr lang="ru-RU" sz="1800" dirty="0"/>
              <a:t>поражением </a:t>
            </a:r>
            <a:r>
              <a:rPr lang="ru-RU" sz="1800" dirty="0" err="1"/>
              <a:t>сердечно-сосудистой</a:t>
            </a:r>
            <a:r>
              <a:rPr lang="ru-RU" sz="1800" dirty="0"/>
              <a:t> системы и местными </a:t>
            </a:r>
            <a:r>
              <a:rPr lang="ru-RU" sz="1800" dirty="0" smtClean="0"/>
              <a:t>проявлениями</a:t>
            </a:r>
            <a:r>
              <a:rPr lang="ru-RU" sz="1800" dirty="0"/>
              <a:t>, которые зависят от места внедрения возбудителя. Формы </a:t>
            </a:r>
            <a:r>
              <a:rPr lang="ru-RU" sz="1800" dirty="0" smtClean="0"/>
              <a:t>протекания </a:t>
            </a:r>
            <a:r>
              <a:rPr lang="ru-RU" sz="1800" dirty="0"/>
              <a:t>чумы разные: легочная (поражение легких), бубонная (</a:t>
            </a:r>
            <a:r>
              <a:rPr lang="ru-RU" sz="1800" dirty="0" smtClean="0"/>
              <a:t>поражение </a:t>
            </a:r>
            <a:r>
              <a:rPr lang="ru-RU" sz="1800" dirty="0"/>
              <a:t>лимфатических узлов), кожно-бубонная (карбункулы и кожные </a:t>
            </a:r>
            <a:r>
              <a:rPr lang="ru-RU" sz="1800" dirty="0" smtClean="0"/>
              <a:t>язвы </a:t>
            </a:r>
            <a:r>
              <a:rPr lang="ru-RU" sz="1800" dirty="0"/>
              <a:t>с поражением лимфатических узлов</a:t>
            </a:r>
            <a:r>
              <a:rPr lang="ru-RU" sz="1800" dirty="0" smtClean="0"/>
              <a:t>).</a:t>
            </a:r>
            <a:endParaRPr lang="en-US" sz="1800" dirty="0" smtClean="0"/>
          </a:p>
          <a:p>
            <a:r>
              <a:rPr lang="ru-RU" sz="1800" u="sng" dirty="0"/>
              <a:t>Легочная</a:t>
            </a:r>
            <a:r>
              <a:rPr lang="ru-RU" sz="1800" dirty="0"/>
              <a:t> форма: на фоне </a:t>
            </a:r>
            <a:r>
              <a:rPr lang="ru-RU" sz="1800" dirty="0" err="1"/>
              <a:t>общетоксических</a:t>
            </a:r>
            <a:r>
              <a:rPr lang="ru-RU" sz="1800" dirty="0"/>
              <a:t> признаков появляются боли в грудной клетке, одышка, рано наступает угнетение психики, бред, кашель появляется с самого начала заболевания. Мокрота часто пенистая, с прожилками алой крови. Характерно несоответствие между данными объективного обследования легких и общим тяжелым состоянием больного. </a:t>
            </a:r>
          </a:p>
          <a:p>
            <a:r>
              <a:rPr lang="ru-RU" sz="1800" u="sng" dirty="0" smtClean="0"/>
              <a:t>Бубонная</a:t>
            </a:r>
            <a:r>
              <a:rPr lang="ru-RU" sz="1800" dirty="0" smtClean="0"/>
              <a:t> </a:t>
            </a:r>
            <a:r>
              <a:rPr lang="ru-RU" sz="1800" dirty="0"/>
              <a:t>форма (наиболее частая): основным признаком является бубон (воспаление ближайшего к месту внедрения возбудителя чумы лимфатического узла). Бубон резко болезненный, плотный, спаянный с окружающей подкожной клетчаткой (неподвижный). </a:t>
            </a:r>
          </a:p>
          <a:p>
            <a:r>
              <a:rPr lang="ru-RU" sz="1800" i="1" dirty="0" smtClean="0"/>
              <a:t>Карбункул – это острое гнойное воспаление кожи и подкожной</a:t>
            </a:r>
            <a:r>
              <a:rPr lang="en-US" sz="1800" i="1" dirty="0" smtClean="0"/>
              <a:t> </a:t>
            </a:r>
            <a:r>
              <a:rPr lang="ru-RU" sz="1800" dirty="0" smtClean="0"/>
              <a:t>клетчатки, исходящее из волосяных мешочков и сальных желез. </a:t>
            </a:r>
            <a:endParaRPr lang="en-US" sz="1800" dirty="0" smtClean="0"/>
          </a:p>
          <a:p>
            <a:r>
              <a:rPr lang="ru-RU" sz="1800" u="sng" dirty="0" smtClean="0"/>
              <a:t>Септическая</a:t>
            </a:r>
            <a:r>
              <a:rPr lang="ru-RU" sz="1800" dirty="0"/>
              <a:t>: раннее тяжелое отравление организма токсинами, чрезвычайно тяжелые общие симптомы заболевания и быстрая смерть (резкое падение кровяного давления, кровоизлияние в слизистых, коже, кровотечение из внутренних органов). Не исключена возможность развития чумного менингита с тяжелым течением, заканчивающегося неблагоприятным </a:t>
            </a:r>
            <a:r>
              <a:rPr lang="ru-RU" sz="1800" dirty="0" smtClean="0"/>
              <a:t>исходом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Чума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Широкое применение антибиотиков, изменяющих клиническую картину чумы, может привести к появлению слабовыраженных и нетипичных форм болезни. </a:t>
            </a:r>
          </a:p>
          <a:p>
            <a:r>
              <a:rPr lang="ru-RU" dirty="0" smtClean="0"/>
              <a:t>Все формы заболевания чумы без специального лечения быстро приводят к смерти.</a:t>
            </a:r>
          </a:p>
          <a:p>
            <a:r>
              <a:rPr lang="ru-RU" dirty="0" smtClean="0"/>
              <a:t>Наличие природных очагов чумы в России (прикаспийского, </a:t>
            </a:r>
            <a:r>
              <a:rPr lang="ru-RU" dirty="0" smtClean="0"/>
              <a:t>забайкальского </a:t>
            </a:r>
            <a:r>
              <a:rPr lang="ru-RU" dirty="0" smtClean="0"/>
              <a:t>и др.), рост международных связей, военные конфликты, миграция населения вынуждают в настоящее время поддерживать постоянную противоэпидемическую настороженность.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14290"/>
            <a:ext cx="5472122" cy="774720"/>
          </a:xfrm>
        </p:spPr>
        <p:txBody>
          <a:bodyPr/>
          <a:lstStyle/>
          <a:p>
            <a:r>
              <a:rPr lang="ru-RU" b="1" dirty="0" smtClean="0"/>
              <a:t>Холера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498317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Источник </a:t>
            </a:r>
            <a:r>
              <a:rPr lang="ru-RU" dirty="0" smtClean="0"/>
              <a:t>инфекции – больной человек, </a:t>
            </a:r>
            <a:r>
              <a:rPr lang="ru-RU" dirty="0" err="1" smtClean="0"/>
              <a:t>виброноситель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Пути передачи – водный, пищевой, контактный. </a:t>
            </a:r>
          </a:p>
          <a:p>
            <a:r>
              <a:rPr lang="ru-RU" dirty="0" smtClean="0"/>
              <a:t>Инкубационный период – 5 дней (от 1 до 5 дней). </a:t>
            </a:r>
          </a:p>
          <a:p>
            <a:r>
              <a:rPr lang="ru-RU" dirty="0" smtClean="0"/>
              <a:t>Основные клинические признаки: </a:t>
            </a:r>
          </a:p>
          <a:p>
            <a:pPr>
              <a:buNone/>
            </a:pPr>
            <a:r>
              <a:rPr lang="ru-RU" dirty="0" smtClean="0"/>
              <a:t>Различают: легкое течение холеры, при котором жидкий стул и рвота могут быть однократными. Обезвоживание почти не выражено. Самочувствие удовлетворительное. Жалобы на сухость во рту и повышенную жажду. Больные за медицинской помощью не обращаются, выявление их затруднительно. Без бактериологического исследования зачастую невозможно провести дифференциальный диагноз с желудочно-кишечными заболеваниями другого характера. Продолжительность болезни 1–2 дня.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758138" cy="7143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Клещевой энцефалит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Клещевой  энцефалит — </a:t>
            </a:r>
            <a:r>
              <a:rPr lang="ru-RU" dirty="0" smtClean="0"/>
              <a:t>природно-очаговая трансмиссивная (передающаяся клещами) вирусная инфекция, характеризующаяся преимущественным поражением центральной нервной системы. </a:t>
            </a:r>
          </a:p>
          <a:p>
            <a:r>
              <a:rPr lang="ru-RU" dirty="0" smtClean="0"/>
              <a:t>Заболевание отличается полиморфизмом клинических проявлений и тяжестью течения (от легких стёртых форм до тяжёлых </a:t>
            </a:r>
            <a:r>
              <a:rPr lang="ru-RU" dirty="0" err="1" smtClean="0"/>
              <a:t>прогредиентных</a:t>
            </a:r>
            <a:r>
              <a:rPr lang="ru-RU" dirty="0" smtClean="0"/>
              <a:t>). </a:t>
            </a:r>
            <a:endParaRPr lang="ru-RU" dirty="0" smtClean="0"/>
          </a:p>
          <a:p>
            <a:r>
              <a:rPr lang="ru-RU" dirty="0" smtClean="0"/>
              <a:t>Клещевой энцефалит относится к группе природно-очаговых болезней человека. Основным резервуаром и переносчиком вируса в природе являются иксодовые клещи. Вирус обнаружен в организме более чем 10 видов клещей из родов </a:t>
            </a:r>
            <a:r>
              <a:rPr lang="ru-RU" i="1" dirty="0" err="1" smtClean="0"/>
              <a:t>Ix</a:t>
            </a:r>
            <a:r>
              <a:rPr lang="en-US" i="1" dirty="0" smtClean="0"/>
              <a:t>o</a:t>
            </a:r>
            <a:r>
              <a:rPr lang="ru-RU" i="1" dirty="0" err="1" smtClean="0"/>
              <a:t>des</a:t>
            </a:r>
            <a:r>
              <a:rPr lang="ru-RU" dirty="0" smtClean="0"/>
              <a:t>, </a:t>
            </a:r>
            <a:r>
              <a:rPr lang="ru-RU" i="1" dirty="0" err="1" smtClean="0"/>
              <a:t>Dermacentor</a:t>
            </a:r>
            <a:r>
              <a:rPr lang="ru-RU" i="1" dirty="0" smtClean="0"/>
              <a:t> </a:t>
            </a:r>
            <a:r>
              <a:rPr lang="ru-RU" dirty="0" smtClean="0"/>
              <a:t>и </a:t>
            </a:r>
            <a:r>
              <a:rPr lang="ru-RU" i="1" dirty="0" err="1" smtClean="0"/>
              <a:t>Haemaphysalis</a:t>
            </a:r>
            <a:r>
              <a:rPr lang="ru-RU" dirty="0" smtClean="0"/>
              <a:t>, но основную роль в передаче играют два вида — </a:t>
            </a:r>
            <a:r>
              <a:rPr lang="ru-RU" i="1" dirty="0" err="1" smtClean="0"/>
              <a:t>Ixodes</a:t>
            </a:r>
            <a:r>
              <a:rPr lang="ru-RU" i="1" dirty="0" smtClean="0"/>
              <a:t> </a:t>
            </a:r>
            <a:r>
              <a:rPr lang="ru-RU" i="1" dirty="0" err="1" smtClean="0"/>
              <a:t>persulcatus</a:t>
            </a:r>
            <a:r>
              <a:rPr lang="ru-RU" i="1" dirty="0" smtClean="0"/>
              <a:t> </a:t>
            </a:r>
            <a:r>
              <a:rPr lang="ru-RU" dirty="0" smtClean="0"/>
              <a:t>и </a:t>
            </a:r>
            <a:r>
              <a:rPr lang="ru-RU" i="1" dirty="0" err="1" smtClean="0"/>
              <a:t>Ixodes</a:t>
            </a:r>
            <a:r>
              <a:rPr lang="ru-RU" i="1" dirty="0" smtClean="0"/>
              <a:t> </a:t>
            </a:r>
            <a:r>
              <a:rPr lang="ru-RU" i="1" dirty="0" err="1" smtClean="0"/>
              <a:t>ricinus</a:t>
            </a:r>
            <a:r>
              <a:rPr lang="ru-RU" dirty="0" smtClean="0"/>
              <a:t>. Клещи могут передавать вирус потомству (</a:t>
            </a:r>
            <a:r>
              <a:rPr lang="ru-RU" dirty="0" err="1" smtClean="0"/>
              <a:t>трансовариальная</a:t>
            </a:r>
            <a:r>
              <a:rPr lang="ru-RU" dirty="0" smtClean="0"/>
              <a:t> передача). </a:t>
            </a:r>
          </a:p>
          <a:p>
            <a:r>
              <a:rPr lang="ru-RU" dirty="0" smtClean="0"/>
              <a:t>Дополнительным резервуаром вируса являются грызуны (рыжая полевка, бурундук, полевая мышь), зайцы, насекомоядные (ёж, бурозубки), птицы (дрозд, </a:t>
            </a:r>
            <a:r>
              <a:rPr lang="ru-RU" dirty="0" err="1" smtClean="0"/>
              <a:t>шегол</a:t>
            </a:r>
            <a:r>
              <a:rPr lang="ru-RU" dirty="0" smtClean="0"/>
              <a:t>, чечетка, зяблик), хищники (волк), копытные (лось, олени).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043758" cy="725470"/>
          </a:xfrm>
        </p:spPr>
        <p:txBody>
          <a:bodyPr/>
          <a:lstStyle/>
          <a:p>
            <a:r>
              <a:rPr lang="ru-RU" sz="3200" dirty="0" smtClean="0"/>
              <a:t>клинические формы болезни: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643998" cy="578647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Выделяют следующие </a:t>
            </a:r>
            <a:r>
              <a:rPr lang="ru-RU" dirty="0" smtClean="0"/>
              <a:t>лихорадочную</a:t>
            </a:r>
            <a:r>
              <a:rPr lang="ru-RU" dirty="0" smtClean="0"/>
              <a:t>; </a:t>
            </a:r>
            <a:r>
              <a:rPr lang="ru-RU" dirty="0" err="1" smtClean="0"/>
              <a:t>менингеальную</a:t>
            </a:r>
            <a:r>
              <a:rPr lang="ru-RU" dirty="0" smtClean="0"/>
              <a:t>; менингоэнцефалитическую; </a:t>
            </a:r>
            <a:r>
              <a:rPr lang="ru-RU" dirty="0" err="1" smtClean="0"/>
              <a:t>полиомиелитическую</a:t>
            </a:r>
            <a:r>
              <a:rPr lang="ru-RU" dirty="0" smtClean="0"/>
              <a:t>; полирадикулоневритическую. </a:t>
            </a:r>
          </a:p>
          <a:p>
            <a:r>
              <a:rPr lang="ru-RU" dirty="0" smtClean="0"/>
              <a:t>Независимо от клинической формы у больных наблюдаются общие инфекционные проявления болезни, характеризующиеся лихорадкой и другими признаками синдрома общей инфекционной интоксикации. </a:t>
            </a:r>
          </a:p>
          <a:p>
            <a:r>
              <a:rPr lang="ru-RU" dirty="0" smtClean="0"/>
              <a:t>Инкубационный период клещевого энцефалита длится в среднем 7—14 суток с колебаниями от одних суток до 30 дней. У ряда больных началу заболевания предшествует продромальный период, длящийся 1—2 дня и проявляющийся слабостью, недомоганием, разбитостью; иногда отмечаются легкие боли в области мышц шеи и плечевого пояса, боли в поясничной области в виде ломоты и чувства онемения, головная боль.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0"/>
            <a:ext cx="4500594" cy="7857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Сибирская язва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71504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Сибирская язва</a:t>
            </a:r>
            <a:r>
              <a:rPr lang="ru-RU" dirty="0" smtClean="0"/>
              <a:t> (синонимы: злокачественный карбункул; </a:t>
            </a:r>
            <a:r>
              <a:rPr lang="ru-RU" dirty="0" err="1" smtClean="0"/>
              <a:t>anthrax</a:t>
            </a:r>
            <a:r>
              <a:rPr lang="ru-RU" dirty="0" smtClean="0"/>
              <a:t> - англ.; </a:t>
            </a:r>
            <a:r>
              <a:rPr lang="ru-RU" dirty="0" err="1" smtClean="0"/>
              <a:t>мilzbrand</a:t>
            </a:r>
            <a:r>
              <a:rPr lang="ru-RU" dirty="0" smtClean="0"/>
              <a:t> - нем.; </a:t>
            </a:r>
            <a:r>
              <a:rPr lang="ru-RU" dirty="0" err="1" smtClean="0"/>
              <a:t>charbon</a:t>
            </a:r>
            <a:r>
              <a:rPr lang="ru-RU" dirty="0" smtClean="0"/>
              <a:t>, </a:t>
            </a:r>
            <a:r>
              <a:rPr lang="ru-RU" dirty="0" err="1" smtClean="0"/>
              <a:t>anthrax</a:t>
            </a:r>
            <a:r>
              <a:rPr lang="ru-RU" dirty="0" smtClean="0"/>
              <a:t> </a:t>
            </a:r>
            <a:r>
              <a:rPr lang="ru-RU" dirty="0" err="1" smtClean="0"/>
              <a:t>carbon</a:t>
            </a:r>
            <a:r>
              <a:rPr lang="ru-RU" dirty="0" smtClean="0"/>
              <a:t> - франц.) - острая инфекционная болезнь, протекающая преимущественно в виде кожной формы, реже наблюдается легочная и кишечная формы. Относится к зоонозам. </a:t>
            </a:r>
          </a:p>
          <a:p>
            <a:r>
              <a:rPr lang="ru-RU" dirty="0" smtClean="0"/>
              <a:t>Возбудитель - </a:t>
            </a:r>
            <a:r>
              <a:rPr lang="ru-RU" dirty="0" err="1" smtClean="0"/>
              <a:t>Bacillus</a:t>
            </a:r>
            <a:r>
              <a:rPr lang="ru-RU" dirty="0" smtClean="0"/>
              <a:t> </a:t>
            </a:r>
            <a:r>
              <a:rPr lang="ru-RU" dirty="0" err="1" smtClean="0"/>
              <a:t>anthracis</a:t>
            </a:r>
            <a:r>
              <a:rPr lang="ru-RU" dirty="0" smtClean="0"/>
              <a:t> представляет собой довольно крупную палочку длиной 6-10 мкм и шириной 1-2 мкм. Она неподвижная, образует споры и капсулу. Хорошо растет на различных питательных средах. </a:t>
            </a:r>
            <a:endParaRPr lang="ru-RU" dirty="0" smtClean="0"/>
          </a:p>
          <a:p>
            <a:r>
              <a:rPr lang="ru-RU" dirty="0" smtClean="0"/>
              <a:t>Вегетативные </a:t>
            </a:r>
            <a:r>
              <a:rPr lang="ru-RU" dirty="0" smtClean="0"/>
              <a:t>формы быстро погибают без доступа воздуха, при прогревании, под воздействием различных дезинфицирующих средств. </a:t>
            </a:r>
            <a:endParaRPr lang="ru-RU" dirty="0" smtClean="0"/>
          </a:p>
          <a:p>
            <a:r>
              <a:rPr lang="ru-RU" dirty="0" smtClean="0"/>
              <a:t>Споры </a:t>
            </a:r>
            <a:r>
              <a:rPr lang="ru-RU" dirty="0" smtClean="0"/>
              <a:t>сибирской язвы весьма устойчивы во внешней среде, они могут сохраняться в почве до 10 лет и более. Споры образуются вне организма при доступе свободного кислорода. Вирулентность возбудителя обусловлена наличием капсулы и экзотоксина.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Сибирская язва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Источник инфекции - домашние животные (крупный рогатый скот, овцы, козы, верблюды, свиньи). </a:t>
            </a:r>
            <a:endParaRPr lang="ru-RU" dirty="0" smtClean="0"/>
          </a:p>
          <a:p>
            <a:r>
              <a:rPr lang="ru-RU" dirty="0" smtClean="0"/>
              <a:t>Заражение </a:t>
            </a:r>
            <a:r>
              <a:rPr lang="ru-RU" dirty="0" smtClean="0"/>
              <a:t>может наступать при уходе за больными животными, убое скота, обработке мяса, а также при контакте с продуктами животноводства (шкуры, кожи, меховые изделия, шерсть, щетина), обсемененными спорами сибиреязвенного микроба. Заражение имеет преимущественно профессиональный характер. </a:t>
            </a:r>
            <a:endParaRPr lang="ru-RU" dirty="0" smtClean="0"/>
          </a:p>
          <a:p>
            <a:r>
              <a:rPr lang="ru-RU" dirty="0" smtClean="0"/>
              <a:t>Заражение </a:t>
            </a:r>
            <a:r>
              <a:rPr lang="ru-RU" dirty="0" smtClean="0"/>
              <a:t>может наступать через почву, в которой споры сибиреязвенного возбудителя сохраняются в течение многих лет. </a:t>
            </a:r>
            <a:endParaRPr lang="ru-RU" dirty="0" smtClean="0"/>
          </a:p>
          <a:p>
            <a:r>
              <a:rPr lang="ru-RU" dirty="0" smtClean="0"/>
              <a:t>Споры </a:t>
            </a:r>
            <a:r>
              <a:rPr lang="ru-RU" dirty="0" smtClean="0"/>
              <a:t>попадают в кожу через микротравмы; при алиментарном инфицировании (употребление зараженных продуктов) возникает кишечная форма. </a:t>
            </a:r>
            <a:endParaRPr lang="ru-RU" dirty="0" smtClean="0"/>
          </a:p>
          <a:p>
            <a:r>
              <a:rPr lang="ru-RU" dirty="0" smtClean="0"/>
              <a:t>Передача </a:t>
            </a:r>
            <a:r>
              <a:rPr lang="ru-RU" dirty="0" smtClean="0"/>
              <a:t>возбудителя может осуществляться аэрогенным путем (вдыхание инфицированной пыли, костной муки). В этих случаях возникают легочные и </a:t>
            </a:r>
            <a:r>
              <a:rPr lang="ru-RU" dirty="0" err="1" smtClean="0"/>
              <a:t>генерализованные</a:t>
            </a:r>
            <a:r>
              <a:rPr lang="ru-RU" dirty="0" smtClean="0"/>
              <a:t> формы сибирской язвы.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странах Африки допускается возможность передачи инфекции посредством укусов кровососущих насекомых. Заражения человека от человека обычно не наблюдается. Сибирская язва широко распространена во многих странах Азии, Африки и Южной Америки. В США и странах Европы наблюдаются единичные случаи заболеваний сибирской язвой.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1412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Инфекционные заболевания у людей </vt:lpstr>
      <vt:lpstr>Чума</vt:lpstr>
      <vt:lpstr>Клинические проявления чумы</vt:lpstr>
      <vt:lpstr>Чума </vt:lpstr>
      <vt:lpstr>Холера </vt:lpstr>
      <vt:lpstr>Клещевой энцефалит </vt:lpstr>
      <vt:lpstr>клинические формы болезни: </vt:lpstr>
      <vt:lpstr>Сибирская язва</vt:lpstr>
      <vt:lpstr>Сибирская язва </vt:lpstr>
      <vt:lpstr>Сибирская язва </vt:lpstr>
      <vt:lpstr>Геморрагическая лихорадка Эбола</vt:lpstr>
      <vt:lpstr>Лихорадка Ласса</vt:lpstr>
      <vt:lpstr>Лихорадка Ласса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Инфекционные заболевания у людей</dc:title>
  <dc:creator>Саргы</dc:creator>
  <cp:lastModifiedBy>Саргы</cp:lastModifiedBy>
  <cp:revision>6</cp:revision>
  <dcterms:created xsi:type="dcterms:W3CDTF">2017-12-11T15:08:00Z</dcterms:created>
  <dcterms:modified xsi:type="dcterms:W3CDTF">2017-12-12T02:13:06Z</dcterms:modified>
</cp:coreProperties>
</file>