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6" r:id="rId2"/>
    <p:sldId id="259" r:id="rId3"/>
    <p:sldId id="345" r:id="rId4"/>
    <p:sldId id="346" r:id="rId5"/>
    <p:sldId id="347" r:id="rId6"/>
    <p:sldId id="348" r:id="rId7"/>
    <p:sldId id="350" r:id="rId8"/>
    <p:sldId id="344" r:id="rId9"/>
    <p:sldId id="349" r:id="rId10"/>
    <p:sldId id="351" r:id="rId11"/>
    <p:sldId id="352" r:id="rId12"/>
    <p:sldId id="355" r:id="rId13"/>
    <p:sldId id="357" r:id="rId14"/>
    <p:sldId id="356" r:id="rId15"/>
    <p:sldId id="353" r:id="rId16"/>
    <p:sldId id="354" r:id="rId17"/>
    <p:sldId id="358" r:id="rId18"/>
    <p:sldId id="359" r:id="rId19"/>
    <p:sldId id="360" r:id="rId20"/>
    <p:sldId id="361" r:id="rId21"/>
    <p:sldId id="365" r:id="rId22"/>
    <p:sldId id="364" r:id="rId23"/>
    <p:sldId id="363" r:id="rId24"/>
    <p:sldId id="362" r:id="rId25"/>
    <p:sldId id="30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DC71C5-4988-4CBA-B76B-AE9F77AD91DA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B101D4-4EFC-4B59-B77E-2FD08B038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30922-B535-402A-89B3-A8D17D57BF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C34462-CEAC-4896-955E-6449617680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DF5B-86D6-45C8-BF36-649126971758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9DA904-B81C-4CC3-AB8A-D1C31B3C8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78A8-C464-4CB0-A692-07377CBBC223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99601-5ACB-4836-839F-C15D8C1FF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A687-956D-4E2A-B842-F56D648DC909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8B0B78-FF7F-4DD9-A1E5-F91A03331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F9E9F-8C82-4E82-A75C-612C84052C66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3E081A-E78D-4B39-A2CA-63C6C5EEA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86E575B-B103-4F22-BD87-99F704BC5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483E-6D94-455F-B54B-C01B16B3A881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5B99B-6578-4822-B301-D618CF4EF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1AA36-2F52-4405-8E70-28119204B16A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BA12-2F73-4E80-93FA-DF8F3E7189A9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2CE8-DC8C-4307-91C1-08D95B7E6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3D76-9321-448D-8E24-BC7728FA6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E173-0218-4482-98AC-6A676B059411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E8A7E-E9F5-4E01-96E7-91E4E2F2A44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CBDF6A2-D5C4-4C34-953A-AB8D1D0DCD11}" type="datetimeFigureOut">
              <a:rPr lang="ru-RU"/>
              <a:pPr>
                <a:defRPr/>
              </a:pPr>
              <a:t>17.08.2018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4F717-7E7F-4F6A-BC14-E2A2C04E8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0" cap="none" dirty="0" smtClean="0">
                <a:solidFill>
                  <a:schemeClr val="tx1"/>
                </a:solidFill>
              </a:rPr>
              <a:t>ФЕДОРОВА Г. Д., К.Т.Н., ДОЦЕНТ</a:t>
            </a: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0" cap="none" dirty="0" smtClean="0">
                <a:solidFill>
                  <a:schemeClr val="tx1"/>
                </a:solidFill>
              </a:rPr>
              <a:t>ЛЕКЦИЯ 2.3.2</a:t>
            </a:r>
          </a:p>
        </p:txBody>
      </p:sp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300" smtClean="0">
                <a:solidFill>
                  <a:srgbClr val="7B9899"/>
                </a:solidFill>
              </a:rPr>
              <a:t>Организация работ основного периода строительства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8888" y="5516563"/>
            <a:ext cx="67691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Модуль 2. Основы организации строительного производства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825"/>
          </a:xfrm>
        </p:spPr>
        <p:txBody>
          <a:bodyPr/>
          <a:lstStyle/>
          <a:p>
            <a:r>
              <a:rPr lang="ru-RU" sz="2800" dirty="0" smtClean="0"/>
              <a:t>Опасные зоны действия кранов и подъемников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Монтажная зона</a:t>
            </a:r>
          </a:p>
          <a:p>
            <a:r>
              <a:rPr lang="ru-RU" sz="2800" smtClean="0"/>
              <a:t>Рабочая зона крана</a:t>
            </a:r>
          </a:p>
          <a:p>
            <a:r>
              <a:rPr lang="ru-RU" sz="2800" smtClean="0"/>
              <a:t>Зона перемещения груза</a:t>
            </a:r>
          </a:p>
          <a:p>
            <a:r>
              <a:rPr lang="ru-RU" sz="2800" smtClean="0"/>
              <a:t>Опасная зона работы крана</a:t>
            </a:r>
          </a:p>
          <a:p>
            <a:r>
              <a:rPr lang="ru-RU" sz="2800" smtClean="0"/>
              <a:t>Опасная зона подкрановых путей</a:t>
            </a:r>
          </a:p>
          <a:p>
            <a:r>
              <a:rPr lang="ru-RU" sz="2800" smtClean="0"/>
              <a:t>Опасная зона работы подъемника</a:t>
            </a:r>
          </a:p>
          <a:p>
            <a:r>
              <a:rPr lang="ru-RU" sz="2800" smtClean="0"/>
              <a:t>Опасные зоны дорог</a:t>
            </a:r>
          </a:p>
          <a:p>
            <a:r>
              <a:rPr lang="ru-RU" sz="2800" smtClean="0"/>
              <a:t>Особа опасные зоны монтажа конструкций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Монтажная зона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smtClean="0"/>
              <a:t>Монтажная зона</a:t>
            </a:r>
            <a:r>
              <a:rPr lang="ru-RU" sz="2400" smtClean="0"/>
              <a:t> – пространство, где возможно падение груза при установке и закрепления элементов</a:t>
            </a:r>
          </a:p>
          <a:p>
            <a:r>
              <a:rPr lang="ru-RU" sz="2400" smtClean="0"/>
              <a:t>Согласно СНиП 12-04-2002 эта зона является </a:t>
            </a:r>
            <a:r>
              <a:rPr lang="ru-RU" sz="2400" b="1" smtClean="0"/>
              <a:t>потенциальной опасной</a:t>
            </a:r>
            <a:r>
              <a:rPr lang="ru-RU" sz="2400" smtClean="0"/>
              <a:t>. Она равна контуру здания плюс 4 м при высоте здания до 10 м, плюя 5 м при высоте до 20 м и т.д. </a:t>
            </a:r>
          </a:p>
          <a:p>
            <a:r>
              <a:rPr lang="ru-RU" sz="2400" smtClean="0"/>
              <a:t>На СГП эту зону обозначают пунктирной линией, а на местности – хорошо видимыми предупредительными надписями или знаками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Рабочая зона крана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smtClean="0"/>
              <a:t>Рабочая зона крана</a:t>
            </a:r>
            <a:r>
              <a:rPr lang="ru-RU" sz="2400" i="1" smtClean="0"/>
              <a:t> </a:t>
            </a:r>
            <a:r>
              <a:rPr lang="ru-RU" sz="2400" smtClean="0"/>
              <a:t>(зона обслуживания краном) – пространство, находящееся в пределах линии, описывамой крюком крана</a:t>
            </a:r>
          </a:p>
          <a:p>
            <a:r>
              <a:rPr lang="ru-RU" sz="2400" smtClean="0"/>
              <a:t>Определяется для башенных кранов путем нанесения на план из крайних стоянок полуокружностей радиусом, соответствующим максимально необходимому для работы вылету стелы, и соединения их прямыми утолщенными линиями 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Зона перемещения груза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62000" y="1785938"/>
            <a:ext cx="7696200" cy="4157662"/>
          </a:xfrm>
        </p:spPr>
        <p:txBody>
          <a:bodyPr/>
          <a:lstStyle/>
          <a:p>
            <a:r>
              <a:rPr lang="ru-RU" sz="2200" smtClean="0"/>
              <a:t>Зоной перемещения груза называют пространство, находящееся в пределах возможного перемещения груза, подвешенного на крюке крана</a:t>
            </a:r>
          </a:p>
          <a:p>
            <a:r>
              <a:rPr lang="ru-RU" sz="2200" smtClean="0"/>
              <a:t>Зоны определяются по горизонтали от границы рабочей зоны крана до возможного места падения груза в процессе перемещения</a:t>
            </a:r>
          </a:p>
          <a:p>
            <a:r>
              <a:rPr lang="ru-RU" sz="2200" smtClean="0"/>
              <a:t>Для башенных и стреловых кранов границы зоны определяется суммой максимального рабочего вылета стрелы и ширины зоны, принимаемой равной половине длины самого длинного перемещаемого груза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Опасная зона работы крана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smtClean="0"/>
              <a:t>Опасной зоной работы кран</a:t>
            </a:r>
            <a:r>
              <a:rPr lang="ru-RU" sz="1800" i="1" smtClean="0"/>
              <a:t>а</a:t>
            </a:r>
            <a:r>
              <a:rPr lang="ru-RU" sz="1800" smtClean="0"/>
              <a:t> называют пространство, где возможно падение груза при его перемещении с учетом вероятного рассеивания при падении.</a:t>
            </a:r>
          </a:p>
          <a:p>
            <a:r>
              <a:rPr lang="ru-RU" sz="1800" smtClean="0"/>
              <a:t>Для всех кранов границу опасной зоны работы </a:t>
            </a:r>
            <a:r>
              <a:rPr lang="en-US" sz="1800" smtClean="0"/>
              <a:t>R</a:t>
            </a:r>
            <a:r>
              <a:rPr lang="ru-RU" sz="1800" smtClean="0"/>
              <a:t>оп определяют радиусом, рассчитываемым по формуле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 </a:t>
            </a:r>
          </a:p>
          <a:p>
            <a:r>
              <a:rPr lang="en-US" sz="1800" i="1" smtClean="0"/>
              <a:t>R</a:t>
            </a:r>
            <a:r>
              <a:rPr lang="ru-RU" sz="1800" baseline="-25000" smtClean="0"/>
              <a:t>оп</a:t>
            </a:r>
            <a:r>
              <a:rPr lang="ru-RU" sz="1800" smtClean="0"/>
              <a:t> = </a:t>
            </a:r>
            <a:r>
              <a:rPr lang="en-US" sz="1800" i="1" smtClean="0"/>
              <a:t>R</a:t>
            </a:r>
            <a:r>
              <a:rPr lang="en-US" sz="1800" baseline="-25000" smtClean="0"/>
              <a:t>max</a:t>
            </a:r>
            <a:r>
              <a:rPr lang="ru-RU" sz="1800" smtClean="0"/>
              <a:t> + 0,5</a:t>
            </a:r>
            <a:r>
              <a:rPr lang="ru-RU" sz="1800" i="1" smtClean="0"/>
              <a:t> </a:t>
            </a:r>
            <a:r>
              <a:rPr lang="en-US" sz="1800" i="1" smtClean="0"/>
              <a:t>l</a:t>
            </a:r>
            <a:r>
              <a:rPr lang="en-US" sz="1800" baseline="-25000" smtClean="0"/>
              <a:t>max</a:t>
            </a:r>
            <a:r>
              <a:rPr lang="en-US" sz="1800" smtClean="0"/>
              <a:t> + </a:t>
            </a:r>
            <a:r>
              <a:rPr lang="en-US" sz="1800" i="1" smtClean="0"/>
              <a:t>l</a:t>
            </a:r>
            <a:r>
              <a:rPr lang="ru-RU" sz="1800" baseline="-25000" smtClean="0"/>
              <a:t>без</a:t>
            </a:r>
            <a:r>
              <a:rPr lang="ru-RU" sz="1800" smtClean="0"/>
              <a:t>,</a:t>
            </a:r>
          </a:p>
          <a:p>
            <a:endParaRPr lang="ru-RU" sz="1800" smtClean="0"/>
          </a:p>
          <a:p>
            <a:r>
              <a:rPr lang="ru-RU" sz="1800" smtClean="0"/>
              <a:t>Где  </a:t>
            </a:r>
            <a:r>
              <a:rPr lang="en-US" sz="1800" i="1" smtClean="0"/>
              <a:t>R</a:t>
            </a:r>
            <a:r>
              <a:rPr lang="en-US" sz="1800" baseline="-25000" smtClean="0"/>
              <a:t>max</a:t>
            </a:r>
            <a:r>
              <a:rPr lang="ru-RU" sz="1800" smtClean="0"/>
              <a:t> – максимальный рабочий вылет стрелы крана, м;  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        0,5</a:t>
            </a:r>
            <a:r>
              <a:rPr lang="ru-RU" sz="1800" i="1" smtClean="0"/>
              <a:t> </a:t>
            </a:r>
            <a:r>
              <a:rPr lang="en-US" sz="1800" i="1" smtClean="0"/>
              <a:t>l</a:t>
            </a:r>
            <a:r>
              <a:rPr lang="en-US" sz="1800" baseline="-25000" smtClean="0"/>
              <a:t>max</a:t>
            </a:r>
            <a:r>
              <a:rPr lang="ru-RU" sz="1800" smtClean="0"/>
              <a:t> – половина длины наибольшего перемещаемого груза, м;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      </a:t>
            </a:r>
            <a:r>
              <a:rPr lang="en-US" sz="1800" i="1" smtClean="0"/>
              <a:t>l</a:t>
            </a:r>
            <a:r>
              <a:rPr lang="ru-RU" sz="1800" baseline="-25000" smtClean="0"/>
              <a:t>без</a:t>
            </a:r>
            <a:r>
              <a:rPr lang="ru-RU" sz="1800" smtClean="0"/>
              <a:t> – дополнительное расстояние для безопасной работы, устанавливаемое в соответствии со СНиП.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Опасная зона подкрановых путей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Опасная зона подкрановых путей – это территория, на которой расположены подкрановые пути, но расширенная с учетом нормы безопасности</a:t>
            </a:r>
          </a:p>
          <a:p>
            <a:r>
              <a:rPr lang="ru-RU" sz="2400" smtClean="0"/>
              <a:t>С одной стороны границы – здание, с другой –временное ограждение, установленное вдоль пути на расстоянии В от его оси, а в торцах на расстоянии 1 м от пооротной платформы крана, находящегося на крайней стоянке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Опасная зоны работы подъемника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Это пространство, в пределах которого возможно падение поднимаемого или опускаемого подъемником груза</a:t>
            </a:r>
          </a:p>
          <a:p>
            <a:r>
              <a:rPr lang="ru-RU" sz="2800" smtClean="0"/>
              <a:t>При высоте подъема до 20м ширина опасной зоны, исчисляемая от габаритов подъемника, принимается не менее 5 м, при большей высоте определяется по формуле  В</a:t>
            </a:r>
            <a:r>
              <a:rPr lang="ru-RU" sz="2800" baseline="-25000" smtClean="0"/>
              <a:t>под</a:t>
            </a:r>
            <a:r>
              <a:rPr lang="ru-RU" sz="2800" smtClean="0"/>
              <a:t> = 5 + 1</a:t>
            </a:r>
            <a:r>
              <a:rPr lang="en-US" sz="2800" smtClean="0"/>
              <a:t>/</a:t>
            </a:r>
            <a:r>
              <a:rPr lang="ru-RU" sz="2800" smtClean="0"/>
              <a:t>15(Н – 20)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Опасная зона действия башенного крана</a:t>
            </a:r>
          </a:p>
        </p:txBody>
      </p:sp>
      <p:pic>
        <p:nvPicPr>
          <p:cNvPr id="20483" name="Picture 3" descr="C:\Users\Samsung\Pictures\2011-10-13\0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50" y="1928813"/>
            <a:ext cx="5222875" cy="38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785813" y="571500"/>
            <a:ext cx="7696200" cy="1143000"/>
          </a:xfrm>
        </p:spPr>
        <p:txBody>
          <a:bodyPr/>
          <a:lstStyle/>
          <a:p>
            <a:r>
              <a:rPr lang="ru-RU" smtClean="0"/>
              <a:t>Опасные зоны действия самоходного стрелового крана</a:t>
            </a:r>
          </a:p>
        </p:txBody>
      </p:sp>
      <p:pic>
        <p:nvPicPr>
          <p:cNvPr id="21507" name="Picture 2" descr="C:\Users\Samsung\Pictures\2011-10-13\00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" y="2428875"/>
            <a:ext cx="4995862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Опасная зона дорог</a:t>
            </a:r>
          </a:p>
        </p:txBody>
      </p:sp>
      <p:sp>
        <p:nvSpPr>
          <p:cNvPr id="2355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Это участок дорог, попадающие в опасные зоны работы кранов</a:t>
            </a:r>
          </a:p>
          <a:p>
            <a:r>
              <a:rPr lang="ru-RU" smtClean="0"/>
              <a:t>На стройгенплане их обычно штрихуют, а на строительной площадке на этих участках устанавливают хорошо видимые предупредительные знаки и световые сигналы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B9899"/>
                </a:solidFill>
              </a:rPr>
              <a:t>Цель лекции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ru-RU" sz="2000" dirty="0" smtClean="0"/>
              <a:t>Проектирование строительного генерального плана</a:t>
            </a:r>
            <a:endParaRPr lang="ru-RU" dirty="0" smtClean="0"/>
          </a:p>
        </p:txBody>
      </p:sp>
      <p:pic>
        <p:nvPicPr>
          <p:cNvPr id="4" name="Picture 3" descr="00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43608" y="1916832"/>
            <a:ext cx="7038975" cy="426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Проектирование временных дорог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Составляют схему движения транспорта и располагают дороги в плане</a:t>
            </a:r>
          </a:p>
          <a:p>
            <a:r>
              <a:rPr lang="ru-RU" sz="2400" smtClean="0"/>
              <a:t>Определяют параметры дорог, места и размеры их уширения и наносят на стройгенплан</a:t>
            </a:r>
          </a:p>
          <a:p>
            <a:r>
              <a:rPr lang="ru-RU" sz="2400" smtClean="0"/>
              <a:t>Устанавливают опасные зоны дорог и наносят их на СГП</a:t>
            </a:r>
          </a:p>
          <a:p>
            <a:r>
              <a:rPr lang="ru-RU" sz="2400" smtClean="0"/>
              <a:t>Определяют конструкции дорог</a:t>
            </a:r>
          </a:p>
          <a:p>
            <a:r>
              <a:rPr lang="ru-RU" sz="2400" smtClean="0"/>
              <a:t>Рассчитывают объемы дорожных работ и необходимые для их выполнения ресурсы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проектированию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Необходимо предусматривать сквозной проезд транспорта без тупиков и разворотов</a:t>
            </a:r>
          </a:p>
          <a:p>
            <a:r>
              <a:rPr lang="ru-RU" sz="1800" smtClean="0"/>
              <a:t>Учитывать возможность проезда крупных строительных машин</a:t>
            </a:r>
          </a:p>
          <a:p>
            <a:r>
              <a:rPr lang="ru-RU" sz="1800" smtClean="0"/>
              <a:t>Дорога должна быть кольцевой для доступа пожарной машины</a:t>
            </a:r>
          </a:p>
          <a:p>
            <a:r>
              <a:rPr lang="ru-RU" sz="1800" smtClean="0"/>
              <a:t>Минимальные расстояния: между дорогой и складской площадкой – 0,5 – 1,0м; между дорогой и подкрановыми путями с учетом вылета стрелы – 6,5 – 12,5м;</a:t>
            </a:r>
          </a:p>
          <a:p>
            <a:r>
              <a:rPr lang="ru-RU" sz="1800" smtClean="0"/>
              <a:t>Между дорогой и осью железнодорожного пути – 3,75 м для нормальной колеи, 3,0 м – для узкой колеи; между дорогой и ограждением строительной площадки 1,5 м; между дорогой и бровкой котлована или  траншеи – 1,0 – 6 м в зависимости от глубины выемки и  вида грунта</a:t>
            </a:r>
          </a:p>
          <a:p>
            <a:endParaRPr lang="ru-RU" sz="1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Параметры временных дорог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Число полос движения – 1 (3,5м, уширение длиной 12-18м шириной 6 м через 100м) или 2 (6м)</a:t>
            </a:r>
          </a:p>
          <a:p>
            <a:r>
              <a:rPr lang="ru-RU" smtClean="0"/>
              <a:t>Ширина земполотна 6 м и 8,5м, если используются БелАЗы проезжая часть 8 м, ЗП -11м</a:t>
            </a:r>
          </a:p>
          <a:p>
            <a:r>
              <a:rPr lang="ru-RU" smtClean="0"/>
              <a:t>Радиус закругления дорог  - 12м, ширина 5 м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Схема размещения временных дорог</a:t>
            </a:r>
          </a:p>
        </p:txBody>
      </p:sp>
      <p:sp>
        <p:nvSpPr>
          <p:cNvPr id="2867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pic>
        <p:nvPicPr>
          <p:cNvPr id="28676" name="Picture 2" descr="C:\Users\Samsung\Pictures\2011-10-13\0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75" y="2000250"/>
            <a:ext cx="5172075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Особо опасные зоны монтажа конструкций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Если по объективным причинам нельзя соблюсти некоторые требования правил ТБ разрабатываются специальные мероприятия по выполнению работ в особых условиях, которые должны быть утверждены главным инженером</a:t>
            </a:r>
          </a:p>
          <a:p>
            <a:r>
              <a:rPr lang="ru-RU" sz="2400" smtClean="0"/>
              <a:t>Работы ведутся под контролем специально назначенного технического лица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Размещение монтажных кранов и подъемников на СГП</a:t>
            </a:r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Определяют расчетные параметры и подбирают кран</a:t>
            </a:r>
          </a:p>
          <a:p>
            <a:r>
              <a:rPr lang="ru-RU" sz="2400" smtClean="0"/>
              <a:t>Производят поперечную привязку кранов и подкрановых путей</a:t>
            </a:r>
          </a:p>
          <a:p>
            <a:r>
              <a:rPr lang="ru-RU" sz="2400" smtClean="0"/>
              <a:t>Производят продольную их привязку </a:t>
            </a:r>
          </a:p>
          <a:p>
            <a:r>
              <a:rPr lang="ru-RU" sz="2400" smtClean="0"/>
              <a:t>Определяют зоны действия кранов и опасные зоны</a:t>
            </a:r>
          </a:p>
          <a:p>
            <a:r>
              <a:rPr lang="ru-RU" sz="2400" smtClean="0"/>
              <a:t>При необходимости вводят ограничения в зону действия крана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Схемы размещения кранов относительно возводимых зданий</a:t>
            </a:r>
          </a:p>
        </p:txBody>
      </p:sp>
      <p:pic>
        <p:nvPicPr>
          <p:cNvPr id="6147" name="Рисунок 4" descr="C:\Users\Samsung\Pictures\Кран\0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63" y="1928813"/>
            <a:ext cx="3800475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5" descr="C:\Users\Samsung\Pictures\Кран\0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0" y="2143125"/>
            <a:ext cx="32146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6" descr="C:\Users\Samsung\Pictures\Кран\00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85813" y="4214813"/>
            <a:ext cx="314801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Прямоугольник 7"/>
          <p:cNvSpPr>
            <a:spLocks noChangeArrowheads="1"/>
          </p:cNvSpPr>
          <p:nvPr/>
        </p:nvSpPr>
        <p:spPr bwMode="auto">
          <a:xfrm>
            <a:off x="4500563" y="4214813"/>
            <a:ext cx="40719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 привязке крана необходимо определить минимальную длину подкранового пути и проверить отсутствие «мертвой» зоны на возводимых зданиях и сооружениях.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Выбор крана</a:t>
            </a:r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785813" y="200025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Выбор осуществляют по трем основным техническим параметрам:</a:t>
            </a:r>
          </a:p>
          <a:p>
            <a:r>
              <a:rPr lang="ru-RU"/>
              <a:t>- высоте подъема крана;</a:t>
            </a:r>
          </a:p>
          <a:p>
            <a:r>
              <a:rPr lang="ru-RU"/>
              <a:t>- вылету стрелы;</a:t>
            </a:r>
          </a:p>
          <a:p>
            <a:r>
              <a:rPr lang="ru-RU"/>
              <a:t>- показателям экономичности выполнения монтажных и других работ</a:t>
            </a:r>
          </a:p>
        </p:txBody>
      </p:sp>
      <p:pic>
        <p:nvPicPr>
          <p:cNvPr id="7172" name="Рисунок 5" descr="C:\Users\Samsung\Pictures\Кран\0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625" y="4000500"/>
            <a:ext cx="38576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6" descr="C:\Users\Samsung\Pictures\Кран\0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25" y="2143125"/>
            <a:ext cx="37528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Выбор башенного крана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85750" y="2000250"/>
            <a:ext cx="8143875" cy="1600200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cs typeface="Times New Roman" pitchFamily="18" charset="0"/>
              </a:rPr>
              <a:t>1 Высота подъема  крюка башенного крана </a:t>
            </a:r>
            <a:r>
              <a:rPr lang="ru-RU" sz="1400" i="1">
                <a:cs typeface="Times New Roman" pitchFamily="18" charset="0"/>
              </a:rPr>
              <a:t>Н</a:t>
            </a:r>
            <a:r>
              <a:rPr lang="ru-RU" sz="1400" i="1" baseline="-30000">
                <a:cs typeface="Times New Roman" pitchFamily="18" charset="0"/>
              </a:rPr>
              <a:t>кр</a:t>
            </a:r>
            <a:r>
              <a:rPr lang="ru-RU" sz="1400">
                <a:cs typeface="Times New Roman" pitchFamily="18" charset="0"/>
              </a:rPr>
              <a:t> определяется по формуле:</a:t>
            </a:r>
            <a:endParaRPr lang="ru-RU" sz="1400"/>
          </a:p>
          <a:p>
            <a:pPr eaLnBrk="0" hangingPunct="0"/>
            <a:r>
              <a:rPr lang="ru-RU" sz="1400" i="1">
                <a:cs typeface="Times New Roman" pitchFamily="18" charset="0"/>
              </a:rPr>
              <a:t>Н</a:t>
            </a:r>
            <a:r>
              <a:rPr lang="ru-RU" sz="1400" i="1" baseline="-30000">
                <a:cs typeface="Times New Roman" pitchFamily="18" charset="0"/>
              </a:rPr>
              <a:t>кр</a:t>
            </a:r>
            <a:r>
              <a:rPr lang="ru-RU" sz="1400" i="1">
                <a:cs typeface="Times New Roman" pitchFamily="18" charset="0"/>
              </a:rPr>
              <a:t> = Н</a:t>
            </a:r>
            <a:r>
              <a:rPr lang="ru-RU" sz="1400" i="1" baseline="-30000">
                <a:cs typeface="Times New Roman" pitchFamily="18" charset="0"/>
              </a:rPr>
              <a:t>зд </a:t>
            </a:r>
            <a:r>
              <a:rPr lang="ru-RU" sz="1400" i="1">
                <a:cs typeface="Times New Roman" pitchFamily="18" charset="0"/>
              </a:rPr>
              <a:t>+ </a:t>
            </a:r>
            <a:r>
              <a:rPr lang="en-US" sz="1400" i="1">
                <a:cs typeface="Times New Roman" pitchFamily="18" charset="0"/>
              </a:rPr>
              <a:t>h</a:t>
            </a:r>
            <a:r>
              <a:rPr lang="ru-RU" sz="1400" i="1" baseline="-30000">
                <a:cs typeface="Times New Roman" pitchFamily="18" charset="0"/>
              </a:rPr>
              <a:t>к</a:t>
            </a:r>
            <a:r>
              <a:rPr lang="ru-RU" sz="1400" i="1">
                <a:cs typeface="Times New Roman" pitchFamily="18" charset="0"/>
              </a:rPr>
              <a:t> + </a:t>
            </a:r>
            <a:r>
              <a:rPr lang="en-US" sz="1400" i="1">
                <a:cs typeface="Times New Roman" pitchFamily="18" charset="0"/>
              </a:rPr>
              <a:t>h</a:t>
            </a:r>
            <a:r>
              <a:rPr lang="ru-RU" sz="1400" i="1" baseline="-30000">
                <a:cs typeface="Times New Roman" pitchFamily="18" charset="0"/>
              </a:rPr>
              <a:t>ст</a:t>
            </a:r>
            <a:r>
              <a:rPr lang="ru-RU" sz="1400" i="1">
                <a:cs typeface="Times New Roman" pitchFamily="18" charset="0"/>
              </a:rPr>
              <a:t> + </a:t>
            </a:r>
            <a:r>
              <a:rPr lang="en-US" sz="1400" i="1">
                <a:cs typeface="Times New Roman" pitchFamily="18" charset="0"/>
              </a:rPr>
              <a:t>h</a:t>
            </a:r>
            <a:r>
              <a:rPr lang="ru-RU" sz="1400" i="1" baseline="-30000">
                <a:cs typeface="Times New Roman" pitchFamily="18" charset="0"/>
              </a:rPr>
              <a:t>з</a:t>
            </a:r>
            <a:r>
              <a:rPr lang="ru-RU" sz="1400" i="1">
                <a:cs typeface="Times New Roman" pitchFamily="18" charset="0"/>
              </a:rPr>
              <a:t>,</a:t>
            </a:r>
            <a:endParaRPr lang="ru-RU" sz="1400"/>
          </a:p>
          <a:p>
            <a:pPr eaLnBrk="0" hangingPunct="0"/>
            <a:r>
              <a:rPr lang="ru-RU" sz="1400">
                <a:cs typeface="Times New Roman" pitchFamily="18" charset="0"/>
              </a:rPr>
              <a:t>где Н</a:t>
            </a:r>
            <a:r>
              <a:rPr lang="ru-RU" sz="1400" baseline="-30000">
                <a:cs typeface="Times New Roman" pitchFamily="18" charset="0"/>
              </a:rPr>
              <a:t>зд</a:t>
            </a:r>
            <a:r>
              <a:rPr lang="ru-RU" sz="1400">
                <a:cs typeface="Times New Roman" pitchFamily="18" charset="0"/>
              </a:rPr>
              <a:t> – высота здания по низу  устанавливаемой верхней монтируемой конструкции от уровня рельс подкранового пути;</a:t>
            </a:r>
            <a:endParaRPr lang="ru-RU" sz="1400"/>
          </a:p>
          <a:p>
            <a:pPr eaLnBrk="0" hangingPunct="0"/>
            <a:r>
              <a:rPr lang="en-US" sz="1400">
                <a:cs typeface="Times New Roman" pitchFamily="18" charset="0"/>
              </a:rPr>
              <a:t>h</a:t>
            </a:r>
            <a:r>
              <a:rPr lang="ru-RU" sz="1400" baseline="-30000">
                <a:cs typeface="Times New Roman" pitchFamily="18" charset="0"/>
              </a:rPr>
              <a:t>к</a:t>
            </a:r>
            <a:r>
              <a:rPr lang="ru-RU" sz="1400">
                <a:cs typeface="Times New Roman" pitchFamily="18" charset="0"/>
              </a:rPr>
              <a:t> – высота монтируемой конструкции верхнего этажа (яруса) здания, сооружения, м;</a:t>
            </a:r>
            <a:endParaRPr lang="ru-RU" sz="1400"/>
          </a:p>
          <a:p>
            <a:pPr eaLnBrk="0" hangingPunct="0"/>
            <a:r>
              <a:rPr lang="en-US" sz="1400">
                <a:cs typeface="Times New Roman" pitchFamily="18" charset="0"/>
              </a:rPr>
              <a:t>h</a:t>
            </a:r>
            <a:r>
              <a:rPr lang="ru-RU" sz="1400" baseline="-30000">
                <a:cs typeface="Times New Roman" pitchFamily="18" charset="0"/>
              </a:rPr>
              <a:t>ст</a:t>
            </a:r>
            <a:r>
              <a:rPr lang="ru-RU" sz="1400">
                <a:cs typeface="Times New Roman" pitchFamily="18" charset="0"/>
              </a:rPr>
              <a:t> – высота применяемых строп, м;</a:t>
            </a:r>
            <a:endParaRPr lang="ru-RU" sz="1400"/>
          </a:p>
          <a:p>
            <a:pPr eaLnBrk="0" hangingPunct="0"/>
            <a:r>
              <a:rPr lang="en-US" sz="1400">
                <a:cs typeface="Times New Roman" pitchFamily="18" charset="0"/>
              </a:rPr>
              <a:t>h</a:t>
            </a:r>
            <a:r>
              <a:rPr lang="ru-RU" sz="1400" baseline="-30000">
                <a:cs typeface="Times New Roman" pitchFamily="18" charset="0"/>
              </a:rPr>
              <a:t>з</a:t>
            </a:r>
            <a:r>
              <a:rPr lang="ru-RU" sz="1400">
                <a:cs typeface="Times New Roman" pitchFamily="18" charset="0"/>
              </a:rPr>
              <a:t> – величина запаса высоты, равная 0,5 м.</a:t>
            </a:r>
            <a:endParaRPr lang="ru-RU" sz="14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85750" y="3929063"/>
            <a:ext cx="8286750" cy="2032000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1400">
                <a:cs typeface="Times New Roman" pitchFamily="18" charset="0"/>
              </a:rPr>
              <a:t>2 Требуемый вылет стрелы башенного крана </a:t>
            </a:r>
            <a:r>
              <a:rPr lang="en-US" sz="1400" i="1">
                <a:cs typeface="Times New Roman" pitchFamily="18" charset="0"/>
              </a:rPr>
              <a:t>L</a:t>
            </a:r>
            <a:r>
              <a:rPr lang="ru-RU" sz="1400" i="1" baseline="-30000">
                <a:cs typeface="Times New Roman" pitchFamily="18" charset="0"/>
              </a:rPr>
              <a:t>с</a:t>
            </a:r>
            <a:r>
              <a:rPr lang="ru-RU" sz="1400" baseline="-30000">
                <a:cs typeface="Times New Roman" pitchFamily="18" charset="0"/>
              </a:rPr>
              <a:t> </a:t>
            </a:r>
            <a:r>
              <a:rPr lang="ru-RU" sz="1400">
                <a:cs typeface="Times New Roman" pitchFamily="18" charset="0"/>
              </a:rPr>
              <a:t>от осей подкрановых путей рассчитывается по формуле</a:t>
            </a:r>
            <a:endParaRPr lang="ru-RU" sz="1400"/>
          </a:p>
          <a:p>
            <a:pPr algn="just" eaLnBrk="0" hangingPunct="0"/>
            <a:r>
              <a:rPr lang="en-US" sz="1400" i="1">
                <a:cs typeface="Times New Roman" pitchFamily="18" charset="0"/>
              </a:rPr>
              <a:t>L</a:t>
            </a:r>
            <a:r>
              <a:rPr lang="en-US" sz="1400" i="1" baseline="-30000">
                <a:cs typeface="Times New Roman" pitchFamily="18" charset="0"/>
              </a:rPr>
              <a:t>c</a:t>
            </a:r>
            <a:r>
              <a:rPr lang="ru-RU" sz="1400" i="1">
                <a:cs typeface="Times New Roman" pitchFamily="18" charset="0"/>
              </a:rPr>
              <a:t> =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ru-RU" sz="1400" i="1" baseline="-30000">
                <a:cs typeface="Times New Roman" pitchFamily="18" charset="0"/>
              </a:rPr>
              <a:t>зд</a:t>
            </a:r>
            <a:r>
              <a:rPr lang="ru-RU" sz="1400" i="1">
                <a:cs typeface="Times New Roman" pitchFamily="18" charset="0"/>
              </a:rPr>
              <a:t> +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ru-RU" sz="1400" i="1" baseline="-30000">
                <a:cs typeface="Times New Roman" pitchFamily="18" charset="0"/>
              </a:rPr>
              <a:t>кр</a:t>
            </a:r>
            <a:r>
              <a:rPr lang="ru-RU" sz="1400" i="1">
                <a:cs typeface="Times New Roman" pitchFamily="18" charset="0"/>
              </a:rPr>
              <a:t>/2 +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en-US" sz="1400" i="1" baseline="-30000">
                <a:cs typeface="Times New Roman" pitchFamily="18" charset="0"/>
              </a:rPr>
              <a:t>p</a:t>
            </a:r>
            <a:r>
              <a:rPr lang="ru-RU" sz="1400" i="1">
                <a:cs typeface="Times New Roman" pitchFamily="18" charset="0"/>
              </a:rPr>
              <a:t> +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en-US" sz="1400" i="1" baseline="-30000">
                <a:cs typeface="Times New Roman" pitchFamily="18" charset="0"/>
              </a:rPr>
              <a:t>p</a:t>
            </a:r>
            <a:r>
              <a:rPr lang="ru-RU" sz="1400" i="1" baseline="30000">
                <a:cs typeface="Times New Roman" pitchFamily="18" charset="0"/>
              </a:rPr>
              <a:t>*</a:t>
            </a:r>
            <a:r>
              <a:rPr lang="ru-RU" sz="1400" i="1">
                <a:cs typeface="Times New Roman" pitchFamily="18" charset="0"/>
              </a:rPr>
              <a:t>,</a:t>
            </a:r>
            <a:endParaRPr lang="ru-RU" sz="1400"/>
          </a:p>
          <a:p>
            <a:pPr algn="just" eaLnBrk="0" hangingPunct="0"/>
            <a:r>
              <a:rPr lang="ru-RU" sz="1400">
                <a:cs typeface="Times New Roman" pitchFamily="18" charset="0"/>
              </a:rPr>
              <a:t>где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ru-RU" sz="1400" i="1" baseline="-30000">
                <a:cs typeface="Times New Roman" pitchFamily="18" charset="0"/>
              </a:rPr>
              <a:t>зд</a:t>
            </a:r>
            <a:r>
              <a:rPr lang="ru-RU" sz="1400">
                <a:cs typeface="Times New Roman" pitchFamily="18" charset="0"/>
              </a:rPr>
              <a:t> – ширина здания, м; </a:t>
            </a:r>
            <a:endParaRPr lang="ru-RU" sz="1400"/>
          </a:p>
          <a:p>
            <a:pPr algn="just" eaLnBrk="0" hangingPunct="0"/>
            <a:r>
              <a:rPr lang="ru-RU" sz="1400">
                <a:cs typeface="Times New Roman" pitchFamily="18" charset="0"/>
              </a:rPr>
              <a:t>     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ru-RU" sz="1400" i="1" baseline="-30000">
                <a:cs typeface="Times New Roman" pitchFamily="18" charset="0"/>
              </a:rPr>
              <a:t>кр</a:t>
            </a:r>
            <a:r>
              <a:rPr lang="ru-RU" sz="1400">
                <a:cs typeface="Times New Roman" pitchFamily="18" charset="0"/>
              </a:rPr>
              <a:t> – расстояние от оси подкранового пути до края его балластной призмы, м;</a:t>
            </a:r>
            <a:endParaRPr lang="ru-RU" sz="1400"/>
          </a:p>
          <a:p>
            <a:pPr algn="just" eaLnBrk="0" hangingPunct="0"/>
            <a:r>
              <a:rPr lang="ru-RU" sz="1400">
                <a:cs typeface="Times New Roman" pitchFamily="18" charset="0"/>
              </a:rPr>
              <a:t>     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en-US" sz="1400" i="1" baseline="-30000">
                <a:cs typeface="Times New Roman" pitchFamily="18" charset="0"/>
              </a:rPr>
              <a:t>p</a:t>
            </a:r>
            <a:r>
              <a:rPr lang="ru-RU" sz="1400">
                <a:cs typeface="Times New Roman" pitchFamily="18" charset="0"/>
              </a:rPr>
              <a:t> – расстояние от края балластной призмы подкранового пути до границы дна котлована под здание, м;</a:t>
            </a:r>
            <a:endParaRPr lang="ru-RU" sz="1400"/>
          </a:p>
          <a:p>
            <a:pPr algn="just" eaLnBrk="0" hangingPunct="0"/>
            <a:r>
              <a:rPr lang="ru-RU" sz="1400">
                <a:cs typeface="Times New Roman" pitchFamily="18" charset="0"/>
              </a:rPr>
              <a:t>      </a:t>
            </a:r>
            <a:r>
              <a:rPr lang="en-US" sz="1400" i="1">
                <a:cs typeface="Times New Roman" pitchFamily="18" charset="0"/>
              </a:rPr>
              <a:t>b</a:t>
            </a:r>
            <a:r>
              <a:rPr lang="en-US" sz="1400" i="1" baseline="-30000">
                <a:cs typeface="Times New Roman" pitchFamily="18" charset="0"/>
              </a:rPr>
              <a:t>p</a:t>
            </a:r>
            <a:r>
              <a:rPr lang="ru-RU" sz="1400" i="1" baseline="30000">
                <a:cs typeface="Times New Roman" pitchFamily="18" charset="0"/>
              </a:rPr>
              <a:t>*</a:t>
            </a:r>
            <a:r>
              <a:rPr lang="ru-RU" sz="1400">
                <a:cs typeface="Times New Roman" pitchFamily="18" charset="0"/>
              </a:rPr>
              <a:t> – расстояние от границы стены или выступающей части до границы дна котлована под здание, м.</a:t>
            </a:r>
            <a:endParaRPr lang="ru-RU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Поперечная привязка кранов при возведении надземной части здания</a:t>
            </a:r>
          </a:p>
        </p:txBody>
      </p:sp>
      <p:pic>
        <p:nvPicPr>
          <p:cNvPr id="11267" name="Picture 2" descr="C:\Users\Samsung\Pictures\2011-10-13\0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813" y="2143125"/>
            <a:ext cx="4792662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Продольная привязка </a:t>
            </a:r>
            <a:r>
              <a:rPr lang="ru-RU" dirty="0"/>
              <a:t>подкранового пути</a:t>
            </a:r>
          </a:p>
        </p:txBody>
      </p:sp>
      <p:pic>
        <p:nvPicPr>
          <p:cNvPr id="27653" name="Picture 5" descr="0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4213" y="1916113"/>
            <a:ext cx="5072062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Подкрановый путь</a:t>
            </a: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57188" y="2286000"/>
            <a:ext cx="8523287" cy="18161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indent="228600" algn="just" eaLnBrk="0" hangingPunct="0"/>
            <a:r>
              <a:rPr lang="ru-RU" sz="1600" dirty="0">
                <a:cs typeface="Times New Roman" pitchFamily="18" charset="0"/>
              </a:rPr>
              <a:t>Минимальная длина подкранового пути </a:t>
            </a:r>
            <a:r>
              <a:rPr lang="en-US" sz="1600" i="1" dirty="0">
                <a:cs typeface="Times New Roman" pitchFamily="18" charset="0"/>
              </a:rPr>
              <a:t>L</a:t>
            </a:r>
            <a:r>
              <a:rPr lang="ru-RU" sz="1600" i="1" dirty="0" err="1">
                <a:cs typeface="Times New Roman" pitchFamily="18" charset="0"/>
              </a:rPr>
              <a:t>п.п</a:t>
            </a:r>
            <a:r>
              <a:rPr lang="ru-RU" sz="1600" i="1" dirty="0"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по формуле:</a:t>
            </a:r>
            <a:endParaRPr lang="ru-RU" sz="1600" dirty="0"/>
          </a:p>
          <a:p>
            <a:pPr indent="228600" algn="just" eaLnBrk="0" hangingPunct="0"/>
            <a:r>
              <a:rPr lang="en-US" sz="1600" i="1" dirty="0">
                <a:cs typeface="Times New Roman" pitchFamily="18" charset="0"/>
              </a:rPr>
              <a:t>L</a:t>
            </a:r>
            <a:r>
              <a:rPr lang="ru-RU" sz="1600" i="1" baseline="-30000" dirty="0" err="1">
                <a:cs typeface="Times New Roman" pitchFamily="18" charset="0"/>
              </a:rPr>
              <a:t>п</a:t>
            </a:r>
            <a:r>
              <a:rPr lang="en-US" sz="1600" i="1" baseline="-30000" dirty="0">
                <a:cs typeface="Times New Roman" pitchFamily="18" charset="0"/>
              </a:rPr>
              <a:t>.</a:t>
            </a:r>
            <a:r>
              <a:rPr lang="ru-RU" sz="1600" i="1" baseline="-30000" dirty="0" err="1">
                <a:cs typeface="Times New Roman" pitchFamily="18" charset="0"/>
              </a:rPr>
              <a:t>п</a:t>
            </a:r>
            <a:r>
              <a:rPr lang="en-US" sz="1600" i="1" baseline="-30000" dirty="0">
                <a:cs typeface="Times New Roman" pitchFamily="18" charset="0"/>
              </a:rPr>
              <a:t> </a:t>
            </a:r>
            <a:r>
              <a:rPr lang="en-US" sz="1600" i="1" dirty="0">
                <a:cs typeface="Times New Roman" pitchFamily="18" charset="0"/>
              </a:rPr>
              <a:t>= L</a:t>
            </a:r>
            <a:r>
              <a:rPr lang="ru-RU" sz="1600" i="1" baseline="-30000" dirty="0" err="1">
                <a:cs typeface="Times New Roman" pitchFamily="18" charset="0"/>
              </a:rPr>
              <a:t>кр</a:t>
            </a:r>
            <a:r>
              <a:rPr lang="en-US" sz="1600" i="1" dirty="0">
                <a:cs typeface="Times New Roman" pitchFamily="18" charset="0"/>
              </a:rPr>
              <a:t>  + b</a:t>
            </a:r>
            <a:r>
              <a:rPr lang="ru-RU" sz="1600" i="1" baseline="-30000" dirty="0" err="1">
                <a:cs typeface="Times New Roman" pitchFamily="18" charset="0"/>
              </a:rPr>
              <a:t>кр</a:t>
            </a:r>
            <a:r>
              <a:rPr lang="en-US" sz="1600" i="1" dirty="0">
                <a:cs typeface="Times New Roman" pitchFamily="18" charset="0"/>
              </a:rPr>
              <a:t> + 2l</a:t>
            </a:r>
            <a:r>
              <a:rPr lang="ru-RU" sz="1600" i="1" baseline="-30000" dirty="0">
                <a:cs typeface="Times New Roman" pitchFamily="18" charset="0"/>
              </a:rPr>
              <a:t>туп</a:t>
            </a:r>
            <a:r>
              <a:rPr lang="en-US" sz="1600" i="1" dirty="0">
                <a:cs typeface="Times New Roman" pitchFamily="18" charset="0"/>
              </a:rPr>
              <a:t>,</a:t>
            </a:r>
            <a:endParaRPr lang="ru-RU" sz="1600" dirty="0"/>
          </a:p>
          <a:p>
            <a:pPr indent="228600" algn="just" eaLnBrk="0" hangingPunct="0"/>
            <a:r>
              <a:rPr lang="ru-RU" sz="1600" dirty="0">
                <a:cs typeface="Times New Roman" pitchFamily="18" charset="0"/>
              </a:rPr>
              <a:t>где  </a:t>
            </a:r>
            <a:r>
              <a:rPr lang="en-US" sz="1600" i="1" dirty="0">
                <a:cs typeface="Times New Roman" pitchFamily="18" charset="0"/>
              </a:rPr>
              <a:t>L</a:t>
            </a:r>
            <a:r>
              <a:rPr lang="ru-RU" sz="1600" i="1" baseline="-30000" dirty="0" err="1">
                <a:cs typeface="Times New Roman" pitchFamily="18" charset="0"/>
              </a:rPr>
              <a:t>кр</a:t>
            </a:r>
            <a:r>
              <a:rPr lang="ru-RU" sz="1600" dirty="0">
                <a:cs typeface="Times New Roman" pitchFamily="18" charset="0"/>
              </a:rPr>
              <a:t> – расстояние между крайними стоянками башенного крана по его оси, </a:t>
            </a:r>
          </a:p>
          <a:p>
            <a:pPr indent="228600" algn="just" eaLnBrk="0" hangingPunct="0"/>
            <a:r>
              <a:rPr lang="ru-RU" sz="1600" dirty="0">
                <a:cs typeface="Times New Roman" pitchFamily="18" charset="0"/>
              </a:rPr>
              <a:t>               определяемое графически исходя из отсутствия «мертвых зон» на здании, </a:t>
            </a:r>
          </a:p>
          <a:p>
            <a:pPr indent="228600" algn="just" eaLnBrk="0" hangingPunct="0"/>
            <a:r>
              <a:rPr lang="ru-RU" sz="1600" dirty="0">
                <a:cs typeface="Times New Roman" pitchFamily="18" charset="0"/>
              </a:rPr>
              <a:t>               сооружении, м;</a:t>
            </a:r>
            <a:endParaRPr lang="ru-RU" sz="1600" dirty="0"/>
          </a:p>
          <a:p>
            <a:pPr indent="228600" algn="just" eaLnBrk="0" hangingPunct="0"/>
            <a:r>
              <a:rPr lang="ru-RU" sz="1600" dirty="0">
                <a:cs typeface="Times New Roman" pitchFamily="18" charset="0"/>
              </a:rPr>
              <a:t>        </a:t>
            </a:r>
            <a:r>
              <a:rPr lang="en-US" sz="1600" i="1" dirty="0">
                <a:cs typeface="Times New Roman" pitchFamily="18" charset="0"/>
              </a:rPr>
              <a:t>b</a:t>
            </a:r>
            <a:r>
              <a:rPr lang="ru-RU" sz="1600" i="1" baseline="-30000" dirty="0" err="1">
                <a:cs typeface="Times New Roman" pitchFamily="18" charset="0"/>
              </a:rPr>
              <a:t>кр</a:t>
            </a:r>
            <a:r>
              <a:rPr lang="ru-RU" sz="1600" dirty="0">
                <a:cs typeface="Times New Roman" pitchFamily="18" charset="0"/>
              </a:rPr>
              <a:t> – размер базы крана, м;</a:t>
            </a:r>
            <a:endParaRPr lang="ru-RU" sz="1600" dirty="0"/>
          </a:p>
          <a:p>
            <a:pPr indent="228600" algn="just" eaLnBrk="0" hangingPunct="0"/>
            <a:r>
              <a:rPr lang="ru-RU" sz="1600" dirty="0">
                <a:cs typeface="Times New Roman" pitchFamily="18" charset="0"/>
              </a:rPr>
              <a:t>        </a:t>
            </a:r>
            <a:r>
              <a:rPr lang="en-US" sz="1600" i="1" dirty="0">
                <a:cs typeface="Times New Roman" pitchFamily="18" charset="0"/>
              </a:rPr>
              <a:t>l</a:t>
            </a:r>
            <a:r>
              <a:rPr lang="ru-RU" sz="1600" i="1" baseline="-30000" dirty="0">
                <a:cs typeface="Times New Roman" pitchFamily="18" charset="0"/>
              </a:rPr>
              <a:t>туп</a:t>
            </a:r>
            <a:r>
              <a:rPr lang="ru-RU" sz="1600" dirty="0">
                <a:cs typeface="Times New Roman" pitchFamily="18" charset="0"/>
              </a:rPr>
              <a:t> – длина тупикового противоугонного устройства, равная примерно 1,5 м. 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485</TotalTime>
  <Words>1053</Words>
  <Application>Microsoft Office PowerPoint</Application>
  <PresentationFormat>Экран (4:3)</PresentationFormat>
  <Paragraphs>108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Организация работ основного периода строительства </vt:lpstr>
      <vt:lpstr>Цель лекции</vt:lpstr>
      <vt:lpstr>Размещение монтажных кранов и подъемников на СГП</vt:lpstr>
      <vt:lpstr>Схемы размещения кранов относительно возводимых зданий</vt:lpstr>
      <vt:lpstr>Выбор крана</vt:lpstr>
      <vt:lpstr>Выбор башенного крана</vt:lpstr>
      <vt:lpstr>Поперечная привязка кранов при возведении надземной части здания</vt:lpstr>
      <vt:lpstr>Продольная привязка подкранового пути</vt:lpstr>
      <vt:lpstr>Подкрановый путь</vt:lpstr>
      <vt:lpstr>Опасные зоны действия кранов и подъемников</vt:lpstr>
      <vt:lpstr>Монтажная зона</vt:lpstr>
      <vt:lpstr>Рабочая зона крана</vt:lpstr>
      <vt:lpstr>Зона перемещения груза</vt:lpstr>
      <vt:lpstr>Опасная зона работы крана</vt:lpstr>
      <vt:lpstr>Опасная зона подкрановых путей</vt:lpstr>
      <vt:lpstr>Опасная зоны работы подъемника</vt:lpstr>
      <vt:lpstr>Опасная зона действия башенного крана</vt:lpstr>
      <vt:lpstr>Опасные зоны действия самоходного стрелового крана</vt:lpstr>
      <vt:lpstr>Опасная зона дорог</vt:lpstr>
      <vt:lpstr>Проектирование временных дорог</vt:lpstr>
      <vt:lpstr>Требования к проектированию</vt:lpstr>
      <vt:lpstr>Параметры временных дорог</vt:lpstr>
      <vt:lpstr>Схема размещения временных дорог</vt:lpstr>
      <vt:lpstr>Особо опасные зоны монтажа конструкций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48</cp:revision>
  <dcterms:created xsi:type="dcterms:W3CDTF">2014-01-13T11:10:54Z</dcterms:created>
  <dcterms:modified xsi:type="dcterms:W3CDTF">2018-08-17T12:57:03Z</dcterms:modified>
</cp:coreProperties>
</file>