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1"/>
  </p:notesMasterIdLst>
  <p:sldIdLst>
    <p:sldId id="256" r:id="rId2"/>
    <p:sldId id="257" r:id="rId3"/>
    <p:sldId id="259" r:id="rId4"/>
    <p:sldId id="260" r:id="rId5"/>
    <p:sldId id="262" r:id="rId6"/>
    <p:sldId id="298" r:id="rId7"/>
    <p:sldId id="299" r:id="rId8"/>
    <p:sldId id="300" r:id="rId9"/>
    <p:sldId id="301" r:id="rId10"/>
    <p:sldId id="303" r:id="rId11"/>
    <p:sldId id="304" r:id="rId12"/>
    <p:sldId id="305" r:id="rId13"/>
    <p:sldId id="306" r:id="rId14"/>
    <p:sldId id="307" r:id="rId15"/>
    <p:sldId id="308" r:id="rId16"/>
    <p:sldId id="309" r:id="rId17"/>
    <p:sldId id="310" r:id="rId18"/>
    <p:sldId id="311" r:id="rId19"/>
    <p:sldId id="313" r:id="rId20"/>
    <p:sldId id="314" r:id="rId21"/>
    <p:sldId id="315" r:id="rId22"/>
    <p:sldId id="316" r:id="rId23"/>
    <p:sldId id="318" r:id="rId24"/>
    <p:sldId id="317" r:id="rId25"/>
    <p:sldId id="319" r:id="rId26"/>
    <p:sldId id="320" r:id="rId27"/>
    <p:sldId id="321" r:id="rId28"/>
    <p:sldId id="322" r:id="rId29"/>
    <p:sldId id="324" r:id="rId30"/>
    <p:sldId id="323" r:id="rId31"/>
    <p:sldId id="325" r:id="rId32"/>
    <p:sldId id="326" r:id="rId33"/>
    <p:sldId id="327" r:id="rId34"/>
    <p:sldId id="328" r:id="rId35"/>
    <p:sldId id="329" r:id="rId36"/>
    <p:sldId id="330" r:id="rId37"/>
    <p:sldId id="331" r:id="rId38"/>
    <p:sldId id="332" r:id="rId39"/>
    <p:sldId id="333"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A7A96867-EEC2-4F53-BC49-D3043DD3F367}">
          <p14:sldIdLst>
            <p14:sldId id="256"/>
            <p14:sldId id="257"/>
            <p14:sldId id="259"/>
            <p14:sldId id="260"/>
            <p14:sldId id="262"/>
            <p14:sldId id="298"/>
            <p14:sldId id="299"/>
            <p14:sldId id="300"/>
            <p14:sldId id="301"/>
            <p14:sldId id="303"/>
            <p14:sldId id="304"/>
            <p14:sldId id="305"/>
            <p14:sldId id="306"/>
            <p14:sldId id="307"/>
            <p14:sldId id="308"/>
            <p14:sldId id="309"/>
            <p14:sldId id="310"/>
            <p14:sldId id="311"/>
            <p14:sldId id="313"/>
            <p14:sldId id="314"/>
            <p14:sldId id="315"/>
            <p14:sldId id="316"/>
            <p14:sldId id="318"/>
            <p14:sldId id="317"/>
            <p14:sldId id="319"/>
            <p14:sldId id="320"/>
            <p14:sldId id="321"/>
            <p14:sldId id="322"/>
            <p14:sldId id="324"/>
            <p14:sldId id="323"/>
            <p14:sldId id="325"/>
            <p14:sldId id="326"/>
            <p14:sldId id="327"/>
            <p14:sldId id="328"/>
            <p14:sldId id="329"/>
            <p14:sldId id="330"/>
            <p14:sldId id="331"/>
            <p14:sldId id="332"/>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71" autoAdjust="0"/>
  </p:normalViewPr>
  <p:slideViewPr>
    <p:cSldViewPr>
      <p:cViewPr varScale="1">
        <p:scale>
          <a:sx n="74" d="100"/>
          <a:sy n="74" d="100"/>
        </p:scale>
        <p:origin x="45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54A5BF-7480-48D2-92F5-4609ABADC0E1}" type="doc">
      <dgm:prSet loTypeId="urn:microsoft.com/office/officeart/2009/layout/CirclePictureHierarchy" loCatId="hierarchy" qsTypeId="urn:microsoft.com/office/officeart/2005/8/quickstyle/simple1" qsCatId="simple" csTypeId="urn:microsoft.com/office/officeart/2005/8/colors/accent1_2" csCatId="accent1" phldr="1"/>
      <dgm:spPr/>
      <dgm:t>
        <a:bodyPr/>
        <a:lstStyle/>
        <a:p>
          <a:endParaRPr lang="ru-RU"/>
        </a:p>
      </dgm:t>
    </dgm:pt>
    <dgm:pt modelId="{7CADA846-B60B-40BE-9867-FDE7B4D4C48A}">
      <dgm:prSet phldrT="[Текст]" custT="1"/>
      <dgm:spPr/>
      <dgm:t>
        <a:bodyPr/>
        <a:lstStyle/>
        <a:p>
          <a:pPr algn="ctr"/>
          <a:r>
            <a:rPr lang="ru-RU" sz="2800" dirty="0" smtClean="0"/>
            <a:t>Системы классификации</a:t>
          </a:r>
          <a:endParaRPr lang="ru-RU" sz="2800" dirty="0"/>
        </a:p>
      </dgm:t>
    </dgm:pt>
    <dgm:pt modelId="{AA5D5117-76F1-4099-B57D-38BF5D2B400B}" type="parTrans" cxnId="{1B8E5C55-AC96-4540-9692-3F0687FC7C8D}">
      <dgm:prSet/>
      <dgm:spPr/>
      <dgm:t>
        <a:bodyPr/>
        <a:lstStyle/>
        <a:p>
          <a:endParaRPr lang="ru-RU"/>
        </a:p>
      </dgm:t>
    </dgm:pt>
    <dgm:pt modelId="{DE12C0C2-26AE-4D6D-8CBD-A9F1B8582626}" type="sibTrans" cxnId="{1B8E5C55-AC96-4540-9692-3F0687FC7C8D}">
      <dgm:prSet/>
      <dgm:spPr/>
      <dgm:t>
        <a:bodyPr/>
        <a:lstStyle/>
        <a:p>
          <a:endParaRPr lang="ru-RU"/>
        </a:p>
      </dgm:t>
    </dgm:pt>
    <dgm:pt modelId="{07ABF7EC-DCEE-4AAC-9C3C-6E791A6B2C71}">
      <dgm:prSet phldrT="[Текст]" custT="1"/>
      <dgm:spPr/>
      <dgm:t>
        <a:bodyPr/>
        <a:lstStyle/>
        <a:p>
          <a:r>
            <a:rPr lang="ru-RU" sz="2800" dirty="0" smtClean="0"/>
            <a:t>иерархические</a:t>
          </a:r>
          <a:endParaRPr lang="ru-RU" sz="2800" dirty="0"/>
        </a:p>
      </dgm:t>
    </dgm:pt>
    <dgm:pt modelId="{DFC51339-E228-4254-8C11-E2FA414911DE}" type="parTrans" cxnId="{76807B09-A32A-4BF5-8742-1BA151944171}">
      <dgm:prSet/>
      <dgm:spPr/>
      <dgm:t>
        <a:bodyPr/>
        <a:lstStyle/>
        <a:p>
          <a:endParaRPr lang="ru-RU"/>
        </a:p>
      </dgm:t>
    </dgm:pt>
    <dgm:pt modelId="{D5150359-2A01-4DAB-A427-1EDA1D43CECB}" type="sibTrans" cxnId="{76807B09-A32A-4BF5-8742-1BA151944171}">
      <dgm:prSet/>
      <dgm:spPr/>
      <dgm:t>
        <a:bodyPr/>
        <a:lstStyle/>
        <a:p>
          <a:endParaRPr lang="ru-RU"/>
        </a:p>
      </dgm:t>
    </dgm:pt>
    <dgm:pt modelId="{2C282839-D651-4049-9176-AD57292D1CC3}">
      <dgm:prSet phldrT="[Текст]" custT="1"/>
      <dgm:spPr/>
      <dgm:t>
        <a:bodyPr/>
        <a:lstStyle/>
        <a:p>
          <a:r>
            <a:rPr lang="ru-RU" sz="2800" dirty="0" err="1" smtClean="0"/>
            <a:t>фасетные</a:t>
          </a:r>
          <a:endParaRPr lang="ru-RU" sz="2800" dirty="0"/>
        </a:p>
      </dgm:t>
    </dgm:pt>
    <dgm:pt modelId="{80C94186-6285-45C0-BE61-E9BAA59457EF}" type="parTrans" cxnId="{B1137AD8-AE89-4C3A-88DE-E5BFB7117644}">
      <dgm:prSet/>
      <dgm:spPr/>
      <dgm:t>
        <a:bodyPr/>
        <a:lstStyle/>
        <a:p>
          <a:endParaRPr lang="ru-RU"/>
        </a:p>
      </dgm:t>
    </dgm:pt>
    <dgm:pt modelId="{07169CDC-8BEA-493A-818D-E7ACFD495DCD}" type="sibTrans" cxnId="{B1137AD8-AE89-4C3A-88DE-E5BFB7117644}">
      <dgm:prSet/>
      <dgm:spPr/>
      <dgm:t>
        <a:bodyPr/>
        <a:lstStyle/>
        <a:p>
          <a:endParaRPr lang="ru-RU"/>
        </a:p>
      </dgm:t>
    </dgm:pt>
    <dgm:pt modelId="{6B5C618A-0AB5-40A0-80DC-ACC799A96FBF}">
      <dgm:prSet phldrT="[Текст]" custT="1"/>
      <dgm:spPr/>
      <dgm:t>
        <a:bodyPr/>
        <a:lstStyle/>
        <a:p>
          <a:r>
            <a:rPr lang="ru-RU" sz="2800" dirty="0" err="1" smtClean="0"/>
            <a:t>дискрипторные</a:t>
          </a:r>
          <a:endParaRPr lang="ru-RU" sz="2800" dirty="0"/>
        </a:p>
      </dgm:t>
    </dgm:pt>
    <dgm:pt modelId="{89592EFD-8564-46F5-8079-68FAD375C122}" type="parTrans" cxnId="{FB926AC7-D7DF-4A46-A2EB-1D303A8C356C}">
      <dgm:prSet/>
      <dgm:spPr/>
      <dgm:t>
        <a:bodyPr/>
        <a:lstStyle/>
        <a:p>
          <a:endParaRPr lang="ru-RU"/>
        </a:p>
      </dgm:t>
    </dgm:pt>
    <dgm:pt modelId="{108D5F37-22A7-48C1-9134-3B18A806E001}" type="sibTrans" cxnId="{FB926AC7-D7DF-4A46-A2EB-1D303A8C356C}">
      <dgm:prSet/>
      <dgm:spPr/>
      <dgm:t>
        <a:bodyPr/>
        <a:lstStyle/>
        <a:p>
          <a:endParaRPr lang="ru-RU"/>
        </a:p>
      </dgm:t>
    </dgm:pt>
    <dgm:pt modelId="{A63D1840-F817-4FBA-96FB-3256C668A0AC}">
      <dgm:prSet phldrT="[Текст]" custT="1"/>
      <dgm:spPr/>
      <dgm:t>
        <a:bodyPr/>
        <a:lstStyle/>
        <a:p>
          <a:r>
            <a:rPr lang="ru-RU" sz="2800" dirty="0" smtClean="0"/>
            <a:t>многоаспектные</a:t>
          </a:r>
          <a:endParaRPr lang="ru-RU" sz="2800" dirty="0"/>
        </a:p>
      </dgm:t>
    </dgm:pt>
    <dgm:pt modelId="{DA281DF2-1400-4161-AD77-EC14784FC519}" type="parTrans" cxnId="{6B820752-5406-45E3-97D2-DDFF35DDFDE6}">
      <dgm:prSet/>
      <dgm:spPr/>
      <dgm:t>
        <a:bodyPr/>
        <a:lstStyle/>
        <a:p>
          <a:endParaRPr lang="ru-RU"/>
        </a:p>
      </dgm:t>
    </dgm:pt>
    <dgm:pt modelId="{0A8FC048-D9A4-4778-A6AC-15942CED64EC}" type="sibTrans" cxnId="{6B820752-5406-45E3-97D2-DDFF35DDFDE6}">
      <dgm:prSet/>
      <dgm:spPr/>
      <dgm:t>
        <a:bodyPr/>
        <a:lstStyle/>
        <a:p>
          <a:endParaRPr lang="ru-RU"/>
        </a:p>
      </dgm:t>
    </dgm:pt>
    <dgm:pt modelId="{9805535B-BFC0-4AA0-B32F-6D75BDA44124}" type="pres">
      <dgm:prSet presAssocID="{CE54A5BF-7480-48D2-92F5-4609ABADC0E1}" presName="hierChild1" presStyleCnt="0">
        <dgm:presLayoutVars>
          <dgm:chPref val="1"/>
          <dgm:dir/>
          <dgm:animOne val="branch"/>
          <dgm:animLvl val="lvl"/>
          <dgm:resizeHandles/>
        </dgm:presLayoutVars>
      </dgm:prSet>
      <dgm:spPr/>
      <dgm:t>
        <a:bodyPr/>
        <a:lstStyle/>
        <a:p>
          <a:endParaRPr lang="ru-RU"/>
        </a:p>
      </dgm:t>
    </dgm:pt>
    <dgm:pt modelId="{FBA65E17-F71D-46D0-BE02-37D55AD6CAD9}" type="pres">
      <dgm:prSet presAssocID="{7CADA846-B60B-40BE-9867-FDE7B4D4C48A}" presName="hierRoot1" presStyleCnt="0"/>
      <dgm:spPr/>
    </dgm:pt>
    <dgm:pt modelId="{3A063C92-A3BF-45F7-9144-08D5476D3428}" type="pres">
      <dgm:prSet presAssocID="{7CADA846-B60B-40BE-9867-FDE7B4D4C48A}" presName="composite" presStyleCnt="0"/>
      <dgm:spPr/>
    </dgm:pt>
    <dgm:pt modelId="{41E27B8D-62C6-429E-AC08-B4242F7AA577}" type="pres">
      <dgm:prSet presAssocID="{7CADA846-B60B-40BE-9867-FDE7B4D4C48A}" presName="image" presStyleLbl="node0" presStyleIdx="0" presStyleCnt="1"/>
      <dgm:spPr>
        <a:noFill/>
        <a:ln>
          <a:noFill/>
        </a:ln>
      </dgm:spPr>
    </dgm:pt>
    <dgm:pt modelId="{12CEBA11-BAF1-4F0B-B5AA-40B63EA09038}" type="pres">
      <dgm:prSet presAssocID="{7CADA846-B60B-40BE-9867-FDE7B4D4C48A}" presName="text" presStyleLbl="revTx" presStyleIdx="0" presStyleCnt="5" custScaleX="376203" custLinFactNeighborX="-82536" custLinFactNeighborY="-35701">
        <dgm:presLayoutVars>
          <dgm:chPref val="3"/>
        </dgm:presLayoutVars>
      </dgm:prSet>
      <dgm:spPr/>
      <dgm:t>
        <a:bodyPr/>
        <a:lstStyle/>
        <a:p>
          <a:endParaRPr lang="ru-RU"/>
        </a:p>
      </dgm:t>
    </dgm:pt>
    <dgm:pt modelId="{EF6AD06F-9938-42F9-AA45-BCEE215B1E74}" type="pres">
      <dgm:prSet presAssocID="{7CADA846-B60B-40BE-9867-FDE7B4D4C48A}" presName="hierChild2" presStyleCnt="0"/>
      <dgm:spPr/>
    </dgm:pt>
    <dgm:pt modelId="{9836FD69-374A-4DAB-9F16-B2E8119F99F8}" type="pres">
      <dgm:prSet presAssocID="{DFC51339-E228-4254-8C11-E2FA414911DE}" presName="Name10" presStyleLbl="parChTrans1D2" presStyleIdx="0" presStyleCnt="2"/>
      <dgm:spPr/>
      <dgm:t>
        <a:bodyPr/>
        <a:lstStyle/>
        <a:p>
          <a:endParaRPr lang="ru-RU"/>
        </a:p>
      </dgm:t>
    </dgm:pt>
    <dgm:pt modelId="{FB4038E7-F515-47F3-831C-696697B0F677}" type="pres">
      <dgm:prSet presAssocID="{07ABF7EC-DCEE-4AAC-9C3C-6E791A6B2C71}" presName="hierRoot2" presStyleCnt="0"/>
      <dgm:spPr/>
    </dgm:pt>
    <dgm:pt modelId="{B79A19AD-01EB-499F-B5F9-19416F10BC92}" type="pres">
      <dgm:prSet presAssocID="{07ABF7EC-DCEE-4AAC-9C3C-6E791A6B2C71}" presName="composite2" presStyleCnt="0"/>
      <dgm:spPr/>
    </dgm:pt>
    <dgm:pt modelId="{174EFAEE-C269-49A8-BEA3-081917432562}" type="pres">
      <dgm:prSet presAssocID="{07ABF7EC-DCEE-4AAC-9C3C-6E791A6B2C71}" presName="image2" presStyleLbl="node2" presStyleIdx="0" presStyleCnt="2"/>
      <dgm:spPr>
        <a:noFill/>
        <a:ln>
          <a:noFill/>
        </a:ln>
      </dgm:spPr>
    </dgm:pt>
    <dgm:pt modelId="{D0D97EF2-C73A-4CC9-9460-06B2BC838440}" type="pres">
      <dgm:prSet presAssocID="{07ABF7EC-DCEE-4AAC-9C3C-6E791A6B2C71}" presName="text2" presStyleLbl="revTx" presStyleIdx="1" presStyleCnt="5" custScaleX="318657" custLinFactX="143475" custLinFactNeighborX="200000" custLinFactNeighborY="-2730">
        <dgm:presLayoutVars>
          <dgm:chPref val="3"/>
        </dgm:presLayoutVars>
      </dgm:prSet>
      <dgm:spPr/>
      <dgm:t>
        <a:bodyPr/>
        <a:lstStyle/>
        <a:p>
          <a:endParaRPr lang="ru-RU"/>
        </a:p>
      </dgm:t>
    </dgm:pt>
    <dgm:pt modelId="{991AE5E4-CB43-420B-81BE-E329B0180E1D}" type="pres">
      <dgm:prSet presAssocID="{07ABF7EC-DCEE-4AAC-9C3C-6E791A6B2C71}" presName="hierChild3" presStyleCnt="0"/>
      <dgm:spPr/>
    </dgm:pt>
    <dgm:pt modelId="{966559C9-A5FE-4B51-B49A-FF75A41855E5}" type="pres">
      <dgm:prSet presAssocID="{80C94186-6285-45C0-BE61-E9BAA59457EF}" presName="Name17" presStyleLbl="parChTrans1D3" presStyleIdx="0" presStyleCnt="2"/>
      <dgm:spPr/>
      <dgm:t>
        <a:bodyPr/>
        <a:lstStyle/>
        <a:p>
          <a:endParaRPr lang="ru-RU"/>
        </a:p>
      </dgm:t>
    </dgm:pt>
    <dgm:pt modelId="{CBB0FCCC-DE5B-475A-8B96-BFD90A7EF9EF}" type="pres">
      <dgm:prSet presAssocID="{2C282839-D651-4049-9176-AD57292D1CC3}" presName="hierRoot3" presStyleCnt="0"/>
      <dgm:spPr/>
    </dgm:pt>
    <dgm:pt modelId="{F78083E5-DD68-44D0-95CE-13F79B2EF879}" type="pres">
      <dgm:prSet presAssocID="{2C282839-D651-4049-9176-AD57292D1CC3}" presName="composite3" presStyleCnt="0"/>
      <dgm:spPr/>
    </dgm:pt>
    <dgm:pt modelId="{524954D6-D0C3-4E67-828C-9414CCB123A2}" type="pres">
      <dgm:prSet presAssocID="{2C282839-D651-4049-9176-AD57292D1CC3}" presName="image3" presStyleLbl="node3" presStyleIdx="0" presStyleCnt="2"/>
      <dgm:spPr>
        <a:noFill/>
        <a:ln>
          <a:noFill/>
        </a:ln>
      </dgm:spPr>
    </dgm:pt>
    <dgm:pt modelId="{7EB4D863-A08C-4025-81F3-B3964D0BBA33}" type="pres">
      <dgm:prSet presAssocID="{2C282839-D651-4049-9176-AD57292D1CC3}" presName="text3" presStyleLbl="revTx" presStyleIdx="2" presStyleCnt="5" custScaleX="212739" custScaleY="93187" custLinFactX="110443" custLinFactNeighborX="200000" custLinFactNeighborY="15336">
        <dgm:presLayoutVars>
          <dgm:chPref val="3"/>
        </dgm:presLayoutVars>
      </dgm:prSet>
      <dgm:spPr/>
      <dgm:t>
        <a:bodyPr/>
        <a:lstStyle/>
        <a:p>
          <a:endParaRPr lang="ru-RU"/>
        </a:p>
      </dgm:t>
    </dgm:pt>
    <dgm:pt modelId="{35EA82BA-3B68-4F26-84FE-5BF3C409B57F}" type="pres">
      <dgm:prSet presAssocID="{2C282839-D651-4049-9176-AD57292D1CC3}" presName="hierChild4" presStyleCnt="0"/>
      <dgm:spPr/>
    </dgm:pt>
    <dgm:pt modelId="{BA568401-6F37-4DA3-B6BB-239048502B6C}" type="pres">
      <dgm:prSet presAssocID="{89592EFD-8564-46F5-8079-68FAD375C122}" presName="Name17" presStyleLbl="parChTrans1D3" presStyleIdx="1" presStyleCnt="2"/>
      <dgm:spPr/>
      <dgm:t>
        <a:bodyPr/>
        <a:lstStyle/>
        <a:p>
          <a:endParaRPr lang="ru-RU"/>
        </a:p>
      </dgm:t>
    </dgm:pt>
    <dgm:pt modelId="{2509A3D6-39B3-40F9-8C6A-CC2EBBAB9DC0}" type="pres">
      <dgm:prSet presAssocID="{6B5C618A-0AB5-40A0-80DC-ACC799A96FBF}" presName="hierRoot3" presStyleCnt="0"/>
      <dgm:spPr/>
    </dgm:pt>
    <dgm:pt modelId="{AE8BAA99-0CD1-4361-9B47-3421129BCEE6}" type="pres">
      <dgm:prSet presAssocID="{6B5C618A-0AB5-40A0-80DC-ACC799A96FBF}" presName="composite3" presStyleCnt="0"/>
      <dgm:spPr/>
    </dgm:pt>
    <dgm:pt modelId="{DD39588A-0B62-488B-83A8-6C989C94C897}" type="pres">
      <dgm:prSet presAssocID="{6B5C618A-0AB5-40A0-80DC-ACC799A96FBF}" presName="image3" presStyleLbl="node3" presStyleIdx="1" presStyleCnt="2"/>
      <dgm:spPr>
        <a:noFill/>
        <a:ln>
          <a:noFill/>
        </a:ln>
      </dgm:spPr>
    </dgm:pt>
    <dgm:pt modelId="{E08DC9D3-8095-40EC-B294-1A88BF35A192}" type="pres">
      <dgm:prSet presAssocID="{6B5C618A-0AB5-40A0-80DC-ACC799A96FBF}" presName="text3" presStyleLbl="revTx" presStyleIdx="3" presStyleCnt="5" custScaleX="425081" custLinFactX="-100000" custLinFactNeighborX="-140072" custLinFactNeighborY="6744">
        <dgm:presLayoutVars>
          <dgm:chPref val="3"/>
        </dgm:presLayoutVars>
      </dgm:prSet>
      <dgm:spPr/>
      <dgm:t>
        <a:bodyPr/>
        <a:lstStyle/>
        <a:p>
          <a:endParaRPr lang="ru-RU"/>
        </a:p>
      </dgm:t>
    </dgm:pt>
    <dgm:pt modelId="{40BA5DBB-1BBA-4C06-AFD9-F44F3FDC19B1}" type="pres">
      <dgm:prSet presAssocID="{6B5C618A-0AB5-40A0-80DC-ACC799A96FBF}" presName="hierChild4" presStyleCnt="0"/>
      <dgm:spPr/>
    </dgm:pt>
    <dgm:pt modelId="{FAF4BA1F-C3D0-4187-9B04-4A297E865942}" type="pres">
      <dgm:prSet presAssocID="{DA281DF2-1400-4161-AD77-EC14784FC519}" presName="Name10" presStyleLbl="parChTrans1D2" presStyleIdx="1" presStyleCnt="2"/>
      <dgm:spPr/>
      <dgm:t>
        <a:bodyPr/>
        <a:lstStyle/>
        <a:p>
          <a:endParaRPr lang="ru-RU"/>
        </a:p>
      </dgm:t>
    </dgm:pt>
    <dgm:pt modelId="{EDD00710-75C4-40A4-ADA8-82AE4FF3A57B}" type="pres">
      <dgm:prSet presAssocID="{A63D1840-F817-4FBA-96FB-3256C668A0AC}" presName="hierRoot2" presStyleCnt="0"/>
      <dgm:spPr/>
    </dgm:pt>
    <dgm:pt modelId="{AB5E7BF3-57A1-4EED-97BD-5203599BB875}" type="pres">
      <dgm:prSet presAssocID="{A63D1840-F817-4FBA-96FB-3256C668A0AC}" presName="composite2" presStyleCnt="0"/>
      <dgm:spPr/>
    </dgm:pt>
    <dgm:pt modelId="{D714A482-F88D-4302-A3CC-344A0753D841}" type="pres">
      <dgm:prSet presAssocID="{A63D1840-F817-4FBA-96FB-3256C668A0AC}" presName="image2" presStyleLbl="node2" presStyleIdx="1" presStyleCnt="2"/>
      <dgm:spPr>
        <a:noFill/>
        <a:ln>
          <a:noFill/>
        </a:ln>
      </dgm:spPr>
    </dgm:pt>
    <dgm:pt modelId="{1AAA7E41-AF0D-4BC1-A170-3A040EED3BDC}" type="pres">
      <dgm:prSet presAssocID="{A63D1840-F817-4FBA-96FB-3256C668A0AC}" presName="text2" presStyleLbl="revTx" presStyleIdx="4" presStyleCnt="5" custScaleX="391657" custLinFactX="-151434" custLinFactNeighborX="-200000" custLinFactNeighborY="-151">
        <dgm:presLayoutVars>
          <dgm:chPref val="3"/>
        </dgm:presLayoutVars>
      </dgm:prSet>
      <dgm:spPr/>
      <dgm:t>
        <a:bodyPr/>
        <a:lstStyle/>
        <a:p>
          <a:endParaRPr lang="ru-RU"/>
        </a:p>
      </dgm:t>
    </dgm:pt>
    <dgm:pt modelId="{DB089841-5F54-4895-B7CD-FA2B9180AF80}" type="pres">
      <dgm:prSet presAssocID="{A63D1840-F817-4FBA-96FB-3256C668A0AC}" presName="hierChild3" presStyleCnt="0"/>
      <dgm:spPr/>
    </dgm:pt>
  </dgm:ptLst>
  <dgm:cxnLst>
    <dgm:cxn modelId="{FB926AC7-D7DF-4A46-A2EB-1D303A8C356C}" srcId="{07ABF7EC-DCEE-4AAC-9C3C-6E791A6B2C71}" destId="{6B5C618A-0AB5-40A0-80DC-ACC799A96FBF}" srcOrd="1" destOrd="0" parTransId="{89592EFD-8564-46F5-8079-68FAD375C122}" sibTransId="{108D5F37-22A7-48C1-9134-3B18A806E001}"/>
    <dgm:cxn modelId="{751505C4-1DDA-4198-AD3C-F41C3246F633}" type="presOf" srcId="{89592EFD-8564-46F5-8079-68FAD375C122}" destId="{BA568401-6F37-4DA3-B6BB-239048502B6C}" srcOrd="0" destOrd="0" presId="urn:microsoft.com/office/officeart/2009/layout/CirclePictureHierarchy"/>
    <dgm:cxn modelId="{6B820752-5406-45E3-97D2-DDFF35DDFDE6}" srcId="{7CADA846-B60B-40BE-9867-FDE7B4D4C48A}" destId="{A63D1840-F817-4FBA-96FB-3256C668A0AC}" srcOrd="1" destOrd="0" parTransId="{DA281DF2-1400-4161-AD77-EC14784FC519}" sibTransId="{0A8FC048-D9A4-4778-A6AC-15942CED64EC}"/>
    <dgm:cxn modelId="{B1137AD8-AE89-4C3A-88DE-E5BFB7117644}" srcId="{07ABF7EC-DCEE-4AAC-9C3C-6E791A6B2C71}" destId="{2C282839-D651-4049-9176-AD57292D1CC3}" srcOrd="0" destOrd="0" parTransId="{80C94186-6285-45C0-BE61-E9BAA59457EF}" sibTransId="{07169CDC-8BEA-493A-818D-E7ACFD495DCD}"/>
    <dgm:cxn modelId="{5FE7EE83-390A-48D1-A597-F4A94EEADC3B}" type="presOf" srcId="{07ABF7EC-DCEE-4AAC-9C3C-6E791A6B2C71}" destId="{D0D97EF2-C73A-4CC9-9460-06B2BC838440}" srcOrd="0" destOrd="0" presId="urn:microsoft.com/office/officeart/2009/layout/CirclePictureHierarchy"/>
    <dgm:cxn modelId="{76807B09-A32A-4BF5-8742-1BA151944171}" srcId="{7CADA846-B60B-40BE-9867-FDE7B4D4C48A}" destId="{07ABF7EC-DCEE-4AAC-9C3C-6E791A6B2C71}" srcOrd="0" destOrd="0" parTransId="{DFC51339-E228-4254-8C11-E2FA414911DE}" sibTransId="{D5150359-2A01-4DAB-A427-1EDA1D43CECB}"/>
    <dgm:cxn modelId="{87036BE9-5C65-4AB0-88AB-B0E5AF6CF3BD}" type="presOf" srcId="{7CADA846-B60B-40BE-9867-FDE7B4D4C48A}" destId="{12CEBA11-BAF1-4F0B-B5AA-40B63EA09038}" srcOrd="0" destOrd="0" presId="urn:microsoft.com/office/officeart/2009/layout/CirclePictureHierarchy"/>
    <dgm:cxn modelId="{558B0A0B-E667-4A3F-8E7E-FCAD847EACD9}" type="presOf" srcId="{6B5C618A-0AB5-40A0-80DC-ACC799A96FBF}" destId="{E08DC9D3-8095-40EC-B294-1A88BF35A192}" srcOrd="0" destOrd="0" presId="urn:microsoft.com/office/officeart/2009/layout/CirclePictureHierarchy"/>
    <dgm:cxn modelId="{2F471A1E-0289-4802-AC5F-2433279ACD0D}" type="presOf" srcId="{CE54A5BF-7480-48D2-92F5-4609ABADC0E1}" destId="{9805535B-BFC0-4AA0-B32F-6D75BDA44124}" srcOrd="0" destOrd="0" presId="urn:microsoft.com/office/officeart/2009/layout/CirclePictureHierarchy"/>
    <dgm:cxn modelId="{1523EE91-615E-45A1-8BF1-710F1340273F}" type="presOf" srcId="{A63D1840-F817-4FBA-96FB-3256C668A0AC}" destId="{1AAA7E41-AF0D-4BC1-A170-3A040EED3BDC}" srcOrd="0" destOrd="0" presId="urn:microsoft.com/office/officeart/2009/layout/CirclePictureHierarchy"/>
    <dgm:cxn modelId="{4F367E7D-2F0D-49C4-8872-6E90EC4A6D57}" type="presOf" srcId="{DA281DF2-1400-4161-AD77-EC14784FC519}" destId="{FAF4BA1F-C3D0-4187-9B04-4A297E865942}" srcOrd="0" destOrd="0" presId="urn:microsoft.com/office/officeart/2009/layout/CirclePictureHierarchy"/>
    <dgm:cxn modelId="{7D298495-2574-441D-9868-8631503F4886}" type="presOf" srcId="{DFC51339-E228-4254-8C11-E2FA414911DE}" destId="{9836FD69-374A-4DAB-9F16-B2E8119F99F8}" srcOrd="0" destOrd="0" presId="urn:microsoft.com/office/officeart/2009/layout/CirclePictureHierarchy"/>
    <dgm:cxn modelId="{37CF80C2-E129-4B0C-BB3E-8F06C0DFA07D}" type="presOf" srcId="{2C282839-D651-4049-9176-AD57292D1CC3}" destId="{7EB4D863-A08C-4025-81F3-B3964D0BBA33}" srcOrd="0" destOrd="0" presId="urn:microsoft.com/office/officeart/2009/layout/CirclePictureHierarchy"/>
    <dgm:cxn modelId="{F9F08DD6-5580-4B1E-ACEA-40E34F3195A9}" type="presOf" srcId="{80C94186-6285-45C0-BE61-E9BAA59457EF}" destId="{966559C9-A5FE-4B51-B49A-FF75A41855E5}" srcOrd="0" destOrd="0" presId="urn:microsoft.com/office/officeart/2009/layout/CirclePictureHierarchy"/>
    <dgm:cxn modelId="{1B8E5C55-AC96-4540-9692-3F0687FC7C8D}" srcId="{CE54A5BF-7480-48D2-92F5-4609ABADC0E1}" destId="{7CADA846-B60B-40BE-9867-FDE7B4D4C48A}" srcOrd="0" destOrd="0" parTransId="{AA5D5117-76F1-4099-B57D-38BF5D2B400B}" sibTransId="{DE12C0C2-26AE-4D6D-8CBD-A9F1B8582626}"/>
    <dgm:cxn modelId="{62F38130-40BB-497A-A735-8378E867C02A}" type="presParOf" srcId="{9805535B-BFC0-4AA0-B32F-6D75BDA44124}" destId="{FBA65E17-F71D-46D0-BE02-37D55AD6CAD9}" srcOrd="0" destOrd="0" presId="urn:microsoft.com/office/officeart/2009/layout/CirclePictureHierarchy"/>
    <dgm:cxn modelId="{DA551FE5-819F-459C-8B42-D8B1CDBD1C57}" type="presParOf" srcId="{FBA65E17-F71D-46D0-BE02-37D55AD6CAD9}" destId="{3A063C92-A3BF-45F7-9144-08D5476D3428}" srcOrd="0" destOrd="0" presId="urn:microsoft.com/office/officeart/2009/layout/CirclePictureHierarchy"/>
    <dgm:cxn modelId="{4AA1EAD7-EBC7-4CE8-9871-A1DEF67B6309}" type="presParOf" srcId="{3A063C92-A3BF-45F7-9144-08D5476D3428}" destId="{41E27B8D-62C6-429E-AC08-B4242F7AA577}" srcOrd="0" destOrd="0" presId="urn:microsoft.com/office/officeart/2009/layout/CirclePictureHierarchy"/>
    <dgm:cxn modelId="{3F18FD13-5BC5-4A1B-A767-1C2718242C1B}" type="presParOf" srcId="{3A063C92-A3BF-45F7-9144-08D5476D3428}" destId="{12CEBA11-BAF1-4F0B-B5AA-40B63EA09038}" srcOrd="1" destOrd="0" presId="urn:microsoft.com/office/officeart/2009/layout/CirclePictureHierarchy"/>
    <dgm:cxn modelId="{9292A640-962F-4A48-93E6-F71D4E9FBD28}" type="presParOf" srcId="{FBA65E17-F71D-46D0-BE02-37D55AD6CAD9}" destId="{EF6AD06F-9938-42F9-AA45-BCEE215B1E74}" srcOrd="1" destOrd="0" presId="urn:microsoft.com/office/officeart/2009/layout/CirclePictureHierarchy"/>
    <dgm:cxn modelId="{1537133A-D78B-4A5F-865F-557CF4D9EBEF}" type="presParOf" srcId="{EF6AD06F-9938-42F9-AA45-BCEE215B1E74}" destId="{9836FD69-374A-4DAB-9F16-B2E8119F99F8}" srcOrd="0" destOrd="0" presId="urn:microsoft.com/office/officeart/2009/layout/CirclePictureHierarchy"/>
    <dgm:cxn modelId="{F2523FB1-6566-4FCC-8E5F-FA2FC47196EB}" type="presParOf" srcId="{EF6AD06F-9938-42F9-AA45-BCEE215B1E74}" destId="{FB4038E7-F515-47F3-831C-696697B0F677}" srcOrd="1" destOrd="0" presId="urn:microsoft.com/office/officeart/2009/layout/CirclePictureHierarchy"/>
    <dgm:cxn modelId="{8BC308AD-AC6E-4747-87A7-5DBB6264BA59}" type="presParOf" srcId="{FB4038E7-F515-47F3-831C-696697B0F677}" destId="{B79A19AD-01EB-499F-B5F9-19416F10BC92}" srcOrd="0" destOrd="0" presId="urn:microsoft.com/office/officeart/2009/layout/CirclePictureHierarchy"/>
    <dgm:cxn modelId="{C4CE07B8-AF5C-43DA-A49E-6606445554B9}" type="presParOf" srcId="{B79A19AD-01EB-499F-B5F9-19416F10BC92}" destId="{174EFAEE-C269-49A8-BEA3-081917432562}" srcOrd="0" destOrd="0" presId="urn:microsoft.com/office/officeart/2009/layout/CirclePictureHierarchy"/>
    <dgm:cxn modelId="{50E92A61-62D7-4E41-9367-33E8CC9E13E6}" type="presParOf" srcId="{B79A19AD-01EB-499F-B5F9-19416F10BC92}" destId="{D0D97EF2-C73A-4CC9-9460-06B2BC838440}" srcOrd="1" destOrd="0" presId="urn:microsoft.com/office/officeart/2009/layout/CirclePictureHierarchy"/>
    <dgm:cxn modelId="{C4BED6F7-290B-4F44-ACF6-0E67ECEB75FB}" type="presParOf" srcId="{FB4038E7-F515-47F3-831C-696697B0F677}" destId="{991AE5E4-CB43-420B-81BE-E329B0180E1D}" srcOrd="1" destOrd="0" presId="urn:microsoft.com/office/officeart/2009/layout/CirclePictureHierarchy"/>
    <dgm:cxn modelId="{E6BA0C35-95BD-4C0B-BC4C-1D763B4F85E7}" type="presParOf" srcId="{991AE5E4-CB43-420B-81BE-E329B0180E1D}" destId="{966559C9-A5FE-4B51-B49A-FF75A41855E5}" srcOrd="0" destOrd="0" presId="urn:microsoft.com/office/officeart/2009/layout/CirclePictureHierarchy"/>
    <dgm:cxn modelId="{D3F3D430-A00E-4DF7-95EC-1776CFD1D07B}" type="presParOf" srcId="{991AE5E4-CB43-420B-81BE-E329B0180E1D}" destId="{CBB0FCCC-DE5B-475A-8B96-BFD90A7EF9EF}" srcOrd="1" destOrd="0" presId="urn:microsoft.com/office/officeart/2009/layout/CirclePictureHierarchy"/>
    <dgm:cxn modelId="{FB542DAE-FA1F-4CEA-9A1A-F3961F3235D7}" type="presParOf" srcId="{CBB0FCCC-DE5B-475A-8B96-BFD90A7EF9EF}" destId="{F78083E5-DD68-44D0-95CE-13F79B2EF879}" srcOrd="0" destOrd="0" presId="urn:microsoft.com/office/officeart/2009/layout/CirclePictureHierarchy"/>
    <dgm:cxn modelId="{AA2E6BDA-77A8-4594-BC9F-A6CBE8666DE9}" type="presParOf" srcId="{F78083E5-DD68-44D0-95CE-13F79B2EF879}" destId="{524954D6-D0C3-4E67-828C-9414CCB123A2}" srcOrd="0" destOrd="0" presId="urn:microsoft.com/office/officeart/2009/layout/CirclePictureHierarchy"/>
    <dgm:cxn modelId="{0178E24D-9022-43DC-B4C1-3392E703DD60}" type="presParOf" srcId="{F78083E5-DD68-44D0-95CE-13F79B2EF879}" destId="{7EB4D863-A08C-4025-81F3-B3964D0BBA33}" srcOrd="1" destOrd="0" presId="urn:microsoft.com/office/officeart/2009/layout/CirclePictureHierarchy"/>
    <dgm:cxn modelId="{4F0EC102-2801-49D9-A70E-E33336BEF20A}" type="presParOf" srcId="{CBB0FCCC-DE5B-475A-8B96-BFD90A7EF9EF}" destId="{35EA82BA-3B68-4F26-84FE-5BF3C409B57F}" srcOrd="1" destOrd="0" presId="urn:microsoft.com/office/officeart/2009/layout/CirclePictureHierarchy"/>
    <dgm:cxn modelId="{288F6F20-B3FC-4B3B-90A4-EFCA9A1AA201}" type="presParOf" srcId="{991AE5E4-CB43-420B-81BE-E329B0180E1D}" destId="{BA568401-6F37-4DA3-B6BB-239048502B6C}" srcOrd="2" destOrd="0" presId="urn:microsoft.com/office/officeart/2009/layout/CirclePictureHierarchy"/>
    <dgm:cxn modelId="{117A232C-32EF-4ADD-9F6B-D92FE1B59F57}" type="presParOf" srcId="{991AE5E4-CB43-420B-81BE-E329B0180E1D}" destId="{2509A3D6-39B3-40F9-8C6A-CC2EBBAB9DC0}" srcOrd="3" destOrd="0" presId="urn:microsoft.com/office/officeart/2009/layout/CirclePictureHierarchy"/>
    <dgm:cxn modelId="{299340FF-0C83-441F-BFA8-F39E0CF64DDC}" type="presParOf" srcId="{2509A3D6-39B3-40F9-8C6A-CC2EBBAB9DC0}" destId="{AE8BAA99-0CD1-4361-9B47-3421129BCEE6}" srcOrd="0" destOrd="0" presId="urn:microsoft.com/office/officeart/2009/layout/CirclePictureHierarchy"/>
    <dgm:cxn modelId="{4A235FE2-DF0C-47DD-8B7E-9E87D4FD9E07}" type="presParOf" srcId="{AE8BAA99-0CD1-4361-9B47-3421129BCEE6}" destId="{DD39588A-0B62-488B-83A8-6C989C94C897}" srcOrd="0" destOrd="0" presId="urn:microsoft.com/office/officeart/2009/layout/CirclePictureHierarchy"/>
    <dgm:cxn modelId="{DDD683CD-AEE3-4495-96F9-ED30675CB5E4}" type="presParOf" srcId="{AE8BAA99-0CD1-4361-9B47-3421129BCEE6}" destId="{E08DC9D3-8095-40EC-B294-1A88BF35A192}" srcOrd="1" destOrd="0" presId="urn:microsoft.com/office/officeart/2009/layout/CirclePictureHierarchy"/>
    <dgm:cxn modelId="{A41E25FF-A9BF-41AE-ADDE-EFB9A5D287EC}" type="presParOf" srcId="{2509A3D6-39B3-40F9-8C6A-CC2EBBAB9DC0}" destId="{40BA5DBB-1BBA-4C06-AFD9-F44F3FDC19B1}" srcOrd="1" destOrd="0" presId="urn:microsoft.com/office/officeart/2009/layout/CirclePictureHierarchy"/>
    <dgm:cxn modelId="{69D074BE-A2B2-4026-BED7-926570864B91}" type="presParOf" srcId="{EF6AD06F-9938-42F9-AA45-BCEE215B1E74}" destId="{FAF4BA1F-C3D0-4187-9B04-4A297E865942}" srcOrd="2" destOrd="0" presId="urn:microsoft.com/office/officeart/2009/layout/CirclePictureHierarchy"/>
    <dgm:cxn modelId="{B892F8FE-D248-4695-82F2-D3B2DDD3A743}" type="presParOf" srcId="{EF6AD06F-9938-42F9-AA45-BCEE215B1E74}" destId="{EDD00710-75C4-40A4-ADA8-82AE4FF3A57B}" srcOrd="3" destOrd="0" presId="urn:microsoft.com/office/officeart/2009/layout/CirclePictureHierarchy"/>
    <dgm:cxn modelId="{9867545A-3C98-4AD1-832E-098475A6A6B4}" type="presParOf" srcId="{EDD00710-75C4-40A4-ADA8-82AE4FF3A57B}" destId="{AB5E7BF3-57A1-4EED-97BD-5203599BB875}" srcOrd="0" destOrd="0" presId="urn:microsoft.com/office/officeart/2009/layout/CirclePictureHierarchy"/>
    <dgm:cxn modelId="{A1FDFB0D-A3C3-401A-A996-7FC17E709C01}" type="presParOf" srcId="{AB5E7BF3-57A1-4EED-97BD-5203599BB875}" destId="{D714A482-F88D-4302-A3CC-344A0753D841}" srcOrd="0" destOrd="0" presId="urn:microsoft.com/office/officeart/2009/layout/CirclePictureHierarchy"/>
    <dgm:cxn modelId="{713F192F-D4D9-455C-9BEB-045DB9933F05}" type="presParOf" srcId="{AB5E7BF3-57A1-4EED-97BD-5203599BB875}" destId="{1AAA7E41-AF0D-4BC1-A170-3A040EED3BDC}" srcOrd="1" destOrd="0" presId="urn:microsoft.com/office/officeart/2009/layout/CirclePictureHierarchy"/>
    <dgm:cxn modelId="{B1E351FD-DF54-402B-A62A-899C485D8D05}" type="presParOf" srcId="{EDD00710-75C4-40A4-ADA8-82AE4FF3A57B}" destId="{DB089841-5F54-4895-B7CD-FA2B9180AF80}"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4BA1F-C3D0-4187-9B04-4A297E865942}">
      <dsp:nvSpPr>
        <dsp:cNvPr id="0" name=""/>
        <dsp:cNvSpPr/>
      </dsp:nvSpPr>
      <dsp:spPr>
        <a:xfrm>
          <a:off x="4169606" y="1985654"/>
          <a:ext cx="1541508" cy="193077"/>
        </a:xfrm>
        <a:custGeom>
          <a:avLst/>
          <a:gdLst/>
          <a:ahLst/>
          <a:cxnLst/>
          <a:rect l="0" t="0" r="0" b="0"/>
          <a:pathLst>
            <a:path>
              <a:moveTo>
                <a:pt x="0" y="0"/>
              </a:moveTo>
              <a:lnTo>
                <a:pt x="0" y="97304"/>
              </a:lnTo>
              <a:lnTo>
                <a:pt x="1541508" y="97304"/>
              </a:lnTo>
              <a:lnTo>
                <a:pt x="1541508" y="1930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568401-6F37-4DA3-B6BB-239048502B6C}">
      <dsp:nvSpPr>
        <dsp:cNvPr id="0" name=""/>
        <dsp:cNvSpPr/>
      </dsp:nvSpPr>
      <dsp:spPr>
        <a:xfrm>
          <a:off x="2292510" y="2791675"/>
          <a:ext cx="1101932" cy="193077"/>
        </a:xfrm>
        <a:custGeom>
          <a:avLst/>
          <a:gdLst/>
          <a:ahLst/>
          <a:cxnLst/>
          <a:rect l="0" t="0" r="0" b="0"/>
          <a:pathLst>
            <a:path>
              <a:moveTo>
                <a:pt x="0" y="0"/>
              </a:moveTo>
              <a:lnTo>
                <a:pt x="0" y="97304"/>
              </a:lnTo>
              <a:lnTo>
                <a:pt x="1101932" y="97304"/>
              </a:lnTo>
              <a:lnTo>
                <a:pt x="1101932" y="193077"/>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6559C9-A5FE-4B51-B49A-FF75A41855E5}">
      <dsp:nvSpPr>
        <dsp:cNvPr id="0" name=""/>
        <dsp:cNvSpPr/>
      </dsp:nvSpPr>
      <dsp:spPr>
        <a:xfrm>
          <a:off x="309099" y="2791675"/>
          <a:ext cx="1983411" cy="191544"/>
        </a:xfrm>
        <a:custGeom>
          <a:avLst/>
          <a:gdLst/>
          <a:ahLst/>
          <a:cxnLst/>
          <a:rect l="0" t="0" r="0" b="0"/>
          <a:pathLst>
            <a:path>
              <a:moveTo>
                <a:pt x="1983411" y="0"/>
              </a:moveTo>
              <a:lnTo>
                <a:pt x="1983411" y="95772"/>
              </a:lnTo>
              <a:lnTo>
                <a:pt x="0" y="95772"/>
              </a:lnTo>
              <a:lnTo>
                <a:pt x="0" y="19154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36FD69-374A-4DAB-9F16-B2E8119F99F8}">
      <dsp:nvSpPr>
        <dsp:cNvPr id="0" name=""/>
        <dsp:cNvSpPr/>
      </dsp:nvSpPr>
      <dsp:spPr>
        <a:xfrm>
          <a:off x="2292510" y="1985654"/>
          <a:ext cx="1877095" cy="193077"/>
        </a:xfrm>
        <a:custGeom>
          <a:avLst/>
          <a:gdLst/>
          <a:ahLst/>
          <a:cxnLst/>
          <a:rect l="0" t="0" r="0" b="0"/>
          <a:pathLst>
            <a:path>
              <a:moveTo>
                <a:pt x="1877095" y="0"/>
              </a:moveTo>
              <a:lnTo>
                <a:pt x="1877095" y="97304"/>
              </a:lnTo>
              <a:lnTo>
                <a:pt x="0" y="97304"/>
              </a:lnTo>
              <a:lnTo>
                <a:pt x="0" y="1930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E27B8D-62C6-429E-AC08-B4242F7AA577}">
      <dsp:nvSpPr>
        <dsp:cNvPr id="0" name=""/>
        <dsp:cNvSpPr/>
      </dsp:nvSpPr>
      <dsp:spPr>
        <a:xfrm>
          <a:off x="3863134" y="1372710"/>
          <a:ext cx="612943" cy="612943"/>
        </a:xfrm>
        <a:prstGeom prst="ellipse">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CEBA11-BAF1-4F0B-B5AA-40B63EA09038}">
      <dsp:nvSpPr>
        <dsp:cNvPr id="0" name=""/>
        <dsp:cNvSpPr/>
      </dsp:nvSpPr>
      <dsp:spPr>
        <a:xfrm>
          <a:off x="2447502" y="1152351"/>
          <a:ext cx="3458868" cy="612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smtClean="0"/>
            <a:t>Системы классификации</a:t>
          </a:r>
          <a:endParaRPr lang="ru-RU" sz="2800" kern="1200" dirty="0"/>
        </a:p>
      </dsp:txBody>
      <dsp:txXfrm>
        <a:off x="2447502" y="1152351"/>
        <a:ext cx="3458868" cy="612943"/>
      </dsp:txXfrm>
    </dsp:sp>
    <dsp:sp modelId="{174EFAEE-C269-49A8-BEA3-081917432562}">
      <dsp:nvSpPr>
        <dsp:cNvPr id="0" name=""/>
        <dsp:cNvSpPr/>
      </dsp:nvSpPr>
      <dsp:spPr>
        <a:xfrm>
          <a:off x="1986038" y="2178731"/>
          <a:ext cx="612943" cy="612943"/>
        </a:xfrm>
        <a:prstGeom prst="ellipse">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97EF2-C73A-4CC9-9460-06B2BC838440}">
      <dsp:nvSpPr>
        <dsp:cNvPr id="0" name=""/>
        <dsp:cNvSpPr/>
      </dsp:nvSpPr>
      <dsp:spPr>
        <a:xfrm>
          <a:off x="4751761" y="2160466"/>
          <a:ext cx="2929781" cy="612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ru-RU" sz="2800" kern="1200" dirty="0" smtClean="0"/>
            <a:t>иерархические</a:t>
          </a:r>
          <a:endParaRPr lang="ru-RU" sz="2800" kern="1200" dirty="0"/>
        </a:p>
      </dsp:txBody>
      <dsp:txXfrm>
        <a:off x="4751761" y="2160466"/>
        <a:ext cx="2929781" cy="612943"/>
      </dsp:txXfrm>
    </dsp:sp>
    <dsp:sp modelId="{524954D6-D0C3-4E67-828C-9414CCB123A2}">
      <dsp:nvSpPr>
        <dsp:cNvPr id="0" name=""/>
        <dsp:cNvSpPr/>
      </dsp:nvSpPr>
      <dsp:spPr>
        <a:xfrm>
          <a:off x="2627" y="2983220"/>
          <a:ext cx="612943" cy="612943"/>
        </a:xfrm>
        <a:prstGeom prst="ellipse">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B4D863-A08C-4025-81F3-B3964D0BBA33}">
      <dsp:nvSpPr>
        <dsp:cNvPr id="0" name=""/>
        <dsp:cNvSpPr/>
      </dsp:nvSpPr>
      <dsp:spPr>
        <a:xfrm>
          <a:off x="2951562" y="3096569"/>
          <a:ext cx="1955955" cy="571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ru-RU" sz="2800" kern="1200" dirty="0" err="1" smtClean="0"/>
            <a:t>фасетные</a:t>
          </a:r>
          <a:endParaRPr lang="ru-RU" sz="2800" kern="1200" dirty="0"/>
        </a:p>
      </dsp:txBody>
      <dsp:txXfrm>
        <a:off x="2951562" y="3096569"/>
        <a:ext cx="1955955" cy="571183"/>
      </dsp:txXfrm>
    </dsp:sp>
    <dsp:sp modelId="{DD39588A-0B62-488B-83A8-6C989C94C897}">
      <dsp:nvSpPr>
        <dsp:cNvPr id="0" name=""/>
        <dsp:cNvSpPr/>
      </dsp:nvSpPr>
      <dsp:spPr>
        <a:xfrm>
          <a:off x="3087971" y="2984752"/>
          <a:ext cx="612943" cy="612943"/>
        </a:xfrm>
        <a:prstGeom prst="ellipse">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8DC9D3-8095-40EC-B294-1A88BF35A192}">
      <dsp:nvSpPr>
        <dsp:cNvPr id="0" name=""/>
        <dsp:cNvSpPr/>
      </dsp:nvSpPr>
      <dsp:spPr>
        <a:xfrm>
          <a:off x="0" y="3024557"/>
          <a:ext cx="3908260" cy="612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ru-RU" sz="2800" kern="1200" dirty="0" err="1" smtClean="0"/>
            <a:t>дискрипторные</a:t>
          </a:r>
          <a:endParaRPr lang="ru-RU" sz="2800" kern="1200" dirty="0"/>
        </a:p>
      </dsp:txBody>
      <dsp:txXfrm>
        <a:off x="0" y="3024557"/>
        <a:ext cx="3908260" cy="612943"/>
      </dsp:txXfrm>
    </dsp:sp>
    <dsp:sp modelId="{D714A482-F88D-4302-A3CC-344A0753D841}">
      <dsp:nvSpPr>
        <dsp:cNvPr id="0" name=""/>
        <dsp:cNvSpPr/>
      </dsp:nvSpPr>
      <dsp:spPr>
        <a:xfrm>
          <a:off x="5404643" y="2178731"/>
          <a:ext cx="612943" cy="612943"/>
        </a:xfrm>
        <a:prstGeom prst="ellipse">
          <a:avLst/>
        </a:prstGeom>
        <a:no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AA7E41-AF0D-4BC1-A170-3A040EED3BDC}">
      <dsp:nvSpPr>
        <dsp:cNvPr id="0" name=""/>
        <dsp:cNvSpPr/>
      </dsp:nvSpPr>
      <dsp:spPr>
        <a:xfrm>
          <a:off x="1445678" y="2176273"/>
          <a:ext cx="3600955" cy="612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ru-RU" sz="2800" kern="1200" dirty="0" smtClean="0"/>
            <a:t>многоаспектные</a:t>
          </a:r>
          <a:endParaRPr lang="ru-RU" sz="2800" kern="1200" dirty="0"/>
        </a:p>
      </dsp:txBody>
      <dsp:txXfrm>
        <a:off x="1445678" y="2176273"/>
        <a:ext cx="3600955" cy="612943"/>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F5CDF-D578-4817-97F4-B0F653BE8B28}" type="datetimeFigureOut">
              <a:rPr lang="ru-RU" smtClean="0"/>
              <a:t>26.11.2021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5EF62-4B50-4AA5-AAF7-DC8722A25274}" type="slidenum">
              <a:rPr lang="ru-RU" smtClean="0"/>
              <a:t>‹#›</a:t>
            </a:fld>
            <a:endParaRPr lang="ru-RU"/>
          </a:p>
        </p:txBody>
      </p:sp>
    </p:spTree>
    <p:extLst>
      <p:ext uri="{BB962C8B-B14F-4D97-AF65-F5344CB8AC3E}">
        <p14:creationId xmlns:p14="http://schemas.microsoft.com/office/powerpoint/2010/main" val="44403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a:t>
            </a:fld>
            <a:endParaRPr lang="ru-RU"/>
          </a:p>
        </p:txBody>
      </p:sp>
    </p:spTree>
    <p:extLst>
      <p:ext uri="{BB962C8B-B14F-4D97-AF65-F5344CB8AC3E}">
        <p14:creationId xmlns:p14="http://schemas.microsoft.com/office/powerpoint/2010/main" val="2906706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14</a:t>
            </a:fld>
            <a:endParaRPr lang="ru-RU"/>
          </a:p>
        </p:txBody>
      </p:sp>
    </p:spTree>
    <p:extLst>
      <p:ext uri="{BB962C8B-B14F-4D97-AF65-F5344CB8AC3E}">
        <p14:creationId xmlns:p14="http://schemas.microsoft.com/office/powerpoint/2010/main" val="2428497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15</a:t>
            </a:fld>
            <a:endParaRPr lang="ru-RU"/>
          </a:p>
        </p:txBody>
      </p:sp>
    </p:spTree>
    <p:extLst>
      <p:ext uri="{BB962C8B-B14F-4D97-AF65-F5344CB8AC3E}">
        <p14:creationId xmlns:p14="http://schemas.microsoft.com/office/powerpoint/2010/main" val="374293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16</a:t>
            </a:fld>
            <a:endParaRPr lang="ru-RU"/>
          </a:p>
        </p:txBody>
      </p:sp>
    </p:spTree>
    <p:extLst>
      <p:ext uri="{BB962C8B-B14F-4D97-AF65-F5344CB8AC3E}">
        <p14:creationId xmlns:p14="http://schemas.microsoft.com/office/powerpoint/2010/main" val="3723333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17</a:t>
            </a:fld>
            <a:endParaRPr lang="ru-RU"/>
          </a:p>
        </p:txBody>
      </p:sp>
    </p:spTree>
    <p:extLst>
      <p:ext uri="{BB962C8B-B14F-4D97-AF65-F5344CB8AC3E}">
        <p14:creationId xmlns:p14="http://schemas.microsoft.com/office/powerpoint/2010/main" val="1971589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18</a:t>
            </a:fld>
            <a:endParaRPr lang="ru-RU"/>
          </a:p>
        </p:txBody>
      </p:sp>
    </p:spTree>
    <p:extLst>
      <p:ext uri="{BB962C8B-B14F-4D97-AF65-F5344CB8AC3E}">
        <p14:creationId xmlns:p14="http://schemas.microsoft.com/office/powerpoint/2010/main" val="402068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19</a:t>
            </a:fld>
            <a:endParaRPr lang="ru-RU"/>
          </a:p>
        </p:txBody>
      </p:sp>
    </p:spTree>
    <p:extLst>
      <p:ext uri="{BB962C8B-B14F-4D97-AF65-F5344CB8AC3E}">
        <p14:creationId xmlns:p14="http://schemas.microsoft.com/office/powerpoint/2010/main" val="1136055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20</a:t>
            </a:fld>
            <a:endParaRPr lang="ru-RU"/>
          </a:p>
        </p:txBody>
      </p:sp>
    </p:spTree>
    <p:extLst>
      <p:ext uri="{BB962C8B-B14F-4D97-AF65-F5344CB8AC3E}">
        <p14:creationId xmlns:p14="http://schemas.microsoft.com/office/powerpoint/2010/main" val="4103140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21</a:t>
            </a:fld>
            <a:endParaRPr lang="ru-RU"/>
          </a:p>
        </p:txBody>
      </p:sp>
    </p:spTree>
    <p:extLst>
      <p:ext uri="{BB962C8B-B14F-4D97-AF65-F5344CB8AC3E}">
        <p14:creationId xmlns:p14="http://schemas.microsoft.com/office/powerpoint/2010/main" val="1938253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22</a:t>
            </a:fld>
            <a:endParaRPr lang="ru-RU"/>
          </a:p>
        </p:txBody>
      </p:sp>
    </p:spTree>
    <p:extLst>
      <p:ext uri="{BB962C8B-B14F-4D97-AF65-F5344CB8AC3E}">
        <p14:creationId xmlns:p14="http://schemas.microsoft.com/office/powerpoint/2010/main" val="22448685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23</a:t>
            </a:fld>
            <a:endParaRPr lang="ru-RU"/>
          </a:p>
        </p:txBody>
      </p:sp>
    </p:spTree>
    <p:extLst>
      <p:ext uri="{BB962C8B-B14F-4D97-AF65-F5344CB8AC3E}">
        <p14:creationId xmlns:p14="http://schemas.microsoft.com/office/powerpoint/2010/main" val="2815442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6</a:t>
            </a:fld>
            <a:endParaRPr lang="ru-RU"/>
          </a:p>
        </p:txBody>
      </p:sp>
    </p:spTree>
    <p:extLst>
      <p:ext uri="{BB962C8B-B14F-4D97-AF65-F5344CB8AC3E}">
        <p14:creationId xmlns:p14="http://schemas.microsoft.com/office/powerpoint/2010/main" val="32997856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24</a:t>
            </a:fld>
            <a:endParaRPr lang="ru-RU"/>
          </a:p>
        </p:txBody>
      </p:sp>
    </p:spTree>
    <p:extLst>
      <p:ext uri="{BB962C8B-B14F-4D97-AF65-F5344CB8AC3E}">
        <p14:creationId xmlns:p14="http://schemas.microsoft.com/office/powerpoint/2010/main" val="3308475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25</a:t>
            </a:fld>
            <a:endParaRPr lang="ru-RU"/>
          </a:p>
        </p:txBody>
      </p:sp>
    </p:spTree>
    <p:extLst>
      <p:ext uri="{BB962C8B-B14F-4D97-AF65-F5344CB8AC3E}">
        <p14:creationId xmlns:p14="http://schemas.microsoft.com/office/powerpoint/2010/main" val="4183519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26</a:t>
            </a:fld>
            <a:endParaRPr lang="ru-RU"/>
          </a:p>
        </p:txBody>
      </p:sp>
    </p:spTree>
    <p:extLst>
      <p:ext uri="{BB962C8B-B14F-4D97-AF65-F5344CB8AC3E}">
        <p14:creationId xmlns:p14="http://schemas.microsoft.com/office/powerpoint/2010/main" val="27713457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27</a:t>
            </a:fld>
            <a:endParaRPr lang="ru-RU"/>
          </a:p>
        </p:txBody>
      </p:sp>
    </p:spTree>
    <p:extLst>
      <p:ext uri="{BB962C8B-B14F-4D97-AF65-F5344CB8AC3E}">
        <p14:creationId xmlns:p14="http://schemas.microsoft.com/office/powerpoint/2010/main" val="39570532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28</a:t>
            </a:fld>
            <a:endParaRPr lang="ru-RU"/>
          </a:p>
        </p:txBody>
      </p:sp>
    </p:spTree>
    <p:extLst>
      <p:ext uri="{BB962C8B-B14F-4D97-AF65-F5344CB8AC3E}">
        <p14:creationId xmlns:p14="http://schemas.microsoft.com/office/powerpoint/2010/main" val="38881783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29</a:t>
            </a:fld>
            <a:endParaRPr lang="ru-RU"/>
          </a:p>
        </p:txBody>
      </p:sp>
    </p:spTree>
    <p:extLst>
      <p:ext uri="{BB962C8B-B14F-4D97-AF65-F5344CB8AC3E}">
        <p14:creationId xmlns:p14="http://schemas.microsoft.com/office/powerpoint/2010/main" val="24164845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30</a:t>
            </a:fld>
            <a:endParaRPr lang="ru-RU"/>
          </a:p>
        </p:txBody>
      </p:sp>
    </p:spTree>
    <p:extLst>
      <p:ext uri="{BB962C8B-B14F-4D97-AF65-F5344CB8AC3E}">
        <p14:creationId xmlns:p14="http://schemas.microsoft.com/office/powerpoint/2010/main" val="279231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31</a:t>
            </a:fld>
            <a:endParaRPr lang="ru-RU"/>
          </a:p>
        </p:txBody>
      </p:sp>
    </p:spTree>
    <p:extLst>
      <p:ext uri="{BB962C8B-B14F-4D97-AF65-F5344CB8AC3E}">
        <p14:creationId xmlns:p14="http://schemas.microsoft.com/office/powerpoint/2010/main" val="19306028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32</a:t>
            </a:fld>
            <a:endParaRPr lang="ru-RU"/>
          </a:p>
        </p:txBody>
      </p:sp>
    </p:spTree>
    <p:extLst>
      <p:ext uri="{BB962C8B-B14F-4D97-AF65-F5344CB8AC3E}">
        <p14:creationId xmlns:p14="http://schemas.microsoft.com/office/powerpoint/2010/main" val="37533830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33</a:t>
            </a:fld>
            <a:endParaRPr lang="ru-RU"/>
          </a:p>
        </p:txBody>
      </p:sp>
    </p:spTree>
    <p:extLst>
      <p:ext uri="{BB962C8B-B14F-4D97-AF65-F5344CB8AC3E}">
        <p14:creationId xmlns:p14="http://schemas.microsoft.com/office/powerpoint/2010/main" val="3498951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7</a:t>
            </a:fld>
            <a:endParaRPr lang="ru-RU"/>
          </a:p>
        </p:txBody>
      </p:sp>
    </p:spTree>
    <p:extLst>
      <p:ext uri="{BB962C8B-B14F-4D97-AF65-F5344CB8AC3E}">
        <p14:creationId xmlns:p14="http://schemas.microsoft.com/office/powerpoint/2010/main" val="3788973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34</a:t>
            </a:fld>
            <a:endParaRPr lang="ru-RU"/>
          </a:p>
        </p:txBody>
      </p:sp>
    </p:spTree>
    <p:extLst>
      <p:ext uri="{BB962C8B-B14F-4D97-AF65-F5344CB8AC3E}">
        <p14:creationId xmlns:p14="http://schemas.microsoft.com/office/powerpoint/2010/main" val="8636445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35</a:t>
            </a:fld>
            <a:endParaRPr lang="ru-RU"/>
          </a:p>
        </p:txBody>
      </p:sp>
    </p:spTree>
    <p:extLst>
      <p:ext uri="{BB962C8B-B14F-4D97-AF65-F5344CB8AC3E}">
        <p14:creationId xmlns:p14="http://schemas.microsoft.com/office/powerpoint/2010/main" val="40846066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36</a:t>
            </a:fld>
            <a:endParaRPr lang="ru-RU"/>
          </a:p>
        </p:txBody>
      </p:sp>
    </p:spTree>
    <p:extLst>
      <p:ext uri="{BB962C8B-B14F-4D97-AF65-F5344CB8AC3E}">
        <p14:creationId xmlns:p14="http://schemas.microsoft.com/office/powerpoint/2010/main" val="28056555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37</a:t>
            </a:fld>
            <a:endParaRPr lang="ru-RU"/>
          </a:p>
        </p:txBody>
      </p:sp>
    </p:spTree>
    <p:extLst>
      <p:ext uri="{BB962C8B-B14F-4D97-AF65-F5344CB8AC3E}">
        <p14:creationId xmlns:p14="http://schemas.microsoft.com/office/powerpoint/2010/main" val="1128409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38</a:t>
            </a:fld>
            <a:endParaRPr lang="ru-RU"/>
          </a:p>
        </p:txBody>
      </p:sp>
    </p:spTree>
    <p:extLst>
      <p:ext uri="{BB962C8B-B14F-4D97-AF65-F5344CB8AC3E}">
        <p14:creationId xmlns:p14="http://schemas.microsoft.com/office/powerpoint/2010/main" val="14419918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39</a:t>
            </a:fld>
            <a:endParaRPr lang="ru-RU"/>
          </a:p>
        </p:txBody>
      </p:sp>
    </p:spTree>
    <p:extLst>
      <p:ext uri="{BB962C8B-B14F-4D97-AF65-F5344CB8AC3E}">
        <p14:creationId xmlns:p14="http://schemas.microsoft.com/office/powerpoint/2010/main" val="2145203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8</a:t>
            </a:fld>
            <a:endParaRPr lang="ru-RU"/>
          </a:p>
        </p:txBody>
      </p:sp>
    </p:spTree>
    <p:extLst>
      <p:ext uri="{BB962C8B-B14F-4D97-AF65-F5344CB8AC3E}">
        <p14:creationId xmlns:p14="http://schemas.microsoft.com/office/powerpoint/2010/main" val="2702175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9</a:t>
            </a:fld>
            <a:endParaRPr lang="ru-RU"/>
          </a:p>
        </p:txBody>
      </p:sp>
    </p:spTree>
    <p:extLst>
      <p:ext uri="{BB962C8B-B14F-4D97-AF65-F5344CB8AC3E}">
        <p14:creationId xmlns:p14="http://schemas.microsoft.com/office/powerpoint/2010/main" val="2806974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10</a:t>
            </a:fld>
            <a:endParaRPr lang="ru-RU"/>
          </a:p>
        </p:txBody>
      </p:sp>
    </p:spTree>
    <p:extLst>
      <p:ext uri="{BB962C8B-B14F-4D97-AF65-F5344CB8AC3E}">
        <p14:creationId xmlns:p14="http://schemas.microsoft.com/office/powerpoint/2010/main" val="3483114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11</a:t>
            </a:fld>
            <a:endParaRPr lang="ru-RU"/>
          </a:p>
        </p:txBody>
      </p:sp>
    </p:spTree>
    <p:extLst>
      <p:ext uri="{BB962C8B-B14F-4D97-AF65-F5344CB8AC3E}">
        <p14:creationId xmlns:p14="http://schemas.microsoft.com/office/powerpoint/2010/main" val="74997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12</a:t>
            </a:fld>
            <a:endParaRPr lang="ru-RU"/>
          </a:p>
        </p:txBody>
      </p:sp>
    </p:spTree>
    <p:extLst>
      <p:ext uri="{BB962C8B-B14F-4D97-AF65-F5344CB8AC3E}">
        <p14:creationId xmlns:p14="http://schemas.microsoft.com/office/powerpoint/2010/main" val="2630554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AFE5EF62-4B50-4AA5-AAF7-DC8722A25274}" type="slidenum">
              <a:rPr lang="ru-RU" smtClean="0"/>
              <a:t>13</a:t>
            </a:fld>
            <a:endParaRPr lang="ru-RU"/>
          </a:p>
        </p:txBody>
      </p:sp>
    </p:spTree>
    <p:extLst>
      <p:ext uri="{BB962C8B-B14F-4D97-AF65-F5344CB8AC3E}">
        <p14:creationId xmlns:p14="http://schemas.microsoft.com/office/powerpoint/2010/main" val="835977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D8A63B2-E072-47E5-953D-1A38F320E0A6}" type="datetime1">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805BE73-B4B6-4A9A-95C6-B8CCE6F936BE}"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E8CE329-9D47-451E-9B1F-725AD2F928DB}" type="datetime1">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71DAEE7-514E-44B9-8099-F3539C95B6FE}" type="datetime1">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B6B4FE-FA3B-4D82-8006-E302BBBFA68E}" type="datetime1">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805BE73-B4B6-4A9A-95C6-B8CCE6F936B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7B5E70-7B48-4BEF-9E8B-2D1A8BB80935}" type="datetime1">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3631A2-480D-4B06-87F9-69EE32F9D2C5}" type="datetime1">
              <a:rPr lang="ru-RU" smtClean="0"/>
              <a:t>26.11.2021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805BE73-B4B6-4A9A-95C6-B8CCE6F936B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E031D-F795-438A-B92E-5C442AFBEBE0}" type="datetime1">
              <a:rPr lang="ru-RU" smtClean="0"/>
              <a:t>26.11.2021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805BE73-B4B6-4A9A-95C6-B8CCE6F936BE}"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74E46F2-BD2F-45E7-BC0A-72ADA15E1D61}" type="datetime1">
              <a:rPr lang="ru-RU" smtClean="0"/>
              <a:t>26.11.2021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F4271-2974-419F-AAC5-66FE911B6A90}" type="datetime1">
              <a:rPr lang="ru-RU" smtClean="0"/>
              <a:t>26.11.2021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4DC5B99-EF22-48AD-8399-3666F68A6FF7}" type="datetime1">
              <a:rPr lang="ru-RU" smtClean="0"/>
              <a:t>26.11.2021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805BE73-B4B6-4A9A-95C6-B8CCE6F936B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21DA60-4C58-4160-891F-CBEC51B064F6}" type="datetime1">
              <a:rPr lang="ru-RU" smtClean="0"/>
              <a:t>26.11.2021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805BE73-B4B6-4A9A-95C6-B8CCE6F936BE}"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41085B0-AF96-4F85-8253-0DC5103831EA}" type="datetime1">
              <a:rPr lang="ru-RU" smtClean="0"/>
              <a:t>26.11.2021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805BE73-B4B6-4A9A-95C6-B8CCE6F936B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hf sldNum="0"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http://www.edulib.ru/storage.aspx/HTML/001/001/B1858/img/B1858p104-1.jp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http://www.edulib.ru/storage.aspx/HTML/001/001/B1858/img/B1858p88-1.jpg"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http://www.edulib.ru/storage.aspx/HTML/001/001/B1858/img/B1858p88-1.jpg"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http://www.edulib.ru/storage.aspx/HTML/001/001/B1858/img/B1858p88-1.jpg"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http://www.edulib.ru/storage.aspx/HTML/001/001/B1858/img/B1858p84-1.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http://www.edulib.ru/storage.aspx/HTML/001/001/B1858/img/B1858p84-1.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73794" y="5052545"/>
            <a:ext cx="7130653" cy="882119"/>
          </a:xfrm>
        </p:spPr>
        <p:txBody>
          <a:bodyPr>
            <a:normAutofit/>
          </a:bodyPr>
          <a:lstStyle/>
          <a:p>
            <a:pPr algn="r"/>
            <a:r>
              <a:rPr lang="ru-RU" sz="1800" dirty="0" smtClean="0"/>
              <a:t>Панова И</a:t>
            </a:r>
            <a:r>
              <a:rPr lang="en-US" sz="1800" dirty="0" smtClean="0"/>
              <a:t>.</a:t>
            </a:r>
            <a:r>
              <a:rPr lang="ru-RU" sz="1800" dirty="0" smtClean="0"/>
              <a:t>И.</a:t>
            </a:r>
            <a:br>
              <a:rPr lang="ru-RU" sz="1800" dirty="0" smtClean="0"/>
            </a:br>
            <a:r>
              <a:rPr lang="ru-RU" sz="1800" dirty="0" smtClean="0"/>
              <a:t>преп. кафедры МЭПИ</a:t>
            </a:r>
            <a:endParaRPr lang="ru-RU" sz="1800" dirty="0"/>
          </a:p>
        </p:txBody>
      </p:sp>
      <p:sp>
        <p:nvSpPr>
          <p:cNvPr id="2" name="Заголовок 1"/>
          <p:cNvSpPr>
            <a:spLocks noGrp="1"/>
          </p:cNvSpPr>
          <p:nvPr>
            <p:ph type="ctrTitle"/>
          </p:nvPr>
        </p:nvSpPr>
        <p:spPr>
          <a:xfrm>
            <a:off x="971600" y="2204864"/>
            <a:ext cx="7175351" cy="1793167"/>
          </a:xfrm>
        </p:spPr>
        <p:txBody>
          <a:bodyPr/>
          <a:lstStyle/>
          <a:p>
            <a:pPr marL="182880" indent="0" algn="ctr">
              <a:buNone/>
            </a:pPr>
            <a:r>
              <a:rPr lang="ru-RU" dirty="0">
                <a:effectLst/>
              </a:rPr>
              <a:t>Информационное обеспечение ИС</a:t>
            </a:r>
            <a:endParaRPr lang="ru-RU" dirty="0"/>
          </a:p>
        </p:txBody>
      </p:sp>
      <p:sp>
        <p:nvSpPr>
          <p:cNvPr id="4" name="Подзаголовок 2"/>
          <p:cNvSpPr txBox="1">
            <a:spLocks/>
          </p:cNvSpPr>
          <p:nvPr/>
        </p:nvSpPr>
        <p:spPr>
          <a:xfrm>
            <a:off x="1331640" y="496219"/>
            <a:ext cx="7130653" cy="882119"/>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r"/>
            <a:r>
              <a:rPr lang="ru-RU" sz="1800" dirty="0" smtClean="0"/>
              <a:t>Проектирование информационных систем</a:t>
            </a:r>
            <a:endParaRPr lang="ru-RU" sz="1800" dirty="0"/>
          </a:p>
        </p:txBody>
      </p:sp>
    </p:spTree>
    <p:extLst>
      <p:ext uri="{BB962C8B-B14F-4D97-AF65-F5344CB8AC3E}">
        <p14:creationId xmlns:p14="http://schemas.microsoft.com/office/powerpoint/2010/main" val="3870631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Объекты классификации</a:t>
            </a:r>
            <a:r>
              <a:rPr lang="ru-RU" sz="2800" dirty="0">
                <a:effectLst/>
              </a:rPr>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80920" cy="5328592"/>
          </a:xfrm>
        </p:spPr>
        <p:txBody>
          <a:bodyPr>
            <a:normAutofit fontScale="92500" lnSpcReduction="20000"/>
          </a:bodyPr>
          <a:lstStyle/>
          <a:p>
            <a:pPr marL="45720" indent="0">
              <a:buNone/>
            </a:pPr>
            <a:r>
              <a:rPr lang="ru-RU" sz="2400" dirty="0"/>
              <a:t>Основными </a:t>
            </a:r>
            <a:r>
              <a:rPr lang="ru-RU" sz="2400" i="1" dirty="0"/>
              <a:t>объектами классификации и кодирования </a:t>
            </a:r>
            <a:r>
              <a:rPr lang="ru-RU" sz="2400" dirty="0"/>
              <a:t>являются </a:t>
            </a:r>
            <a:r>
              <a:rPr lang="ru-RU" sz="2400" i="1" dirty="0"/>
              <a:t>справочные </a:t>
            </a:r>
            <a:r>
              <a:rPr lang="ru-RU" sz="2400" i="1" dirty="0" smtClean="0"/>
              <a:t>реквизиты-признаки</a:t>
            </a:r>
            <a:r>
              <a:rPr lang="ru-RU" sz="2400" dirty="0" smtClean="0"/>
              <a:t>, </a:t>
            </a:r>
            <a:r>
              <a:rPr lang="ru-RU" sz="2400" dirty="0"/>
              <a:t>описывающие процессы, место, время выполнения процессов, субъекты и объекты действия, отражаемые в </a:t>
            </a:r>
            <a:r>
              <a:rPr lang="ru-RU" sz="2400" dirty="0" smtClean="0"/>
              <a:t>показателе.</a:t>
            </a:r>
            <a:endParaRPr lang="ru-RU" sz="2400" dirty="0"/>
          </a:p>
          <a:p>
            <a:pPr marL="365760" lvl="1" indent="0">
              <a:buNone/>
            </a:pPr>
            <a:r>
              <a:rPr lang="ru-RU" sz="2100" dirty="0" smtClean="0"/>
              <a:t>Наименования элементов: наименования </a:t>
            </a:r>
            <a:r>
              <a:rPr lang="ru-RU" sz="2100" dirty="0"/>
              <a:t>материальных, трудовых, денежных, энергетических ресурсов, основных средств, готовой продукции и услуг. </a:t>
            </a:r>
            <a:endParaRPr lang="ru-RU" sz="2100" dirty="0" smtClean="0"/>
          </a:p>
          <a:p>
            <a:pPr marL="365760" lvl="1" indent="0">
              <a:buNone/>
            </a:pPr>
            <a:r>
              <a:rPr lang="ru-RU" sz="2100" dirty="0" smtClean="0"/>
              <a:t>Наименования процессов: наименования </a:t>
            </a:r>
            <a:r>
              <a:rPr lang="ru-RU" sz="2100" dirty="0"/>
              <a:t>функций управления, деловых процессов, операций поступления сырья и материалов, отпуска их в производство, производства и выпуска готовой продукции или оказания услуг, процессов выполнения заказов, обслуживания клиентов, хранения, реализации готовой продукции, расчетов с поставщиками и покупателями, получения оплаты за реализованную продукцию и т.д. </a:t>
            </a:r>
            <a:endParaRPr lang="ru-RU" sz="2100" dirty="0" smtClean="0"/>
          </a:p>
          <a:p>
            <a:pPr marL="365760" lvl="1" indent="0">
              <a:buNone/>
            </a:pPr>
            <a:r>
              <a:rPr lang="ru-RU" sz="2100" dirty="0"/>
              <a:t>К объектам классификации и кодирования относятся также наименования показателей и документов. </a:t>
            </a:r>
            <a:endParaRPr lang="ru-RU" sz="2100" dirty="0" smtClean="0"/>
          </a:p>
          <a:p>
            <a:pPr marL="365760" lvl="1" indent="0">
              <a:buNone/>
            </a:pPr>
            <a:r>
              <a:rPr lang="ru-RU" sz="2100" dirty="0" smtClean="0"/>
              <a:t>Помимо </a:t>
            </a:r>
            <a:r>
              <a:rPr lang="ru-RU" sz="2100" dirty="0"/>
              <a:t>этого к объектам классификации и кодирования относят также наименования компонентов проекта ЭИС, в том числе файлов, задач, подсистем, программных </a:t>
            </a:r>
            <a:r>
              <a:rPr lang="ru-RU" sz="2100" dirty="0" smtClean="0"/>
              <a:t>модулей </a:t>
            </a:r>
            <a:r>
              <a:rPr lang="ru-RU" sz="2100" dirty="0"/>
              <a:t>и др.</a:t>
            </a:r>
          </a:p>
        </p:txBody>
      </p:sp>
    </p:spTree>
    <p:extLst>
      <p:ext uri="{BB962C8B-B14F-4D97-AF65-F5344CB8AC3E}">
        <p14:creationId xmlns:p14="http://schemas.microsoft.com/office/powerpoint/2010/main" val="1369178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Объекты классификации</a:t>
            </a:r>
            <a:r>
              <a:rPr lang="ru-RU" sz="2800" dirty="0">
                <a:effectLst/>
              </a:rPr>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80920" cy="5328592"/>
          </a:xfrm>
        </p:spPr>
        <p:txBody>
          <a:bodyPr>
            <a:normAutofit/>
          </a:bodyPr>
          <a:lstStyle/>
          <a:p>
            <a:pPr marL="45720" indent="0" algn="just">
              <a:buNone/>
            </a:pPr>
            <a:r>
              <a:rPr lang="ru-RU" sz="2400" dirty="0"/>
              <a:t>Целью разработки классификаторов является установление соответствия между значениями справочных или описательных признаков, например:</a:t>
            </a:r>
          </a:p>
          <a:p>
            <a:pPr marL="45720" indent="0" algn="ctr">
              <a:buNone/>
            </a:pPr>
            <a:endParaRPr lang="ru-RU" sz="800" dirty="0" smtClean="0"/>
          </a:p>
          <a:p>
            <a:pPr marL="45720" indent="0" algn="ctr">
              <a:buNone/>
            </a:pPr>
            <a:r>
              <a:rPr lang="ru-RU" sz="2400" dirty="0" smtClean="0"/>
              <a:t>«</a:t>
            </a:r>
            <a:r>
              <a:rPr lang="ru-RU" sz="2400" dirty="0"/>
              <a:t>Фамилия И.О. рабочего» </a:t>
            </a:r>
            <a:endParaRPr lang="ru-RU" sz="2400" dirty="0" smtClean="0"/>
          </a:p>
          <a:p>
            <a:pPr marL="45720" indent="0" algn="ctr">
              <a:buNone/>
            </a:pPr>
            <a:r>
              <a:rPr lang="ru-RU" sz="3000" dirty="0" smtClean="0">
                <a:sym typeface="Wingdings 3" panose="05040102010807070707" pitchFamily="18" charset="2"/>
              </a:rPr>
              <a:t></a:t>
            </a:r>
            <a:endParaRPr lang="ru-RU" sz="3000" dirty="0" smtClean="0"/>
          </a:p>
          <a:p>
            <a:pPr marL="45720" indent="0" algn="ctr">
              <a:buNone/>
            </a:pPr>
            <a:r>
              <a:rPr lang="ru-RU" sz="2400" dirty="0" smtClean="0"/>
              <a:t> </a:t>
            </a:r>
            <a:r>
              <a:rPr lang="ru-RU" sz="2400" dirty="0"/>
              <a:t>«Табельный номер» рабочего</a:t>
            </a:r>
          </a:p>
          <a:p>
            <a:pPr marL="45720" indent="0" algn="ctr">
              <a:buNone/>
            </a:pPr>
            <a:endParaRPr lang="ru-RU" sz="2400" dirty="0" smtClean="0"/>
          </a:p>
          <a:p>
            <a:pPr marL="45720" indent="0" algn="ctr">
              <a:buNone/>
            </a:pPr>
            <a:r>
              <a:rPr lang="ru-RU" sz="2400" dirty="0" smtClean="0"/>
              <a:t>«</a:t>
            </a:r>
            <a:r>
              <a:rPr lang="ru-RU" sz="2400" dirty="0"/>
              <a:t>Наименование материала» </a:t>
            </a:r>
            <a:endParaRPr lang="ru-RU" sz="2400" dirty="0" smtClean="0"/>
          </a:p>
          <a:p>
            <a:pPr marL="45720" indent="0" algn="ctr">
              <a:buNone/>
            </a:pPr>
            <a:r>
              <a:rPr lang="ru-RU" sz="3000" dirty="0">
                <a:sym typeface="Wingdings 3" panose="05040102010807070707" pitchFamily="18" charset="2"/>
              </a:rPr>
              <a:t></a:t>
            </a:r>
            <a:endParaRPr lang="ru-RU" sz="3000" dirty="0"/>
          </a:p>
          <a:p>
            <a:pPr marL="45720" indent="0" algn="ctr">
              <a:buNone/>
            </a:pPr>
            <a:r>
              <a:rPr lang="ru-RU" sz="2400" dirty="0" smtClean="0"/>
              <a:t> </a:t>
            </a:r>
            <a:r>
              <a:rPr lang="ru-RU" sz="2400" dirty="0"/>
              <a:t>«Код материала».</a:t>
            </a:r>
          </a:p>
        </p:txBody>
      </p:sp>
      <p:sp>
        <p:nvSpPr>
          <p:cNvPr id="4" name="Прямоугольник 3"/>
          <p:cNvSpPr/>
          <p:nvPr/>
        </p:nvSpPr>
        <p:spPr>
          <a:xfrm>
            <a:off x="2051720" y="2420888"/>
            <a:ext cx="5184576" cy="1656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195736" y="4509120"/>
            <a:ext cx="4680520" cy="17281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10780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Основные определения</a:t>
            </a:r>
            <a:r>
              <a:rPr lang="ru-RU" sz="2800" dirty="0">
                <a:effectLst/>
              </a:rPr>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908720"/>
            <a:ext cx="8280920" cy="5544616"/>
          </a:xfrm>
        </p:spPr>
        <p:txBody>
          <a:bodyPr>
            <a:noAutofit/>
          </a:bodyPr>
          <a:lstStyle/>
          <a:p>
            <a:pPr marL="45720" indent="0" algn="just">
              <a:buNone/>
            </a:pPr>
            <a:r>
              <a:rPr lang="ru-RU" b="1" dirty="0"/>
              <a:t>Классификация</a:t>
            </a:r>
            <a:r>
              <a:rPr lang="ru-RU" dirty="0"/>
              <a:t> – это разделение множества объектов на подмножества по их сходству или различию в соответствии с принятыми методами. </a:t>
            </a:r>
            <a:endParaRPr lang="ru-RU" dirty="0" smtClean="0"/>
          </a:p>
          <a:p>
            <a:pPr marL="365760" lvl="1" indent="0" algn="just">
              <a:buNone/>
            </a:pPr>
            <a:r>
              <a:rPr lang="ru-RU" dirty="0" smtClean="0"/>
              <a:t>Фиксирует </a:t>
            </a:r>
            <a:r>
              <a:rPr lang="ru-RU" dirty="0"/>
              <a:t>закономерные связи между классами объектов</a:t>
            </a:r>
            <a:r>
              <a:rPr lang="ru-RU" dirty="0" smtClean="0"/>
              <a:t>.</a:t>
            </a:r>
          </a:p>
          <a:p>
            <a:pPr marL="365760" lvl="1" indent="0" algn="just">
              <a:buNone/>
            </a:pPr>
            <a:r>
              <a:rPr lang="ru-RU" dirty="0" smtClean="0"/>
              <a:t>Позволяет </a:t>
            </a:r>
            <a:r>
              <a:rPr lang="ru-RU" dirty="0"/>
              <a:t>сгруппировать объекты и выделить определенные классы, которые будут характеризоваться рядом общих свойств. </a:t>
            </a:r>
          </a:p>
          <a:p>
            <a:pPr marL="45720" indent="0" algn="just">
              <a:buNone/>
            </a:pPr>
            <a:r>
              <a:rPr lang="ru-RU" b="1" dirty="0" smtClean="0"/>
              <a:t>Система </a:t>
            </a:r>
            <a:r>
              <a:rPr lang="ru-RU" b="1" dirty="0"/>
              <a:t>классификации </a:t>
            </a:r>
            <a:r>
              <a:rPr lang="ru-RU" dirty="0"/>
              <a:t>- совокупность правил распределения объектов множества на </a:t>
            </a:r>
            <a:r>
              <a:rPr lang="ru-RU" dirty="0" smtClean="0"/>
              <a:t>подмножества. </a:t>
            </a:r>
            <a:endParaRPr lang="ru-RU" dirty="0"/>
          </a:p>
          <a:p>
            <a:pPr marL="45720" indent="0" algn="just">
              <a:buNone/>
            </a:pPr>
            <a:r>
              <a:rPr lang="ru-RU" dirty="0"/>
              <a:t>П</a:t>
            </a:r>
            <a:r>
              <a:rPr lang="ru-RU" b="1" dirty="0"/>
              <a:t>ризнак </a:t>
            </a:r>
            <a:r>
              <a:rPr lang="ru-RU" dirty="0"/>
              <a:t>классификации </a:t>
            </a:r>
            <a:r>
              <a:rPr lang="ru-RU" dirty="0" smtClean="0"/>
              <a:t>- свойство (характеристика) </a:t>
            </a:r>
            <a:r>
              <a:rPr lang="ru-RU" dirty="0"/>
              <a:t>объекта классификации, которое позволяет установить его сходство или различие с другими объектами </a:t>
            </a:r>
            <a:r>
              <a:rPr lang="ru-RU" dirty="0" smtClean="0"/>
              <a:t>классификации.</a:t>
            </a:r>
            <a:endParaRPr lang="ru-RU" dirty="0"/>
          </a:p>
          <a:p>
            <a:pPr marL="45720" indent="0" algn="just">
              <a:buNone/>
            </a:pPr>
            <a:r>
              <a:rPr lang="ru-RU" b="1" dirty="0" smtClean="0"/>
              <a:t>Классификационная группировка - м</a:t>
            </a:r>
            <a:r>
              <a:rPr lang="ru-RU" dirty="0" smtClean="0"/>
              <a:t>ножество (подмножество), </a:t>
            </a:r>
            <a:r>
              <a:rPr lang="ru-RU" dirty="0"/>
              <a:t>объединяющее часть объектов классификации по одному или нескольким </a:t>
            </a:r>
            <a:r>
              <a:rPr lang="ru-RU" dirty="0" smtClean="0"/>
              <a:t>признакам.</a:t>
            </a:r>
            <a:endParaRPr lang="ru-RU" dirty="0"/>
          </a:p>
        </p:txBody>
      </p:sp>
    </p:spTree>
    <p:extLst>
      <p:ext uri="{BB962C8B-B14F-4D97-AF65-F5344CB8AC3E}">
        <p14:creationId xmlns:p14="http://schemas.microsoft.com/office/powerpoint/2010/main" val="583157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Классификаторы</a:t>
            </a:r>
            <a:r>
              <a:rPr lang="ru-RU" sz="2800" dirty="0">
                <a:effectLst/>
              </a:rPr>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052736"/>
            <a:ext cx="8280920" cy="5400600"/>
          </a:xfrm>
        </p:spPr>
        <p:txBody>
          <a:bodyPr>
            <a:noAutofit/>
          </a:bodyPr>
          <a:lstStyle/>
          <a:p>
            <a:pPr marL="45720" indent="0" algn="just">
              <a:buNone/>
            </a:pPr>
            <a:r>
              <a:rPr lang="ru-RU" b="1" dirty="0" smtClean="0"/>
              <a:t>Классификатор </a:t>
            </a:r>
            <a:r>
              <a:rPr lang="ru-RU" b="1" dirty="0"/>
              <a:t>(</a:t>
            </a:r>
            <a:r>
              <a:rPr lang="ru-RU" b="1" dirty="0" smtClean="0"/>
              <a:t>справочник) </a:t>
            </a:r>
            <a:r>
              <a:rPr lang="ru-RU" dirty="0" smtClean="0"/>
              <a:t>- это документ, с помощью которого </a:t>
            </a:r>
            <a:r>
              <a:rPr lang="ru-RU" dirty="0"/>
              <a:t>осуществляется формализованное описание информации в ИС, содержащей наименования объектов, наименования классификационных группировок и их кодовые обозначения.</a:t>
            </a:r>
          </a:p>
          <a:p>
            <a:pPr marL="45720" indent="0" algn="just">
              <a:buNone/>
            </a:pPr>
            <a:r>
              <a:rPr lang="ru-RU" dirty="0"/>
              <a:t>По сфере действия выделяют следующие виды классификаторов: </a:t>
            </a:r>
            <a:endParaRPr lang="ru-RU" dirty="0" smtClean="0"/>
          </a:p>
          <a:p>
            <a:pPr marL="704850" lvl="1" indent="-341313" algn="just">
              <a:lnSpc>
                <a:spcPct val="150000"/>
              </a:lnSpc>
              <a:buClrTx/>
              <a:buFont typeface="Arial" pitchFamily="34" charset="0"/>
              <a:buChar char="•"/>
            </a:pPr>
            <a:r>
              <a:rPr lang="ru-RU" dirty="0" smtClean="0"/>
              <a:t>международные </a:t>
            </a:r>
            <a:r>
              <a:rPr lang="ru-RU" dirty="0"/>
              <a:t>классификаторы;</a:t>
            </a:r>
          </a:p>
          <a:p>
            <a:pPr marL="704850" lvl="1" indent="-341313" algn="just">
              <a:lnSpc>
                <a:spcPct val="150000"/>
              </a:lnSpc>
              <a:buClrTx/>
              <a:buFont typeface="Arial" pitchFamily="34" charset="0"/>
              <a:buChar char="•"/>
            </a:pPr>
            <a:r>
              <a:rPr lang="ru-RU" dirty="0"/>
              <a:t>общегосударственные (общесистемные) классификаторы;</a:t>
            </a:r>
          </a:p>
          <a:p>
            <a:pPr marL="704850" lvl="1" indent="-341313" algn="just">
              <a:lnSpc>
                <a:spcPct val="150000"/>
              </a:lnSpc>
              <a:buClrTx/>
              <a:buFont typeface="Arial" pitchFamily="34" charset="0"/>
              <a:buChar char="•"/>
            </a:pPr>
            <a:r>
              <a:rPr lang="ru-RU" dirty="0"/>
              <a:t>отраслевые классификаторы;</a:t>
            </a:r>
          </a:p>
          <a:p>
            <a:pPr marL="704850" lvl="1" indent="-341313" algn="just">
              <a:lnSpc>
                <a:spcPct val="150000"/>
              </a:lnSpc>
              <a:buClrTx/>
              <a:buFont typeface="Arial" pitchFamily="34" charset="0"/>
              <a:buChar char="•"/>
            </a:pPr>
            <a:r>
              <a:rPr lang="ru-RU" dirty="0"/>
              <a:t>локальные классификаторы</a:t>
            </a:r>
            <a:r>
              <a:rPr lang="ru-RU" dirty="0" smtClean="0"/>
              <a:t>.</a:t>
            </a:r>
            <a:endParaRPr lang="ru-RU" dirty="0"/>
          </a:p>
        </p:txBody>
      </p:sp>
    </p:spTree>
    <p:extLst>
      <p:ext uri="{BB962C8B-B14F-4D97-AF65-F5344CB8AC3E}">
        <p14:creationId xmlns:p14="http://schemas.microsoft.com/office/powerpoint/2010/main" val="902690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Классификаторы</a:t>
            </a:r>
            <a:r>
              <a:rPr lang="ru-RU" sz="2800" dirty="0">
                <a:effectLst/>
              </a:rPr>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052736"/>
            <a:ext cx="8280920" cy="4968552"/>
          </a:xfrm>
        </p:spPr>
        <p:txBody>
          <a:bodyPr>
            <a:noAutofit/>
          </a:bodyPr>
          <a:lstStyle/>
          <a:p>
            <a:pPr marL="45720" indent="0" algn="just">
              <a:buNone/>
            </a:pPr>
            <a:r>
              <a:rPr lang="ru-RU" dirty="0" smtClean="0"/>
              <a:t>Международные </a:t>
            </a:r>
            <a:r>
              <a:rPr lang="ru-RU" dirty="0"/>
              <a:t>классификаторы входят в состав Системы международных экономических стандартов (СМЭС) и обязательны для передачи информации между организациями разных стран мирового </a:t>
            </a:r>
            <a:r>
              <a:rPr lang="ru-RU" dirty="0" smtClean="0"/>
              <a:t>сообщества;</a:t>
            </a:r>
          </a:p>
          <a:p>
            <a:pPr marL="45720" indent="0" algn="just">
              <a:buNone/>
            </a:pPr>
            <a:r>
              <a:rPr lang="ru-RU" dirty="0"/>
              <a:t>Общегосударственные (общесистемные) классификаторы, обязательны </a:t>
            </a:r>
            <a:r>
              <a:rPr lang="ru-RU" dirty="0" smtClean="0"/>
              <a:t>для </a:t>
            </a:r>
            <a:r>
              <a:rPr lang="ru-RU" dirty="0"/>
              <a:t>организации процессов передачи и обработки информации между экономическими системами государственного уровня внутри </a:t>
            </a:r>
            <a:r>
              <a:rPr lang="ru-RU" dirty="0" smtClean="0"/>
              <a:t>страны;</a:t>
            </a:r>
            <a:endParaRPr lang="ru-RU" dirty="0"/>
          </a:p>
          <a:p>
            <a:pPr marL="45720" indent="0" algn="just">
              <a:buNone/>
            </a:pPr>
            <a:r>
              <a:rPr lang="ru-RU" dirty="0" smtClean="0"/>
              <a:t>Отраслевые </a:t>
            </a:r>
            <a:r>
              <a:rPr lang="ru-RU" dirty="0"/>
              <a:t>классификаторы используют для выполнения процедур обработки информации и передачи ее между организациями внутри отрасли;</a:t>
            </a:r>
          </a:p>
          <a:p>
            <a:pPr marL="45720" indent="0" algn="just">
              <a:buNone/>
            </a:pPr>
            <a:r>
              <a:rPr lang="ru-RU" dirty="0" smtClean="0"/>
              <a:t>Локальные </a:t>
            </a:r>
            <a:r>
              <a:rPr lang="ru-RU" dirty="0"/>
              <a:t>классификаторы используют в пределах отдельных </a:t>
            </a:r>
            <a:r>
              <a:rPr lang="ru-RU" dirty="0" smtClean="0"/>
              <a:t>предприятий</a:t>
            </a:r>
          </a:p>
          <a:p>
            <a:pPr marL="45720" indent="0" algn="just">
              <a:buNone/>
            </a:pPr>
            <a:r>
              <a:rPr lang="ru-RU" dirty="0">
                <a:solidFill>
                  <a:srgbClr val="FF0000"/>
                </a:solidFill>
              </a:rPr>
              <a:t>СРС</a:t>
            </a:r>
            <a:r>
              <a:rPr lang="ru-RU" dirty="0"/>
              <a:t>: Примеры </a:t>
            </a:r>
            <a:r>
              <a:rPr lang="ru-RU" dirty="0" smtClean="0"/>
              <a:t>первых трех с описанием структуры.</a:t>
            </a:r>
            <a:endParaRPr lang="ru-RU" dirty="0"/>
          </a:p>
        </p:txBody>
      </p:sp>
    </p:spTree>
    <p:extLst>
      <p:ext uri="{BB962C8B-B14F-4D97-AF65-F5344CB8AC3E}">
        <p14:creationId xmlns:p14="http://schemas.microsoft.com/office/powerpoint/2010/main" val="1551467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Единая система классификации и кодирования </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052736"/>
            <a:ext cx="8280920" cy="4968552"/>
          </a:xfrm>
        </p:spPr>
        <p:txBody>
          <a:bodyPr>
            <a:noAutofit/>
          </a:bodyPr>
          <a:lstStyle/>
          <a:p>
            <a:pPr marL="45720" indent="0" algn="just">
              <a:buNone/>
            </a:pPr>
            <a:r>
              <a:rPr lang="ru-RU" dirty="0"/>
              <a:t>Для обеспечения информационной совместимости ЭИС разных уровней разработана Единая система классификации и кодирования (ЕСКК</a:t>
            </a:r>
            <a:r>
              <a:rPr lang="ru-RU" dirty="0" smtClean="0"/>
              <a:t>).</a:t>
            </a:r>
          </a:p>
          <a:p>
            <a:pPr marL="45720" indent="0" algn="just">
              <a:buNone/>
            </a:pPr>
            <a:r>
              <a:rPr lang="ru-RU" dirty="0"/>
              <a:t>ЕСКК предназначена для выполнения следующих функций: </a:t>
            </a:r>
          </a:p>
          <a:p>
            <a:pPr marL="365760" lvl="1" indent="0" algn="just">
              <a:buNone/>
            </a:pPr>
            <a:r>
              <a:rPr lang="ru-RU" dirty="0"/>
              <a:t>централизованной разработки общесистемных (общегосударственных) классификаторов; </a:t>
            </a:r>
          </a:p>
          <a:p>
            <a:pPr marL="365760" lvl="1" indent="0" algn="just">
              <a:buNone/>
            </a:pPr>
            <a:r>
              <a:rPr lang="ru-RU" dirty="0"/>
              <a:t>пополнения и обновления, своевременного и систематического оповещения организаций обо всех изменениях, внесенных в классификаторы; </a:t>
            </a:r>
          </a:p>
          <a:p>
            <a:pPr marL="365760" lvl="1" indent="0" algn="just">
              <a:buNone/>
            </a:pPr>
            <a:r>
              <a:rPr lang="ru-RU" dirty="0"/>
              <a:t>ответов на разовые запросы; </a:t>
            </a:r>
          </a:p>
          <a:p>
            <a:pPr marL="365760" lvl="1" indent="0" algn="just">
              <a:buNone/>
            </a:pPr>
            <a:r>
              <a:rPr lang="ru-RU" dirty="0"/>
              <a:t>оптимизации структуры классификаторов; </a:t>
            </a:r>
          </a:p>
          <a:p>
            <a:pPr marL="365760" lvl="1" indent="0" algn="just">
              <a:buNone/>
            </a:pPr>
            <a:r>
              <a:rPr lang="ru-RU" dirty="0"/>
              <a:t>проведения работы по созданию информационно-поисковых языков. </a:t>
            </a:r>
          </a:p>
          <a:p>
            <a:pPr marL="45720" indent="0" algn="just">
              <a:buNone/>
            </a:pPr>
            <a:endParaRPr lang="ru-RU" dirty="0"/>
          </a:p>
        </p:txBody>
      </p:sp>
    </p:spTree>
    <p:extLst>
      <p:ext uri="{BB962C8B-B14F-4D97-AF65-F5344CB8AC3E}">
        <p14:creationId xmlns:p14="http://schemas.microsoft.com/office/powerpoint/2010/main" val="4238776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Рис. 4.6. Схема структуры ЕСКК"/>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220728" y="260648"/>
            <a:ext cx="7100813" cy="6278877"/>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331640" y="5877272"/>
            <a:ext cx="7200800" cy="576064"/>
          </a:xfrm>
        </p:spPr>
        <p:txBody>
          <a:bodyPr>
            <a:normAutofit fontScale="90000"/>
          </a:bodyPr>
          <a:lstStyle/>
          <a:p>
            <a:pPr marL="0" indent="0" algn="l">
              <a:buNone/>
            </a:pPr>
            <a:r>
              <a:rPr lang="ru-RU" sz="2800" dirty="0" smtClean="0">
                <a:effectLst/>
              </a:rPr>
              <a:t>Структура</a:t>
            </a: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Tree>
    <p:extLst>
      <p:ext uri="{BB962C8B-B14F-4D97-AF65-F5344CB8AC3E}">
        <p14:creationId xmlns:p14="http://schemas.microsoft.com/office/powerpoint/2010/main" val="684014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Системы классификации</a:t>
            </a: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052736"/>
            <a:ext cx="8280920" cy="4968552"/>
          </a:xfrm>
        </p:spPr>
        <p:txBody>
          <a:bodyPr>
            <a:noAutofit/>
          </a:bodyPr>
          <a:lstStyle/>
          <a:p>
            <a:pPr marL="45720" indent="0" algn="just">
              <a:buNone/>
            </a:pPr>
            <a:r>
              <a:rPr lang="ru-RU" dirty="0"/>
              <a:t>Каждая система классификации характеризуется следующими свойствами:</a:t>
            </a:r>
          </a:p>
          <a:p>
            <a:pPr marL="45720" indent="0" algn="just">
              <a:buNone/>
            </a:pPr>
            <a:r>
              <a:rPr lang="ru-RU" b="1" dirty="0" smtClean="0"/>
              <a:t>Гибкость </a:t>
            </a:r>
            <a:r>
              <a:rPr lang="ru-RU" b="1" dirty="0"/>
              <a:t>системы</a:t>
            </a:r>
            <a:r>
              <a:rPr lang="ru-RU" dirty="0"/>
              <a:t> — это способность допускать включение новых признаков, объектов без разрушения структуры классификатора. Необходимая гибкость определяется временем жизни системы.</a:t>
            </a:r>
          </a:p>
          <a:p>
            <a:pPr marL="45720" indent="0" algn="just">
              <a:buNone/>
            </a:pPr>
            <a:r>
              <a:rPr lang="ru-RU" b="1" dirty="0"/>
              <a:t>Емкость системы</a:t>
            </a:r>
            <a:r>
              <a:rPr lang="ru-RU" dirty="0"/>
              <a:t> </a:t>
            </a:r>
            <a:r>
              <a:rPr lang="en-US" i="1" dirty="0"/>
              <a:t>P</a:t>
            </a:r>
            <a:r>
              <a:rPr lang="en-US" dirty="0"/>
              <a:t> </a:t>
            </a:r>
            <a:r>
              <a:rPr lang="ru-RU" dirty="0"/>
              <a:t>— это наибольшее количество классификационных группировок, допускаемое в данной системе классификации.</a:t>
            </a:r>
          </a:p>
          <a:p>
            <a:pPr marL="45720" indent="0" algn="just">
              <a:buNone/>
            </a:pPr>
            <a:r>
              <a:rPr lang="ru-RU" b="1" dirty="0"/>
              <a:t>Степень </a:t>
            </a:r>
            <a:r>
              <a:rPr lang="ru-RU" b="1" dirty="0" err="1"/>
              <a:t>заполненности</a:t>
            </a:r>
            <a:r>
              <a:rPr lang="ru-RU" b="1" dirty="0"/>
              <a:t> системы</a:t>
            </a:r>
            <a:r>
              <a:rPr lang="ru-RU" dirty="0"/>
              <a:t> </a:t>
            </a:r>
            <a:r>
              <a:rPr lang="ru-RU" i="1" dirty="0" err="1"/>
              <a:t>К</a:t>
            </a:r>
            <a:r>
              <a:rPr lang="ru-RU" i="1" baseline="-25000" dirty="0" err="1"/>
              <a:t>зап</a:t>
            </a:r>
            <a:r>
              <a:rPr lang="ru-RU" dirty="0"/>
              <a:t> определяется как частное от деления фактического количества группировок </a:t>
            </a:r>
            <a:r>
              <a:rPr lang="ru-RU" i="1" dirty="0" err="1"/>
              <a:t>Q</a:t>
            </a:r>
            <a:r>
              <a:rPr lang="ru-RU" i="1" baseline="-25000" dirty="0" err="1"/>
              <a:t>ф</a:t>
            </a:r>
            <a:r>
              <a:rPr lang="ru-RU" dirty="0"/>
              <a:t> на величину емкости системы: </a:t>
            </a:r>
          </a:p>
          <a:p>
            <a:pPr marL="45720" indent="0" algn="ctr">
              <a:buNone/>
            </a:pPr>
            <a:r>
              <a:rPr lang="ru-RU" i="1" dirty="0" err="1"/>
              <a:t>К</a:t>
            </a:r>
            <a:r>
              <a:rPr lang="ru-RU" i="1" baseline="-25000" dirty="0" err="1"/>
              <a:t>зап</a:t>
            </a:r>
            <a:r>
              <a:rPr lang="ru-RU" i="1" dirty="0"/>
              <a:t>=</a:t>
            </a:r>
            <a:r>
              <a:rPr lang="ru-RU" i="1" dirty="0" err="1"/>
              <a:t>Q</a:t>
            </a:r>
            <a:r>
              <a:rPr lang="ru-RU" i="1" baseline="-25000" dirty="0" err="1"/>
              <a:t>ф</a:t>
            </a:r>
            <a:r>
              <a:rPr lang="ru-RU" i="1" dirty="0"/>
              <a:t>/P.</a:t>
            </a:r>
            <a:r>
              <a:rPr lang="ru-RU" dirty="0"/>
              <a:t> </a:t>
            </a:r>
          </a:p>
          <a:p>
            <a:pPr marL="45720" indent="0" algn="just">
              <a:buNone/>
            </a:pPr>
            <a:endParaRPr lang="ru-RU" dirty="0"/>
          </a:p>
        </p:txBody>
      </p:sp>
    </p:spTree>
    <p:extLst>
      <p:ext uri="{BB962C8B-B14F-4D97-AF65-F5344CB8AC3E}">
        <p14:creationId xmlns:p14="http://schemas.microsoft.com/office/powerpoint/2010/main" val="3969356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Системы классификации</a:t>
            </a: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4226514634"/>
              </p:ext>
            </p:extLst>
          </p:nvPr>
        </p:nvGraphicFramePr>
        <p:xfrm>
          <a:off x="468313" y="1052513"/>
          <a:ext cx="8280400" cy="4968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8711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Иерархическая система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4599492"/>
            <a:ext cx="8280920" cy="2013366"/>
          </a:xfrm>
        </p:spPr>
        <p:txBody>
          <a:bodyPr>
            <a:noAutofit/>
          </a:bodyPr>
          <a:lstStyle/>
          <a:p>
            <a:pPr marL="45720" indent="0" algn="just">
              <a:buNone/>
            </a:pPr>
            <a:r>
              <a:rPr lang="ru-RU" sz="2000" dirty="0" smtClean="0"/>
              <a:t>возможность </a:t>
            </a:r>
            <a:r>
              <a:rPr lang="ru-RU" sz="2000" dirty="0"/>
              <a:t>использования неограниченного количества признаков классификации;</a:t>
            </a:r>
          </a:p>
          <a:p>
            <a:pPr marL="45720" indent="0" algn="just">
              <a:buNone/>
            </a:pPr>
            <a:r>
              <a:rPr lang="ru-RU" sz="2000" dirty="0"/>
              <a:t>соподчиненность признаков классификации, что выражается разбиением каждой классификационной группировки, образованной по одному признаку, на множество классификационных группировок по нижестоящему (подчиненному) признаку.</a:t>
            </a:r>
          </a:p>
          <a:p>
            <a:pPr marL="45720" indent="0" algn="just">
              <a:buNone/>
            </a:pPr>
            <a:endParaRPr lang="ru-RU" sz="2000" dirty="0"/>
          </a:p>
        </p:txBody>
      </p:sp>
      <p:pic>
        <p:nvPicPr>
          <p:cNvPr id="4" name="Объект 4" descr="Иерархическая классификационная схема"/>
          <p:cNvPicPr>
            <a:picLocks/>
          </p:cNvPicPr>
          <p:nvPr/>
        </p:nvPicPr>
        <p:blipFill>
          <a:blip r:embed="rId3"/>
          <a:srcRect/>
          <a:stretch>
            <a:fillRect/>
          </a:stretch>
        </p:blipFill>
        <p:spPr bwMode="auto">
          <a:xfrm>
            <a:off x="1187624" y="927084"/>
            <a:ext cx="6480720" cy="3672408"/>
          </a:xfrm>
          <a:prstGeom prst="rect">
            <a:avLst/>
          </a:prstGeom>
          <a:noFill/>
          <a:ln w="9525">
            <a:noFill/>
            <a:miter lim="800000"/>
            <a:headEnd/>
            <a:tailEnd/>
          </a:ln>
        </p:spPr>
      </p:pic>
    </p:spTree>
    <p:extLst>
      <p:ext uri="{BB962C8B-B14F-4D97-AF65-F5344CB8AC3E}">
        <p14:creationId xmlns:p14="http://schemas.microsoft.com/office/powerpoint/2010/main" val="1417922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352928" cy="720080"/>
          </a:xfrm>
        </p:spPr>
        <p:txBody>
          <a:bodyPr>
            <a:normAutofit fontScale="90000"/>
          </a:bodyPr>
          <a:lstStyle/>
          <a:p>
            <a:pPr marL="0" indent="0" algn="l">
              <a:buNone/>
            </a:pPr>
            <a:r>
              <a:rPr lang="ru-RU" sz="2800" dirty="0" smtClean="0">
                <a:effectLst/>
              </a:rPr>
              <a:t>Место ИО среди обеспечивающих подсистем </a:t>
            </a:r>
            <a:r>
              <a:rPr lang="ru-RU" sz="2800" dirty="0">
                <a:effectLst/>
              </a:rPr>
              <a:t>ИС</a:t>
            </a:r>
            <a:r>
              <a:rPr lang="ru-RU" sz="3200" dirty="0">
                <a:effectLst/>
              </a:rPr>
              <a:t/>
            </a:r>
            <a:br>
              <a:rPr lang="ru-RU" sz="3200" dirty="0">
                <a:effectLst/>
              </a:rPr>
            </a:br>
            <a:endParaRPr lang="ru-RU" sz="3200" dirty="0"/>
          </a:p>
        </p:txBody>
      </p:sp>
      <p:pic>
        <p:nvPicPr>
          <p:cNvPr id="4" name="Объект 3"/>
          <p:cNvPicPr>
            <a:picLocks noGrp="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977968" y="1340768"/>
            <a:ext cx="6912768" cy="2880320"/>
          </a:xfrm>
          <a:prstGeom prst="rect">
            <a:avLst/>
          </a:prstGeom>
          <a:noFill/>
          <a:ln>
            <a:noFill/>
          </a:ln>
        </p:spPr>
      </p:pic>
      <p:sp>
        <p:nvSpPr>
          <p:cNvPr id="7" name="Объект 2"/>
          <p:cNvSpPr txBox="1">
            <a:spLocks/>
          </p:cNvSpPr>
          <p:nvPr/>
        </p:nvSpPr>
        <p:spPr>
          <a:xfrm>
            <a:off x="437908" y="4695580"/>
            <a:ext cx="7992888" cy="1973780"/>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dirty="0" smtClean="0"/>
              <a:t>Эффективность </a:t>
            </a:r>
            <a:r>
              <a:rPr lang="ru-RU" dirty="0"/>
              <a:t>ИС будет определяется качеством ее подсистем. </a:t>
            </a:r>
            <a:endParaRPr lang="ru-RU" dirty="0" smtClean="0"/>
          </a:p>
          <a:p>
            <a:pPr marL="45720" indent="0" algn="just">
              <a:buNone/>
            </a:pPr>
            <a:r>
              <a:rPr lang="ru-RU" dirty="0" smtClean="0"/>
              <a:t>Наиболее </a:t>
            </a:r>
            <a:r>
              <a:rPr lang="ru-RU" dirty="0"/>
              <a:t>критичными подсистемами, из-за которых происходит наибольшее количество провалов проекта автоматизации, являются информационное и </a:t>
            </a:r>
            <a:r>
              <a:rPr lang="ru-RU" dirty="0" smtClean="0"/>
              <a:t>организационно-правовое </a:t>
            </a:r>
            <a:r>
              <a:rPr lang="ru-RU" dirty="0"/>
              <a:t>обеспечения.</a:t>
            </a:r>
          </a:p>
          <a:p>
            <a:pPr marL="45720" indent="0" algn="just">
              <a:buFont typeface="Georgia" pitchFamily="18" charset="0"/>
              <a:buNone/>
            </a:pPr>
            <a:endParaRPr lang="ru-RU" dirty="0"/>
          </a:p>
        </p:txBody>
      </p:sp>
    </p:spTree>
    <p:extLst>
      <p:ext uri="{BB962C8B-B14F-4D97-AF65-F5344CB8AC3E}">
        <p14:creationId xmlns:p14="http://schemas.microsoft.com/office/powerpoint/2010/main" val="1607755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Иерархическая система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427984" y="980728"/>
            <a:ext cx="4464496" cy="3096344"/>
          </a:xfrm>
        </p:spPr>
        <p:txBody>
          <a:bodyPr>
            <a:noAutofit/>
          </a:bodyPr>
          <a:lstStyle/>
          <a:p>
            <a:pPr marL="45720" indent="0" algn="just">
              <a:buNone/>
            </a:pPr>
            <a:r>
              <a:rPr lang="ru-RU" sz="2000" dirty="0" smtClean="0"/>
              <a:t>Классификационные схемы, построенные на основе иерархического принципа, имеют неограниченную емкость, величина которой зависит от глубины классификации (числа ступеней деления) и количества объектов классификации, которое можно расположить на каждой ступени. </a:t>
            </a:r>
          </a:p>
        </p:txBody>
      </p:sp>
      <p:pic>
        <p:nvPicPr>
          <p:cNvPr id="5" name="Объект 4" descr="Иерархическая классификационная схема"/>
          <p:cNvPicPr>
            <a:picLocks/>
          </p:cNvPicPr>
          <p:nvPr/>
        </p:nvPicPr>
        <p:blipFill>
          <a:blip r:embed="rId3"/>
          <a:srcRect/>
          <a:stretch>
            <a:fillRect/>
          </a:stretch>
        </p:blipFill>
        <p:spPr bwMode="auto">
          <a:xfrm>
            <a:off x="179512" y="1340768"/>
            <a:ext cx="4125124" cy="2160240"/>
          </a:xfrm>
          <a:prstGeom prst="rect">
            <a:avLst/>
          </a:prstGeom>
          <a:noFill/>
          <a:ln w="9525">
            <a:noFill/>
            <a:miter lim="800000"/>
            <a:headEnd/>
            <a:tailEnd/>
          </a:ln>
        </p:spPr>
      </p:pic>
      <p:sp>
        <p:nvSpPr>
          <p:cNvPr id="6" name="Объект 2"/>
          <p:cNvSpPr txBox="1">
            <a:spLocks/>
          </p:cNvSpPr>
          <p:nvPr/>
        </p:nvSpPr>
        <p:spPr>
          <a:xfrm>
            <a:off x="467544" y="4149080"/>
            <a:ext cx="8208912" cy="2304256"/>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sz="2000" dirty="0"/>
              <a:t>Количество же объектов на каждой ступени классификации определяется основанием кода, то есть числом знаков в выбранном алфавите </a:t>
            </a:r>
            <a:r>
              <a:rPr lang="ru-RU" sz="2000" dirty="0" smtClean="0"/>
              <a:t>кода.</a:t>
            </a:r>
          </a:p>
          <a:p>
            <a:pPr marL="45720" indent="0" algn="just">
              <a:buNone/>
            </a:pPr>
            <a:r>
              <a:rPr lang="ru-RU" sz="2000" dirty="0" smtClean="0"/>
              <a:t>Выбор </a:t>
            </a:r>
            <a:r>
              <a:rPr lang="ru-RU" sz="2000" dirty="0"/>
              <a:t>необходимой глубины классификации и структуры кода зависит от характера объектов классификации и характера задач, для решения которых предназначен классификатор.</a:t>
            </a:r>
          </a:p>
        </p:txBody>
      </p:sp>
    </p:spTree>
    <p:extLst>
      <p:ext uri="{BB962C8B-B14F-4D97-AF65-F5344CB8AC3E}">
        <p14:creationId xmlns:p14="http://schemas.microsoft.com/office/powerpoint/2010/main" val="2891971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Иерархическая система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937238" y="1949362"/>
            <a:ext cx="4113548" cy="1584176"/>
          </a:xfrm>
        </p:spPr>
        <p:txBody>
          <a:bodyPr>
            <a:noAutofit/>
          </a:bodyPr>
          <a:lstStyle/>
          <a:p>
            <a:pPr marL="45720" indent="0">
              <a:buNone/>
            </a:pPr>
            <a:r>
              <a:rPr lang="ru-RU" dirty="0"/>
              <a:t>Плюсы: логичность, </a:t>
            </a:r>
            <a:r>
              <a:rPr lang="ru-RU" dirty="0" smtClean="0"/>
              <a:t>простота </a:t>
            </a:r>
            <a:r>
              <a:rPr lang="ru-RU" dirty="0"/>
              <a:t>ее построения и удобство логической и арифметической обработки</a:t>
            </a:r>
            <a:r>
              <a:rPr lang="ru-RU" dirty="0" smtClean="0"/>
              <a:t>.</a:t>
            </a:r>
            <a:endParaRPr lang="ru-RU" dirty="0"/>
          </a:p>
        </p:txBody>
      </p:sp>
      <p:pic>
        <p:nvPicPr>
          <p:cNvPr id="5" name="Объект 4" descr="Иерархическая классификационная схема"/>
          <p:cNvPicPr>
            <a:picLocks/>
          </p:cNvPicPr>
          <p:nvPr/>
        </p:nvPicPr>
        <p:blipFill>
          <a:blip r:embed="rId3"/>
          <a:srcRect/>
          <a:stretch>
            <a:fillRect/>
          </a:stretch>
        </p:blipFill>
        <p:spPr bwMode="auto">
          <a:xfrm>
            <a:off x="502771" y="1124744"/>
            <a:ext cx="4125124" cy="2160240"/>
          </a:xfrm>
          <a:prstGeom prst="rect">
            <a:avLst/>
          </a:prstGeom>
          <a:noFill/>
          <a:ln w="9525">
            <a:noFill/>
            <a:miter lim="800000"/>
            <a:headEnd/>
            <a:tailEnd/>
          </a:ln>
        </p:spPr>
      </p:pic>
      <p:sp>
        <p:nvSpPr>
          <p:cNvPr id="6" name="Объект 2"/>
          <p:cNvSpPr txBox="1">
            <a:spLocks/>
          </p:cNvSpPr>
          <p:nvPr/>
        </p:nvSpPr>
        <p:spPr>
          <a:xfrm>
            <a:off x="502771" y="3533538"/>
            <a:ext cx="8208912" cy="2304256"/>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dirty="0"/>
              <a:t>Минус - жесткость классификационной схемы - заранее установленный выбором признаков классификации и порядок их использования по ступеням классификации. </a:t>
            </a:r>
            <a:endParaRPr lang="ru-RU" dirty="0" smtClean="0"/>
          </a:p>
          <a:p>
            <a:pPr marL="45720" indent="0" algn="just">
              <a:buNone/>
            </a:pPr>
            <a:r>
              <a:rPr lang="ru-RU" dirty="0" err="1" smtClean="0"/>
              <a:t>Т.о</a:t>
            </a:r>
            <a:r>
              <a:rPr lang="ru-RU" dirty="0"/>
              <a:t>. при изменении состава объектов классификации, их характеристик или характера решаемых требуется коренная переработка классификационной схемы</a:t>
            </a:r>
            <a:r>
              <a:rPr lang="ru-RU" dirty="0" smtClean="0"/>
              <a:t>.</a:t>
            </a:r>
          </a:p>
        </p:txBody>
      </p:sp>
    </p:spTree>
    <p:extLst>
      <p:ext uri="{BB962C8B-B14F-4D97-AF65-F5344CB8AC3E}">
        <p14:creationId xmlns:p14="http://schemas.microsoft.com/office/powerpoint/2010/main" val="386462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ctr">
              <a:buNone/>
            </a:pPr>
            <a:r>
              <a:rPr lang="ru-RU" sz="2800" dirty="0" smtClean="0">
                <a:effectLst/>
              </a:rPr>
              <a:t>Пример иерархической системы классификации</a:t>
            </a:r>
            <a:br>
              <a:rPr lang="ru-RU" sz="2800" dirty="0" smtClean="0">
                <a:effectLst/>
              </a:rPr>
            </a:br>
            <a:r>
              <a:rPr lang="ru-RU" sz="2800" dirty="0" smtClean="0">
                <a:effectLst/>
              </a:rPr>
              <a:t/>
            </a:r>
            <a:br>
              <a:rPr lang="ru-RU" sz="2800" dirty="0" smtClean="0">
                <a:effectLst/>
              </a:rPr>
            </a:br>
            <a:r>
              <a:rPr lang="ru-RU" sz="2800" dirty="0" smtClean="0">
                <a:effectLst/>
              </a:rPr>
              <a:t>Минералы</a:t>
            </a:r>
            <a:r>
              <a:rPr lang="ru-RU" sz="3200" dirty="0">
                <a:effectLst/>
              </a:rPr>
              <a:t/>
            </a:r>
            <a:br>
              <a:rPr lang="ru-RU" sz="3200" dirty="0">
                <a:effectLst/>
              </a:rPr>
            </a:br>
            <a:endParaRPr lang="ru-RU" sz="3200" dirty="0"/>
          </a:p>
        </p:txBody>
      </p:sp>
      <p:pic>
        <p:nvPicPr>
          <p:cNvPr id="7" name="Рисунок 6"/>
          <p:cNvPicPr/>
          <p:nvPr/>
        </p:nvPicPr>
        <p:blipFill>
          <a:blip r:embed="rId3">
            <a:extLst>
              <a:ext uri="{28A0092B-C50C-407E-A947-70E740481C1C}">
                <a14:useLocalDpi xmlns:a14="http://schemas.microsoft.com/office/drawing/2010/main" val="0"/>
              </a:ext>
            </a:extLst>
          </a:blip>
          <a:srcRect/>
          <a:stretch>
            <a:fillRect/>
          </a:stretch>
        </p:blipFill>
        <p:spPr bwMode="auto">
          <a:xfrm>
            <a:off x="647564" y="1700808"/>
            <a:ext cx="8208912" cy="4752528"/>
          </a:xfrm>
          <a:prstGeom prst="rect">
            <a:avLst/>
          </a:prstGeom>
          <a:noFill/>
          <a:ln>
            <a:noFill/>
          </a:ln>
        </p:spPr>
      </p:pic>
    </p:spTree>
    <p:extLst>
      <p:ext uri="{BB962C8B-B14F-4D97-AF65-F5344CB8AC3E}">
        <p14:creationId xmlns:p14="http://schemas.microsoft.com/office/powerpoint/2010/main" val="3692071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ctr">
              <a:buNone/>
            </a:pPr>
            <a:r>
              <a:rPr lang="ru-RU" sz="2800" dirty="0" smtClean="0">
                <a:effectLst/>
              </a:rPr>
              <a:t/>
            </a:r>
            <a:br>
              <a:rPr lang="ru-RU" sz="2800" dirty="0" smtClean="0">
                <a:effectLst/>
              </a:rPr>
            </a:br>
            <a:r>
              <a:rPr lang="ru-RU" sz="2800" dirty="0" smtClean="0">
                <a:effectLst/>
              </a:rPr>
              <a:t/>
            </a:r>
            <a:br>
              <a:rPr lang="ru-RU" sz="2800" dirty="0" smtClean="0">
                <a:effectLst/>
              </a:rPr>
            </a:br>
            <a:r>
              <a:rPr lang="ru-RU" sz="3200" dirty="0">
                <a:effectLst/>
              </a:rPr>
              <a:t/>
            </a:r>
            <a:br>
              <a:rPr lang="ru-RU" sz="3200" dirty="0">
                <a:effectLst/>
              </a:rPr>
            </a:br>
            <a:endParaRPr lang="ru-RU" sz="3200" dirty="0"/>
          </a:p>
        </p:txBody>
      </p:sp>
      <p:sp>
        <p:nvSpPr>
          <p:cNvPr id="6" name="Объект 2"/>
          <p:cNvSpPr txBox="1">
            <a:spLocks/>
          </p:cNvSpPr>
          <p:nvPr/>
        </p:nvSpPr>
        <p:spPr>
          <a:xfrm>
            <a:off x="467544" y="4149080"/>
            <a:ext cx="8208912" cy="2304256"/>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sz="2000" b="1" dirty="0" smtClean="0"/>
              <a:t>Емкость </a:t>
            </a:r>
            <a:r>
              <a:rPr lang="ru-RU" sz="2000" b="1" dirty="0"/>
              <a:t>системы</a:t>
            </a:r>
            <a:r>
              <a:rPr lang="ru-RU" sz="2000" dirty="0"/>
              <a:t> </a:t>
            </a:r>
            <a:r>
              <a:rPr lang="en-US" sz="2000" i="1" dirty="0"/>
              <a:t>P</a:t>
            </a:r>
            <a:r>
              <a:rPr lang="en-US" sz="2000" dirty="0"/>
              <a:t> </a:t>
            </a:r>
            <a:r>
              <a:rPr lang="ru-RU" sz="2000" dirty="0"/>
              <a:t>— это наибольшее количество классификационных группировок, допускаемое в данной системе классификации.</a:t>
            </a:r>
          </a:p>
          <a:p>
            <a:pPr marL="45720" indent="0" algn="just">
              <a:buNone/>
            </a:pPr>
            <a:r>
              <a:rPr lang="ru-RU" sz="2000" b="1" dirty="0"/>
              <a:t>Степень </a:t>
            </a:r>
            <a:r>
              <a:rPr lang="ru-RU" sz="2000" b="1" dirty="0" err="1"/>
              <a:t>заполненности</a:t>
            </a:r>
            <a:r>
              <a:rPr lang="ru-RU" sz="2000" b="1" dirty="0"/>
              <a:t> системы</a:t>
            </a:r>
            <a:r>
              <a:rPr lang="ru-RU" sz="2000" dirty="0"/>
              <a:t> </a:t>
            </a:r>
            <a:r>
              <a:rPr lang="ru-RU" sz="2000" i="1" dirty="0" err="1"/>
              <a:t>К</a:t>
            </a:r>
            <a:r>
              <a:rPr lang="ru-RU" sz="2000" i="1" baseline="-25000" dirty="0" err="1"/>
              <a:t>зап</a:t>
            </a:r>
            <a:r>
              <a:rPr lang="ru-RU" sz="2000" dirty="0"/>
              <a:t> определяется как частное от деления фактического количества группировок </a:t>
            </a:r>
            <a:r>
              <a:rPr lang="ru-RU" sz="2000" i="1" dirty="0" err="1"/>
              <a:t>Q</a:t>
            </a:r>
            <a:r>
              <a:rPr lang="ru-RU" sz="2000" i="1" baseline="-25000" dirty="0" err="1"/>
              <a:t>ф</a:t>
            </a:r>
            <a:r>
              <a:rPr lang="ru-RU" sz="2000" dirty="0"/>
              <a:t> на величину емкости системы: </a:t>
            </a:r>
          </a:p>
          <a:p>
            <a:pPr marL="45720" indent="0" algn="ctr">
              <a:buNone/>
            </a:pPr>
            <a:r>
              <a:rPr lang="ru-RU" sz="2000" i="1" dirty="0" err="1"/>
              <a:t>К</a:t>
            </a:r>
            <a:r>
              <a:rPr lang="ru-RU" sz="2000" i="1" baseline="-25000" dirty="0" err="1"/>
              <a:t>зап</a:t>
            </a:r>
            <a:r>
              <a:rPr lang="ru-RU" sz="2000" i="1" dirty="0"/>
              <a:t>=</a:t>
            </a:r>
            <a:r>
              <a:rPr lang="ru-RU" sz="2000" i="1" dirty="0" err="1"/>
              <a:t>Q</a:t>
            </a:r>
            <a:r>
              <a:rPr lang="ru-RU" sz="2000" i="1" baseline="-25000" dirty="0" err="1"/>
              <a:t>ф</a:t>
            </a:r>
            <a:r>
              <a:rPr lang="ru-RU" sz="2000" i="1" dirty="0"/>
              <a:t>/P.</a:t>
            </a:r>
            <a:r>
              <a:rPr lang="ru-RU" sz="2000" dirty="0"/>
              <a:t> </a:t>
            </a:r>
          </a:p>
        </p:txBody>
      </p:sp>
      <p:pic>
        <p:nvPicPr>
          <p:cNvPr id="7" name="Рисунок 6"/>
          <p:cNvPicPr/>
          <p:nvPr/>
        </p:nvPicPr>
        <p:blipFill>
          <a:blip r:embed="rId3">
            <a:extLst>
              <a:ext uri="{28A0092B-C50C-407E-A947-70E740481C1C}">
                <a14:useLocalDpi xmlns:a14="http://schemas.microsoft.com/office/drawing/2010/main" val="0"/>
              </a:ext>
            </a:extLst>
          </a:blip>
          <a:srcRect/>
          <a:stretch>
            <a:fillRect/>
          </a:stretch>
        </p:blipFill>
        <p:spPr bwMode="auto">
          <a:xfrm>
            <a:off x="1115616" y="548680"/>
            <a:ext cx="6912768" cy="3456384"/>
          </a:xfrm>
          <a:prstGeom prst="rect">
            <a:avLst/>
          </a:prstGeom>
          <a:noFill/>
          <a:ln>
            <a:noFill/>
          </a:ln>
        </p:spPr>
      </p:pic>
    </p:spTree>
    <p:extLst>
      <p:ext uri="{BB962C8B-B14F-4D97-AF65-F5344CB8AC3E}">
        <p14:creationId xmlns:p14="http://schemas.microsoft.com/office/powerpoint/2010/main" val="5331267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Многоаспектные системы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В отличии от иерархических систем в многоаспектных системах классификации отсутствует подчинённость признаков классификации.</a:t>
            </a:r>
          </a:p>
          <a:p>
            <a:pPr marL="45720" indent="0" algn="just">
              <a:buNone/>
            </a:pPr>
            <a:r>
              <a:rPr lang="ru-RU" b="1" dirty="0" smtClean="0"/>
              <a:t>Аспект</a:t>
            </a:r>
            <a:r>
              <a:rPr lang="ru-RU" dirty="0" smtClean="0"/>
              <a:t> </a:t>
            </a:r>
            <a:r>
              <a:rPr lang="ru-RU" dirty="0"/>
              <a:t>— точка зрения на объект классификации, который характеризуется одним или несколькими признаками. </a:t>
            </a:r>
            <a:endParaRPr lang="ru-RU" dirty="0" smtClean="0"/>
          </a:p>
          <a:p>
            <a:pPr marL="45720" indent="0" algn="just">
              <a:buNone/>
            </a:pPr>
            <a:r>
              <a:rPr lang="ru-RU" b="1" dirty="0" smtClean="0"/>
              <a:t>Многоаспектная </a:t>
            </a:r>
            <a:r>
              <a:rPr lang="ru-RU" b="1" dirty="0"/>
              <a:t>система</a:t>
            </a:r>
            <a:r>
              <a:rPr lang="ru-RU" dirty="0"/>
              <a:t> — это система классификации, которая использует параллельно несколько независимых признаков (аспектов) в качестве основания классификации. </a:t>
            </a:r>
          </a:p>
          <a:p>
            <a:pPr marL="45720" indent="0" algn="just">
              <a:buNone/>
            </a:pPr>
            <a:r>
              <a:rPr lang="ru-RU" dirty="0"/>
              <a:t>Существуют два типа многоаспектных систем: </a:t>
            </a:r>
          </a:p>
          <a:p>
            <a:pPr marL="704850" lvl="1" indent="-341313" algn="just">
              <a:buClrTx/>
              <a:buFont typeface="Arial" pitchFamily="34" charset="0"/>
              <a:buChar char="•"/>
            </a:pPr>
            <a:r>
              <a:rPr lang="ru-RU" dirty="0" err="1"/>
              <a:t>фасетная</a:t>
            </a:r>
            <a:r>
              <a:rPr lang="ru-RU" dirty="0"/>
              <a:t>;</a:t>
            </a:r>
          </a:p>
          <a:p>
            <a:pPr marL="704850" lvl="1" indent="-341313" algn="just">
              <a:buClrTx/>
              <a:buFont typeface="Arial" pitchFamily="34" charset="0"/>
              <a:buChar char="•"/>
            </a:pPr>
            <a:r>
              <a:rPr lang="ru-RU" dirty="0"/>
              <a:t>дескрипторная. </a:t>
            </a:r>
          </a:p>
        </p:txBody>
      </p:sp>
    </p:spTree>
    <p:extLst>
      <p:ext uri="{BB962C8B-B14F-4D97-AF65-F5344CB8AC3E}">
        <p14:creationId xmlns:p14="http://schemas.microsoft.com/office/powerpoint/2010/main" val="1380579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err="1" smtClean="0">
                <a:effectLst/>
              </a:rPr>
              <a:t>Фасетная</a:t>
            </a:r>
            <a:r>
              <a:rPr lang="ru-RU" sz="2800" dirty="0" smtClean="0">
                <a:effectLst/>
              </a:rPr>
              <a:t> система </a:t>
            </a:r>
            <a:r>
              <a:rPr lang="ru-RU" sz="2800" dirty="0">
                <a:effectLst/>
              </a:rPr>
              <a:t>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endParaRPr lang="ru-RU" b="1" dirty="0" smtClean="0"/>
          </a:p>
          <a:p>
            <a:pPr marL="45720" indent="0" algn="just">
              <a:buNone/>
            </a:pPr>
            <a:r>
              <a:rPr lang="ru-RU" b="1" dirty="0" smtClean="0"/>
              <a:t>Фасет</a:t>
            </a:r>
            <a:r>
              <a:rPr lang="ru-RU" dirty="0" smtClean="0"/>
              <a:t> </a:t>
            </a:r>
            <a:r>
              <a:rPr lang="ru-RU" dirty="0"/>
              <a:t>— это аспект классификации, который используется для образования независимых классификационных группировок. </a:t>
            </a:r>
            <a:endParaRPr lang="ru-RU" dirty="0" smtClean="0"/>
          </a:p>
          <a:p>
            <a:pPr marL="45720" indent="0" algn="just">
              <a:buNone/>
            </a:pPr>
            <a:r>
              <a:rPr lang="ru-RU" dirty="0" smtClean="0"/>
              <a:t>Под </a:t>
            </a:r>
            <a:r>
              <a:rPr lang="ru-RU" dirty="0" err="1"/>
              <a:t>фасетным</a:t>
            </a:r>
            <a:r>
              <a:rPr lang="ru-RU" dirty="0"/>
              <a:t> методом классификации понимается "параллельное разделение множества объектов на независимые классификационные группировки". </a:t>
            </a:r>
            <a:endParaRPr lang="ru-RU" dirty="0" smtClean="0"/>
          </a:p>
          <a:p>
            <a:pPr marL="45720" indent="0" algn="just">
              <a:buNone/>
            </a:pPr>
            <a:r>
              <a:rPr lang="ru-RU" dirty="0" smtClean="0"/>
              <a:t>При </a:t>
            </a:r>
            <a:r>
              <a:rPr lang="ru-RU" dirty="0"/>
              <a:t>этом методе классификации заранее жесткой классификационной схемы и конечных группировок не создается. </a:t>
            </a:r>
            <a:endParaRPr lang="ru-RU" dirty="0" smtClean="0"/>
          </a:p>
          <a:p>
            <a:pPr marL="45720" indent="0" algn="just">
              <a:buNone/>
            </a:pPr>
            <a:r>
              <a:rPr lang="ru-RU" dirty="0" smtClean="0"/>
              <a:t>Разрабатывается </a:t>
            </a:r>
            <a:r>
              <a:rPr lang="ru-RU" dirty="0"/>
              <a:t>лишь система таблиц признаков объектов классификации, называемых фасетами. </a:t>
            </a:r>
          </a:p>
          <a:p>
            <a:pPr marL="45720" indent="0" algn="just">
              <a:buNone/>
            </a:pPr>
            <a:r>
              <a:rPr lang="ru-RU" dirty="0" smtClean="0"/>
              <a:t> </a:t>
            </a:r>
            <a:endParaRPr lang="ru-RU" dirty="0"/>
          </a:p>
        </p:txBody>
      </p:sp>
    </p:spTree>
    <p:extLst>
      <p:ext uri="{BB962C8B-B14F-4D97-AF65-F5344CB8AC3E}">
        <p14:creationId xmlns:p14="http://schemas.microsoft.com/office/powerpoint/2010/main" val="2969790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Построение </a:t>
            </a:r>
            <a:r>
              <a:rPr lang="ru-RU" sz="2800" dirty="0" err="1" smtClean="0">
                <a:effectLst/>
              </a:rPr>
              <a:t>фасетной</a:t>
            </a:r>
            <a:r>
              <a:rPr lang="ru-RU" sz="2800" dirty="0" smtClean="0">
                <a:effectLst/>
              </a:rPr>
              <a:t> системы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endParaRPr lang="ru-RU" dirty="0"/>
          </a:p>
        </p:txBody>
      </p:sp>
      <p:sp>
        <p:nvSpPr>
          <p:cNvPr id="6" name="Объект 2"/>
          <p:cNvSpPr txBox="1">
            <a:spLocks/>
          </p:cNvSpPr>
          <p:nvPr/>
        </p:nvSpPr>
        <p:spPr>
          <a:xfrm>
            <a:off x="467544" y="4249258"/>
            <a:ext cx="8532948" cy="216024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endParaRPr lang="ru-RU" dirty="0"/>
          </a:p>
        </p:txBody>
      </p:sp>
      <p:sp>
        <p:nvSpPr>
          <p:cNvPr id="7" name="Прямоугольник 6"/>
          <p:cNvSpPr/>
          <p:nvPr/>
        </p:nvSpPr>
        <p:spPr>
          <a:xfrm>
            <a:off x="419256" y="1096574"/>
            <a:ext cx="8208912" cy="5509200"/>
          </a:xfrm>
          <a:prstGeom prst="rect">
            <a:avLst/>
          </a:prstGeom>
        </p:spPr>
        <p:txBody>
          <a:bodyPr wrap="square">
            <a:spAutoFit/>
          </a:bodyPr>
          <a:lstStyle/>
          <a:p>
            <a:pPr lvl="0" algn="just" eaLnBrk="0" fontAlgn="base" hangingPunct="0">
              <a:spcBef>
                <a:spcPct val="0"/>
              </a:spcBef>
              <a:spcAft>
                <a:spcPct val="0"/>
              </a:spcAft>
            </a:pPr>
            <a:r>
              <a:rPr lang="ru-RU" altLang="ru-RU" sz="2200" dirty="0" smtClean="0">
                <a:solidFill>
                  <a:schemeClr val="tx1">
                    <a:lumMod val="75000"/>
                    <a:lumOff val="25000"/>
                  </a:schemeClr>
                </a:solidFill>
              </a:rPr>
              <a:t>Каждый аспект может </a:t>
            </a:r>
            <a:r>
              <a:rPr lang="ru-RU" altLang="ru-RU" sz="2200" dirty="0">
                <a:solidFill>
                  <a:schemeClr val="tx1">
                    <a:lumMod val="75000"/>
                    <a:lumOff val="25000"/>
                  </a:schemeClr>
                </a:solidFill>
              </a:rPr>
              <a:t>характеризоваться одним или несколькими признаками, </a:t>
            </a:r>
            <a:r>
              <a:rPr lang="ru-RU" altLang="ru-RU" sz="2200" dirty="0" smtClean="0">
                <a:solidFill>
                  <a:schemeClr val="tx1">
                    <a:lumMod val="75000"/>
                    <a:lumOff val="25000"/>
                  </a:schemeClr>
                </a:solidFill>
              </a:rPr>
              <a:t>которые образуют </a:t>
            </a:r>
            <a:r>
              <a:rPr lang="ru-RU" altLang="ru-RU" sz="2200" dirty="0">
                <a:solidFill>
                  <a:schemeClr val="tx1">
                    <a:lumMod val="75000"/>
                    <a:lumOff val="25000"/>
                  </a:schemeClr>
                </a:solidFill>
              </a:rPr>
              <a:t>фасет Ф</a:t>
            </a:r>
            <a:r>
              <a:rPr lang="en-US" altLang="ru-RU" sz="2200" dirty="0">
                <a:solidFill>
                  <a:schemeClr val="tx1">
                    <a:lumMod val="75000"/>
                    <a:lumOff val="25000"/>
                  </a:schemeClr>
                </a:solidFill>
              </a:rPr>
              <a:t>n</a:t>
            </a:r>
            <a:r>
              <a:rPr lang="ru-RU" altLang="ru-RU" sz="2200" dirty="0" smtClean="0">
                <a:solidFill>
                  <a:schemeClr val="tx1">
                    <a:lumMod val="75000"/>
                    <a:lumOff val="25000"/>
                  </a:schemeClr>
                </a:solidFill>
              </a:rPr>
              <a:t>.</a:t>
            </a:r>
            <a:endParaRPr lang="en-US" altLang="ru-RU" sz="2200" dirty="0" smtClean="0">
              <a:solidFill>
                <a:schemeClr val="tx1">
                  <a:lumMod val="75000"/>
                  <a:lumOff val="25000"/>
                </a:schemeClr>
              </a:solidFill>
            </a:endParaRPr>
          </a:p>
          <a:p>
            <a:pPr lvl="0" eaLnBrk="0" fontAlgn="base" hangingPunct="0">
              <a:spcBef>
                <a:spcPct val="0"/>
              </a:spcBef>
              <a:spcAft>
                <a:spcPct val="0"/>
              </a:spcAft>
            </a:pPr>
            <a:endParaRPr lang="ru-RU" altLang="ru-RU" sz="2200" dirty="0">
              <a:solidFill>
                <a:schemeClr val="tx1">
                  <a:lumMod val="75000"/>
                  <a:lumOff val="25000"/>
                </a:schemeClr>
              </a:solidFill>
            </a:endParaRPr>
          </a:p>
          <a:p>
            <a:pPr lvl="0" algn="just" eaLnBrk="0" fontAlgn="base" hangingPunct="0">
              <a:spcBef>
                <a:spcPct val="0"/>
              </a:spcBef>
              <a:spcAft>
                <a:spcPct val="0"/>
              </a:spcAft>
            </a:pPr>
            <a:endParaRPr lang="en-US" altLang="ru-RU" sz="2200" dirty="0" smtClean="0">
              <a:solidFill>
                <a:schemeClr val="tx1">
                  <a:lumMod val="75000"/>
                  <a:lumOff val="25000"/>
                </a:schemeClr>
              </a:solidFill>
            </a:endParaRPr>
          </a:p>
          <a:p>
            <a:pPr lvl="0" algn="just" eaLnBrk="0" fontAlgn="base" hangingPunct="0">
              <a:spcBef>
                <a:spcPct val="0"/>
              </a:spcBef>
              <a:spcAft>
                <a:spcPct val="0"/>
              </a:spcAft>
            </a:pPr>
            <a:endParaRPr lang="en-US" altLang="ru-RU" sz="2200" dirty="0">
              <a:solidFill>
                <a:schemeClr val="tx1">
                  <a:lumMod val="75000"/>
                  <a:lumOff val="25000"/>
                </a:schemeClr>
              </a:solidFill>
            </a:endParaRPr>
          </a:p>
          <a:p>
            <a:pPr lvl="0" algn="just" eaLnBrk="0" fontAlgn="base" hangingPunct="0">
              <a:spcBef>
                <a:spcPct val="0"/>
              </a:spcBef>
              <a:spcAft>
                <a:spcPct val="0"/>
              </a:spcAft>
            </a:pPr>
            <a:endParaRPr lang="en-US" altLang="ru-RU" sz="2200" dirty="0" smtClean="0">
              <a:solidFill>
                <a:schemeClr val="tx1">
                  <a:lumMod val="75000"/>
                  <a:lumOff val="25000"/>
                </a:schemeClr>
              </a:solidFill>
            </a:endParaRPr>
          </a:p>
          <a:p>
            <a:pPr lvl="0" algn="just" eaLnBrk="0" fontAlgn="base" hangingPunct="0">
              <a:spcBef>
                <a:spcPct val="0"/>
              </a:spcBef>
              <a:spcAft>
                <a:spcPct val="0"/>
              </a:spcAft>
            </a:pPr>
            <a:endParaRPr lang="en-US" altLang="ru-RU" sz="2200" dirty="0">
              <a:solidFill>
                <a:schemeClr val="tx1">
                  <a:lumMod val="75000"/>
                  <a:lumOff val="25000"/>
                </a:schemeClr>
              </a:solidFill>
            </a:endParaRPr>
          </a:p>
          <a:p>
            <a:pPr lvl="0" algn="just" eaLnBrk="0" fontAlgn="base" hangingPunct="0">
              <a:spcBef>
                <a:spcPct val="0"/>
              </a:spcBef>
              <a:spcAft>
                <a:spcPct val="0"/>
              </a:spcAft>
            </a:pPr>
            <a:endParaRPr lang="en-US" altLang="ru-RU" sz="2200" dirty="0" smtClean="0">
              <a:solidFill>
                <a:schemeClr val="tx1">
                  <a:lumMod val="75000"/>
                  <a:lumOff val="25000"/>
                </a:schemeClr>
              </a:solidFill>
            </a:endParaRPr>
          </a:p>
          <a:p>
            <a:pPr lvl="0" algn="just" eaLnBrk="0" fontAlgn="base" hangingPunct="0">
              <a:spcBef>
                <a:spcPct val="0"/>
              </a:spcBef>
              <a:spcAft>
                <a:spcPct val="0"/>
              </a:spcAft>
            </a:pPr>
            <a:endParaRPr lang="en-US" altLang="ru-RU" sz="2200" dirty="0" smtClean="0">
              <a:solidFill>
                <a:schemeClr val="tx1">
                  <a:lumMod val="75000"/>
                  <a:lumOff val="25000"/>
                </a:schemeClr>
              </a:solidFill>
            </a:endParaRPr>
          </a:p>
          <a:p>
            <a:pPr lvl="0" algn="just" eaLnBrk="0" fontAlgn="base" hangingPunct="0">
              <a:spcBef>
                <a:spcPct val="0"/>
              </a:spcBef>
              <a:spcAft>
                <a:spcPct val="0"/>
              </a:spcAft>
            </a:pPr>
            <a:endParaRPr lang="en-US" altLang="ru-RU" sz="2200" dirty="0">
              <a:solidFill>
                <a:schemeClr val="tx1">
                  <a:lumMod val="75000"/>
                  <a:lumOff val="25000"/>
                </a:schemeClr>
              </a:solidFill>
            </a:endParaRPr>
          </a:p>
          <a:p>
            <a:pPr lvl="0" algn="just" eaLnBrk="0" fontAlgn="base" hangingPunct="0">
              <a:spcBef>
                <a:spcPct val="0"/>
              </a:spcBef>
              <a:spcAft>
                <a:spcPct val="0"/>
              </a:spcAft>
            </a:pPr>
            <a:endParaRPr lang="en-US" altLang="ru-RU" sz="2200" dirty="0" smtClean="0">
              <a:solidFill>
                <a:schemeClr val="tx1">
                  <a:lumMod val="75000"/>
                  <a:lumOff val="25000"/>
                </a:schemeClr>
              </a:solidFill>
            </a:endParaRPr>
          </a:p>
          <a:p>
            <a:pPr lvl="0" algn="just" eaLnBrk="0" fontAlgn="base" hangingPunct="0">
              <a:spcBef>
                <a:spcPct val="0"/>
              </a:spcBef>
              <a:spcAft>
                <a:spcPct val="0"/>
              </a:spcAft>
            </a:pPr>
            <a:r>
              <a:rPr lang="ru-RU" altLang="ru-RU" sz="2200" dirty="0" smtClean="0">
                <a:solidFill>
                  <a:schemeClr val="tx1">
                    <a:lumMod val="75000"/>
                    <a:lumOff val="25000"/>
                  </a:schemeClr>
                </a:solidFill>
              </a:rPr>
              <a:t>Устанавливается </a:t>
            </a:r>
            <a:r>
              <a:rPr lang="ru-RU" altLang="ru-RU" sz="2200" dirty="0">
                <a:solidFill>
                  <a:schemeClr val="tx1">
                    <a:lumMod val="75000"/>
                    <a:lumOff val="25000"/>
                  </a:schemeClr>
                </a:solidFill>
              </a:rPr>
              <a:t>некоторый порядок следования фасетов с помощью </a:t>
            </a:r>
            <a:r>
              <a:rPr lang="ru-RU" altLang="ru-RU" sz="2200" dirty="0" err="1">
                <a:solidFill>
                  <a:schemeClr val="tx1">
                    <a:lumMod val="75000"/>
                    <a:lumOff val="25000"/>
                  </a:schemeClr>
                </a:solidFill>
              </a:rPr>
              <a:t>фасетной</a:t>
            </a:r>
            <a:r>
              <a:rPr lang="ru-RU" altLang="ru-RU" sz="2200" dirty="0">
                <a:solidFill>
                  <a:schemeClr val="tx1">
                    <a:lumMod val="75000"/>
                    <a:lumOff val="25000"/>
                  </a:schemeClr>
                </a:solidFill>
              </a:rPr>
              <a:t> формулы (при этом последовательность фасетов определяется по частоте обращения к этим фасетам на некотором множестве заданных задач): </a:t>
            </a:r>
            <a:endParaRPr lang="en-US" altLang="ru-RU" sz="2200" dirty="0" smtClean="0">
              <a:solidFill>
                <a:schemeClr val="tx1">
                  <a:lumMod val="75000"/>
                  <a:lumOff val="25000"/>
                </a:schemeClr>
              </a:solidFill>
            </a:endParaRPr>
          </a:p>
          <a:p>
            <a:pPr lvl="0" algn="ctr" eaLnBrk="0" fontAlgn="base" hangingPunct="0">
              <a:spcBef>
                <a:spcPct val="0"/>
              </a:spcBef>
              <a:spcAft>
                <a:spcPct val="0"/>
              </a:spcAft>
            </a:pPr>
            <a:r>
              <a:rPr lang="ru-RU" altLang="ru-RU" sz="2200" i="1" dirty="0" smtClean="0">
                <a:solidFill>
                  <a:schemeClr val="tx1">
                    <a:lumMod val="75000"/>
                    <a:lumOff val="25000"/>
                  </a:schemeClr>
                </a:solidFill>
              </a:rPr>
              <a:t>F</a:t>
            </a:r>
            <a:r>
              <a:rPr lang="ru-RU" altLang="ru-RU" sz="2200" i="1" dirty="0">
                <a:solidFill>
                  <a:schemeClr val="tx1">
                    <a:lumMod val="75000"/>
                    <a:lumOff val="25000"/>
                  </a:schemeClr>
                </a:solidFill>
              </a:rPr>
              <a:t>=(Ф1,Ф2,...,</a:t>
            </a:r>
            <a:r>
              <a:rPr lang="ru-RU" altLang="ru-RU" sz="2200" i="1" dirty="0" smtClean="0">
                <a:solidFill>
                  <a:schemeClr val="tx1">
                    <a:lumMod val="75000"/>
                    <a:lumOff val="25000"/>
                  </a:schemeClr>
                </a:solidFill>
              </a:rPr>
              <a:t>Ф</a:t>
            </a:r>
            <a:r>
              <a:rPr lang="en-US" altLang="ru-RU" sz="2200" i="1" dirty="0">
                <a:solidFill>
                  <a:schemeClr val="tx1">
                    <a:lumMod val="75000"/>
                    <a:lumOff val="25000"/>
                  </a:schemeClr>
                </a:solidFill>
              </a:rPr>
              <a:t>i</a:t>
            </a:r>
            <a:r>
              <a:rPr lang="ru-RU" altLang="ru-RU" sz="2200" i="1" dirty="0" smtClean="0">
                <a:solidFill>
                  <a:schemeClr val="tx1">
                    <a:lumMod val="75000"/>
                    <a:lumOff val="25000"/>
                  </a:schemeClr>
                </a:solidFill>
              </a:rPr>
              <a:t>,...,Ф</a:t>
            </a:r>
            <a:r>
              <a:rPr lang="en-US" altLang="ru-RU" sz="2200" i="1" dirty="0" smtClean="0">
                <a:solidFill>
                  <a:schemeClr val="tx1">
                    <a:lumMod val="75000"/>
                    <a:lumOff val="25000"/>
                  </a:schemeClr>
                </a:solidFill>
              </a:rPr>
              <a:t>n</a:t>
            </a:r>
            <a:r>
              <a:rPr lang="ru-RU" altLang="ru-RU" sz="2200" i="1" dirty="0" smtClean="0">
                <a:solidFill>
                  <a:schemeClr val="tx1">
                    <a:lumMod val="75000"/>
                    <a:lumOff val="25000"/>
                  </a:schemeClr>
                </a:solidFill>
              </a:rPr>
              <a:t>);</a:t>
            </a:r>
            <a:endParaRPr lang="ru-RU" altLang="ru-RU" sz="2200" i="1" dirty="0">
              <a:solidFill>
                <a:schemeClr val="tx1">
                  <a:lumMod val="75000"/>
                  <a:lumOff val="25000"/>
                </a:schemeClr>
              </a:solidFill>
            </a:endParaRPr>
          </a:p>
        </p:txBody>
      </p:sp>
      <p:pic>
        <p:nvPicPr>
          <p:cNvPr id="4" name="Рисунок 3" descr="Рис. 4.3. Схема построения фасетной системы классификации"/>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309024" y="1916832"/>
            <a:ext cx="6429375" cy="2876550"/>
          </a:xfrm>
          <a:prstGeom prst="rect">
            <a:avLst/>
          </a:prstGeom>
          <a:noFill/>
          <a:ln>
            <a:noFill/>
          </a:ln>
        </p:spPr>
      </p:pic>
    </p:spTree>
    <p:extLst>
      <p:ext uri="{BB962C8B-B14F-4D97-AF65-F5344CB8AC3E}">
        <p14:creationId xmlns:p14="http://schemas.microsoft.com/office/powerpoint/2010/main" val="38723777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err="1" smtClean="0">
                <a:effectLst/>
              </a:rPr>
              <a:t>Фасетная</a:t>
            </a:r>
            <a:r>
              <a:rPr lang="ru-RU" sz="2800" dirty="0" smtClean="0">
                <a:effectLst/>
              </a:rPr>
              <a:t> система </a:t>
            </a:r>
            <a:r>
              <a:rPr lang="ru-RU" sz="2800" dirty="0">
                <a:effectLst/>
              </a:rPr>
              <a:t>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endParaRPr lang="ru-RU" dirty="0"/>
          </a:p>
        </p:txBody>
      </p:sp>
      <p:pic>
        <p:nvPicPr>
          <p:cNvPr id="4" name="Рисунок 3" descr="Рис. 4.3. Схема построения фасетной системы классификации"/>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98215" y="950575"/>
            <a:ext cx="5009889" cy="2334409"/>
          </a:xfrm>
          <a:prstGeom prst="rect">
            <a:avLst/>
          </a:prstGeom>
          <a:noFill/>
          <a:ln>
            <a:noFill/>
          </a:ln>
        </p:spPr>
      </p:pic>
      <p:sp>
        <p:nvSpPr>
          <p:cNvPr id="6" name="Объект 2"/>
          <p:cNvSpPr txBox="1">
            <a:spLocks/>
          </p:cNvSpPr>
          <p:nvPr/>
        </p:nvSpPr>
        <p:spPr>
          <a:xfrm>
            <a:off x="305526" y="3407716"/>
            <a:ext cx="8532948" cy="216024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lvl="0" indent="0" algn="just" fontAlgn="base">
              <a:buNone/>
            </a:pPr>
            <a:r>
              <a:rPr lang="ru-RU" altLang="ru-RU" dirty="0" smtClean="0"/>
              <a:t>число </a:t>
            </a:r>
            <a:r>
              <a:rPr lang="ru-RU" altLang="ru-RU" dirty="0"/>
              <a:t>которых определяется числом задач, обращающихся при своем решении к тем или иным фасетам. </a:t>
            </a:r>
          </a:p>
          <a:p>
            <a:pPr marL="45720" indent="0" algn="just" fontAlgn="base">
              <a:buNone/>
            </a:pPr>
            <a:r>
              <a:rPr lang="ru-RU" altLang="ru-RU" dirty="0"/>
              <a:t>Для группировки осуществляется выборка необходимых признаков из фасетов и их объединение в определенной последовательности. </a:t>
            </a:r>
          </a:p>
          <a:p>
            <a:pPr marL="45720" indent="0" algn="just" fontAlgn="base">
              <a:buNone/>
            </a:pPr>
            <a:r>
              <a:rPr lang="ru-RU" altLang="ru-RU" dirty="0"/>
              <a:t>Внутри фасета значения признаков могут просто перечисляться по некоторому порядку или образовывать сложную иерархическую структуру, если существует соподчиненность выделенных признаков.</a:t>
            </a:r>
          </a:p>
          <a:p>
            <a:pPr marL="45720" lvl="0" indent="0" algn="just" fontAlgn="base">
              <a:buNone/>
            </a:pPr>
            <a:endParaRPr lang="ru-RU" altLang="ru-RU" dirty="0"/>
          </a:p>
          <a:p>
            <a:pPr marL="0" lvl="0" indent="0" eaLnBrk="0" fontAlgn="base" hangingPunct="0">
              <a:spcBef>
                <a:spcPct val="0"/>
              </a:spcBef>
              <a:spcAft>
                <a:spcPct val="0"/>
              </a:spcAft>
              <a:buClrTx/>
              <a:buSzTx/>
              <a:buNone/>
            </a:pPr>
            <a:endParaRPr lang="ru-RU" altLang="ru-RU" dirty="0">
              <a:solidFill>
                <a:schemeClr val="tx1"/>
              </a:solidFill>
              <a:latin typeface="Arial" panose="020B0604020202020204" pitchFamily="34" charset="0"/>
            </a:endParaRPr>
          </a:p>
          <a:p>
            <a:pPr marL="45720" indent="0" algn="just">
              <a:buFont typeface="Georgia" pitchFamily="18" charset="0"/>
              <a:buNone/>
            </a:pPr>
            <a:r>
              <a:rPr lang="ru-RU" dirty="0" smtClean="0"/>
              <a:t> </a:t>
            </a:r>
            <a:endParaRPr lang="ru-RU" dirty="0"/>
          </a:p>
        </p:txBody>
      </p:sp>
      <p:sp>
        <p:nvSpPr>
          <p:cNvPr id="9" name="Объект 2"/>
          <p:cNvSpPr txBox="1">
            <a:spLocks/>
          </p:cNvSpPr>
          <p:nvPr/>
        </p:nvSpPr>
        <p:spPr>
          <a:xfrm>
            <a:off x="5859143" y="1484784"/>
            <a:ext cx="3042338" cy="2832838"/>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lvl="0" indent="0" algn="just" fontAlgn="base">
              <a:buNone/>
            </a:pPr>
            <a:r>
              <a:rPr lang="ru-RU" altLang="ru-RU" dirty="0" smtClean="0"/>
              <a:t>Затем определяется </a:t>
            </a:r>
            <a:r>
              <a:rPr lang="ru-RU" altLang="ru-RU" dirty="0"/>
              <a:t>количество подмножеств классификационных группировок</a:t>
            </a:r>
            <a:r>
              <a:rPr lang="ru-RU" altLang="ru-RU" dirty="0" smtClean="0"/>
              <a:t>,</a:t>
            </a:r>
            <a:endParaRPr lang="ru-RU" dirty="0"/>
          </a:p>
        </p:txBody>
      </p:sp>
    </p:spTree>
    <p:extLst>
      <p:ext uri="{BB962C8B-B14F-4D97-AF65-F5344CB8AC3E}">
        <p14:creationId xmlns:p14="http://schemas.microsoft.com/office/powerpoint/2010/main" val="12991610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err="1" smtClean="0">
                <a:effectLst/>
              </a:rPr>
              <a:t>Фасетная</a:t>
            </a:r>
            <a:r>
              <a:rPr lang="ru-RU" sz="2800" dirty="0" smtClean="0">
                <a:effectLst/>
              </a:rPr>
              <a:t> система </a:t>
            </a:r>
            <a:r>
              <a:rPr lang="ru-RU" sz="2800" dirty="0">
                <a:effectLst/>
              </a:rPr>
              <a:t>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endParaRPr lang="ru-RU" dirty="0"/>
          </a:p>
        </p:txBody>
      </p:sp>
      <p:pic>
        <p:nvPicPr>
          <p:cNvPr id="4" name="Рисунок 3" descr="Рис. 4.3. Схема построения фасетной системы классификации"/>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67055" y="908720"/>
            <a:ext cx="5009889" cy="2334409"/>
          </a:xfrm>
          <a:prstGeom prst="rect">
            <a:avLst/>
          </a:prstGeom>
          <a:noFill/>
          <a:ln>
            <a:noFill/>
          </a:ln>
        </p:spPr>
      </p:pic>
      <p:sp>
        <p:nvSpPr>
          <p:cNvPr id="6" name="Объект 2"/>
          <p:cNvSpPr txBox="1">
            <a:spLocks/>
          </p:cNvSpPr>
          <p:nvPr/>
        </p:nvSpPr>
        <p:spPr>
          <a:xfrm>
            <a:off x="305526" y="3407716"/>
            <a:ext cx="8532948" cy="216024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dirty="0"/>
              <a:t>Плюсы: большая емкость системы и высокая степень гибкости, поскольку при необходимости можно вводить дополнительные фасеты и изменять их место в формуле. При изменении характера задач или характеристик объектов классификации разрабатываются новые фасеты или дополняются новыми признаками уже существующие фасеты без коренной перестройки структуры всего классификатора.</a:t>
            </a:r>
          </a:p>
          <a:p>
            <a:pPr marL="45720" indent="0" algn="just">
              <a:buNone/>
            </a:pPr>
            <a:r>
              <a:rPr lang="ru-RU" dirty="0"/>
              <a:t>Минусы - сложность структуры и </a:t>
            </a:r>
            <a:r>
              <a:rPr lang="ru-RU" dirty="0" smtClean="0"/>
              <a:t>низкая </a:t>
            </a:r>
            <a:r>
              <a:rPr lang="ru-RU" dirty="0"/>
              <a:t>степень </a:t>
            </a:r>
            <a:r>
              <a:rPr lang="ru-RU" dirty="0" err="1"/>
              <a:t>з</a:t>
            </a:r>
            <a:r>
              <a:rPr lang="ru-RU" dirty="0" err="1" smtClean="0"/>
              <a:t>аполненности</a:t>
            </a:r>
            <a:r>
              <a:rPr lang="ru-RU" dirty="0" smtClean="0"/>
              <a:t> </a:t>
            </a:r>
            <a:r>
              <a:rPr lang="ru-RU" dirty="0"/>
              <a:t>системы.</a:t>
            </a:r>
          </a:p>
          <a:p>
            <a:pPr marL="45720" lvl="0" indent="0" algn="just" fontAlgn="base">
              <a:buNone/>
            </a:pPr>
            <a:endParaRPr lang="ru-RU" altLang="ru-RU" dirty="0"/>
          </a:p>
          <a:p>
            <a:pPr marL="0" lvl="0" indent="0" algn="just" eaLnBrk="0" fontAlgn="base" hangingPunct="0">
              <a:spcBef>
                <a:spcPct val="0"/>
              </a:spcBef>
              <a:spcAft>
                <a:spcPct val="0"/>
              </a:spcAft>
              <a:buClrTx/>
              <a:buSzTx/>
              <a:buNone/>
            </a:pPr>
            <a:endParaRPr lang="ru-RU" altLang="ru-RU" dirty="0">
              <a:solidFill>
                <a:schemeClr val="tx1"/>
              </a:solidFill>
              <a:latin typeface="Arial" panose="020B0604020202020204" pitchFamily="34" charset="0"/>
            </a:endParaRPr>
          </a:p>
          <a:p>
            <a:pPr marL="45720" indent="0" algn="just">
              <a:buFont typeface="Georgia" pitchFamily="18" charset="0"/>
              <a:buNone/>
            </a:pPr>
            <a:r>
              <a:rPr lang="ru-RU" dirty="0" smtClean="0"/>
              <a:t> </a:t>
            </a:r>
            <a:endParaRPr lang="ru-RU" dirty="0"/>
          </a:p>
        </p:txBody>
      </p:sp>
    </p:spTree>
    <p:extLst>
      <p:ext uri="{BB962C8B-B14F-4D97-AF65-F5344CB8AC3E}">
        <p14:creationId xmlns:p14="http://schemas.microsoft.com/office/powerpoint/2010/main" val="1614684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ctr">
              <a:buNone/>
            </a:pPr>
            <a:r>
              <a:rPr lang="ru-RU" sz="2800" dirty="0" smtClean="0">
                <a:effectLst/>
              </a:rPr>
              <a:t>Пример </a:t>
            </a:r>
            <a:r>
              <a:rPr lang="ru-RU" sz="2800" dirty="0" err="1" smtClean="0">
                <a:effectLst/>
              </a:rPr>
              <a:t>фасетной</a:t>
            </a:r>
            <a:r>
              <a:rPr lang="ru-RU" sz="2800" dirty="0" smtClean="0">
                <a:effectLst/>
              </a:rPr>
              <a:t> системы классификации</a:t>
            </a:r>
            <a:br>
              <a:rPr lang="ru-RU" sz="2800" dirty="0" smtClean="0">
                <a:effectLst/>
              </a:rPr>
            </a:br>
            <a:r>
              <a:rPr lang="ru-RU" sz="2000" dirty="0" smtClean="0">
                <a:effectLst/>
              </a:rPr>
              <a:t/>
            </a:r>
            <a:br>
              <a:rPr lang="ru-RU" sz="2000" dirty="0" smtClean="0">
                <a:effectLst/>
              </a:rPr>
            </a:br>
            <a:r>
              <a:rPr lang="ru-RU" sz="2800" dirty="0" smtClean="0">
                <a:effectLst/>
              </a:rPr>
              <a:t>Отчетность</a:t>
            </a:r>
            <a:r>
              <a:rPr lang="ru-RU" sz="3200" dirty="0">
                <a:effectLst/>
              </a:rPr>
              <a:t/>
            </a:r>
            <a:br>
              <a:rPr lang="ru-RU" sz="3200" dirty="0">
                <a:effectLst/>
              </a:rPr>
            </a:br>
            <a:endParaRPr lang="ru-RU" sz="3200" dirty="0"/>
          </a:p>
        </p:txBody>
      </p:sp>
      <p:pic>
        <p:nvPicPr>
          <p:cNvPr id="5122" name="Picture 2" descr="http://www.studfiles.ru/html/2706/133/html_hyDRvLZvWq.vaKS/htmlconvd-kSioMM_html_m11ccfb8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628800"/>
            <a:ext cx="7416824" cy="3224049"/>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51520" y="4852849"/>
            <a:ext cx="8568952" cy="1938992"/>
          </a:xfrm>
          <a:prstGeom prst="rect">
            <a:avLst/>
          </a:prstGeom>
        </p:spPr>
        <p:txBody>
          <a:bodyPr wrap="square">
            <a:spAutoFit/>
          </a:bodyPr>
          <a:lstStyle/>
          <a:p>
            <a:pPr marL="45720" indent="0" algn="just">
              <a:buNone/>
            </a:pPr>
            <a:r>
              <a:rPr lang="ru-RU" sz="2000" b="1" dirty="0"/>
              <a:t>Емкость системы</a:t>
            </a:r>
            <a:r>
              <a:rPr lang="ru-RU" sz="2000" dirty="0"/>
              <a:t> </a:t>
            </a:r>
            <a:r>
              <a:rPr lang="en-US" sz="2000" i="1" dirty="0"/>
              <a:t>P</a:t>
            </a:r>
            <a:r>
              <a:rPr lang="en-US" sz="2000" dirty="0"/>
              <a:t> </a:t>
            </a:r>
            <a:r>
              <a:rPr lang="ru-RU" sz="2000" dirty="0"/>
              <a:t>— это наибольшее количество классификационных группировок, допускаемое в данной системе классификации.</a:t>
            </a:r>
          </a:p>
          <a:p>
            <a:pPr marL="45720" indent="0" algn="just">
              <a:buNone/>
            </a:pPr>
            <a:r>
              <a:rPr lang="ru-RU" sz="2000" b="1" dirty="0"/>
              <a:t>Степень </a:t>
            </a:r>
            <a:r>
              <a:rPr lang="ru-RU" sz="2000" b="1" dirty="0" err="1"/>
              <a:t>заполненности</a:t>
            </a:r>
            <a:r>
              <a:rPr lang="ru-RU" sz="2000" b="1" dirty="0"/>
              <a:t> системы</a:t>
            </a:r>
            <a:r>
              <a:rPr lang="ru-RU" sz="2000" dirty="0"/>
              <a:t> </a:t>
            </a:r>
            <a:r>
              <a:rPr lang="ru-RU" sz="2000" i="1" dirty="0" err="1"/>
              <a:t>К</a:t>
            </a:r>
            <a:r>
              <a:rPr lang="ru-RU" sz="2000" i="1" baseline="-25000" dirty="0" err="1"/>
              <a:t>зап</a:t>
            </a:r>
            <a:r>
              <a:rPr lang="ru-RU" sz="2000" dirty="0"/>
              <a:t> определяется как частное от деления фактического количества группировок </a:t>
            </a:r>
            <a:r>
              <a:rPr lang="ru-RU" sz="2000" i="1" dirty="0" err="1"/>
              <a:t>Q</a:t>
            </a:r>
            <a:r>
              <a:rPr lang="ru-RU" sz="2000" i="1" baseline="-25000" dirty="0" err="1"/>
              <a:t>ф</a:t>
            </a:r>
            <a:r>
              <a:rPr lang="ru-RU" sz="2000" dirty="0"/>
              <a:t> на величину емкости </a:t>
            </a:r>
            <a:r>
              <a:rPr lang="ru-RU" sz="2000" dirty="0" smtClean="0"/>
              <a:t>системы.</a:t>
            </a:r>
            <a:endParaRPr lang="ru-RU" sz="2000" dirty="0"/>
          </a:p>
        </p:txBody>
      </p:sp>
    </p:spTree>
    <p:extLst>
      <p:ext uri="{BB962C8B-B14F-4D97-AF65-F5344CB8AC3E}">
        <p14:creationId xmlns:p14="http://schemas.microsoft.com/office/powerpoint/2010/main" val="4150571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352928" cy="720080"/>
          </a:xfrm>
        </p:spPr>
        <p:txBody>
          <a:bodyPr>
            <a:normAutofit fontScale="90000"/>
          </a:bodyPr>
          <a:lstStyle/>
          <a:p>
            <a:pPr marL="0" indent="0" algn="l">
              <a:buNone/>
            </a:pPr>
            <a:r>
              <a:rPr lang="ru-RU" sz="3200" dirty="0">
                <a:effectLst/>
              </a:rPr>
              <a:t>Понятие информационного обеспечения ИС</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268760"/>
            <a:ext cx="8208912" cy="5184576"/>
          </a:xfrm>
        </p:spPr>
        <p:txBody>
          <a:bodyPr>
            <a:normAutofit/>
          </a:bodyPr>
          <a:lstStyle/>
          <a:p>
            <a:pPr marL="45720" indent="0" algn="just">
              <a:buNone/>
            </a:pPr>
            <a:r>
              <a:rPr lang="ru-RU" sz="2400" b="1" dirty="0" smtClean="0"/>
              <a:t>Информационное </a:t>
            </a:r>
            <a:r>
              <a:rPr lang="ru-RU" sz="2400" b="1" dirty="0"/>
              <a:t>обеспечение </a:t>
            </a:r>
            <a:r>
              <a:rPr lang="ru-RU" sz="2400" dirty="0"/>
              <a:t>- это совокупность </a:t>
            </a:r>
            <a:endParaRPr lang="ru-RU" sz="2400" dirty="0" smtClean="0"/>
          </a:p>
          <a:p>
            <a:pPr marL="720000" indent="0" algn="just">
              <a:buNone/>
            </a:pPr>
            <a:r>
              <a:rPr lang="ru-RU" dirty="0" smtClean="0"/>
              <a:t>единой </a:t>
            </a:r>
            <a:r>
              <a:rPr lang="ru-RU" dirty="0"/>
              <a:t>системы классификации и кодирования информации, </a:t>
            </a:r>
            <a:endParaRPr lang="ru-RU" dirty="0" smtClean="0"/>
          </a:p>
          <a:p>
            <a:pPr marL="720000" indent="0" algn="just">
              <a:buNone/>
            </a:pPr>
            <a:r>
              <a:rPr lang="ru-RU" dirty="0" smtClean="0"/>
              <a:t>унифицированных </a:t>
            </a:r>
            <a:r>
              <a:rPr lang="ru-RU" dirty="0"/>
              <a:t>систем документации, </a:t>
            </a:r>
            <a:endParaRPr lang="ru-RU" dirty="0" smtClean="0"/>
          </a:p>
          <a:p>
            <a:pPr marL="720000" indent="0" algn="just">
              <a:buNone/>
            </a:pPr>
            <a:r>
              <a:rPr lang="ru-RU" dirty="0" smtClean="0"/>
              <a:t>схем </a:t>
            </a:r>
            <a:r>
              <a:rPr lang="ru-RU" dirty="0"/>
              <a:t>информационных потоков, циркулирующих в организации, </a:t>
            </a:r>
            <a:endParaRPr lang="ru-RU" dirty="0" smtClean="0"/>
          </a:p>
          <a:p>
            <a:pPr marL="720000" indent="0" algn="just">
              <a:buNone/>
            </a:pPr>
            <a:r>
              <a:rPr lang="ru-RU" dirty="0" smtClean="0"/>
              <a:t>методологии </a:t>
            </a:r>
            <a:r>
              <a:rPr lang="ru-RU" dirty="0"/>
              <a:t>построения БД</a:t>
            </a:r>
            <a:r>
              <a:rPr lang="ru-RU" dirty="0" smtClean="0"/>
              <a:t>.</a:t>
            </a:r>
          </a:p>
          <a:p>
            <a:pPr marL="720000" indent="0" algn="just">
              <a:buNone/>
            </a:pPr>
            <a:endParaRPr lang="ru-RU" dirty="0"/>
          </a:p>
          <a:p>
            <a:pPr marL="365760" lvl="1" indent="0" algn="just">
              <a:buNone/>
            </a:pPr>
            <a:r>
              <a:rPr lang="ru-RU" sz="1800" dirty="0"/>
              <a:t>Состав и структура информационного обеспечения ИС определены в РД 50-34.698-90 "МЕТОДИЧЕСКИЕ УКАЗАНИЯ. ИНФОРМАЦИОННАЯ ТЕХНОЛОГИЯ. АВТОМАТИЗИРОВАННЫЕ СИСТЕМЫ. ТРЕБОВАНИЯ К СОДЕРЖАНИЮ ДОКУМЕНТОВ</a:t>
            </a:r>
            <a:r>
              <a:rPr lang="ru-RU" sz="1800" dirty="0" smtClean="0"/>
              <a:t>"</a:t>
            </a:r>
          </a:p>
          <a:p>
            <a:pPr marL="45720" indent="0" algn="just">
              <a:buNone/>
            </a:pPr>
            <a:r>
              <a:rPr lang="ru-RU" dirty="0" smtClean="0">
                <a:solidFill>
                  <a:srgbClr val="FF0000"/>
                </a:solidFill>
              </a:rPr>
              <a:t>СРС: </a:t>
            </a:r>
            <a:r>
              <a:rPr lang="ru-RU" dirty="0" smtClean="0"/>
              <a:t>Документы, содержащие описание ИО и их структура.</a:t>
            </a:r>
            <a:endParaRPr lang="ru-RU" dirty="0"/>
          </a:p>
        </p:txBody>
      </p:sp>
    </p:spTree>
    <p:extLst>
      <p:ext uri="{BB962C8B-B14F-4D97-AF65-F5344CB8AC3E}">
        <p14:creationId xmlns:p14="http://schemas.microsoft.com/office/powerpoint/2010/main" val="33608013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smtClean="0">
                <a:effectLst/>
              </a:rPr>
              <a:t>Дескрипторная система </a:t>
            </a:r>
            <a:r>
              <a:rPr lang="ru-RU" sz="2800" dirty="0">
                <a:effectLst/>
              </a:rPr>
              <a:t>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endParaRPr lang="ru-RU" dirty="0"/>
          </a:p>
        </p:txBody>
      </p:sp>
      <p:sp>
        <p:nvSpPr>
          <p:cNvPr id="6" name="Объект 2"/>
          <p:cNvSpPr txBox="1">
            <a:spLocks/>
          </p:cNvSpPr>
          <p:nvPr/>
        </p:nvSpPr>
        <p:spPr>
          <a:xfrm>
            <a:off x="305526" y="908720"/>
            <a:ext cx="8532948" cy="4659236"/>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sz="2000" dirty="0"/>
              <a:t>Для поиска показателей и документов по набору содержательных признаков используется информационный язык дескрипторного </a:t>
            </a:r>
            <a:r>
              <a:rPr lang="ru-RU" sz="2000" dirty="0" smtClean="0"/>
              <a:t>типа.</a:t>
            </a:r>
            <a:endParaRPr lang="ru-RU" sz="2000" dirty="0"/>
          </a:p>
          <a:p>
            <a:pPr marL="45720" indent="0" algn="just">
              <a:buNone/>
            </a:pPr>
            <a:r>
              <a:rPr lang="ru-RU" b="1" dirty="0" smtClean="0"/>
              <a:t>Дескриптор</a:t>
            </a:r>
            <a:r>
              <a:rPr lang="ru-RU" dirty="0" smtClean="0"/>
              <a:t> </a:t>
            </a:r>
            <a:r>
              <a:rPr lang="ru-RU" dirty="0"/>
              <a:t>— это термин естественного языка (слово или словосочетание), используемый при описании документов или показателей, который имеет самостоятельный смысл и неделим без изменения своего значения.</a:t>
            </a:r>
          </a:p>
          <a:p>
            <a:pPr marL="45720" indent="0" algn="just">
              <a:buNone/>
            </a:pPr>
            <a:r>
              <a:rPr lang="ru-RU" sz="2000" dirty="0"/>
              <a:t>Для того чтобы обеспечить точность и однозначность поиска с помощью дескрипторного языка, необходимо предварительно определить все постоянные отношения между терминами: </a:t>
            </a:r>
          </a:p>
          <a:p>
            <a:pPr marL="365760" lvl="1" indent="0" algn="just">
              <a:buNone/>
            </a:pPr>
            <a:r>
              <a:rPr lang="ru-RU" dirty="0"/>
              <a:t>родовидовые (включение классов), </a:t>
            </a:r>
          </a:p>
          <a:p>
            <a:pPr marL="365760" lvl="1" indent="0" algn="just">
              <a:buNone/>
            </a:pPr>
            <a:r>
              <a:rPr lang="ru-RU" dirty="0"/>
              <a:t>отношения синонимии, омонимии и полисемии, </a:t>
            </a:r>
          </a:p>
          <a:p>
            <a:pPr marL="365760" lvl="1" indent="0" algn="just">
              <a:buNone/>
            </a:pPr>
            <a:r>
              <a:rPr lang="ru-RU" dirty="0"/>
              <a:t>ассоциативные отношения (объединение по общим свойствам).</a:t>
            </a:r>
          </a:p>
          <a:p>
            <a:pPr marL="45720" indent="0" algn="just">
              <a:buNone/>
            </a:pPr>
            <a:r>
              <a:rPr lang="ru-RU" sz="2000" dirty="0" smtClean="0"/>
              <a:t>Все выделенные отношения явно описываются в систематическом словаре понятий — </a:t>
            </a:r>
            <a:r>
              <a:rPr lang="ru-RU" sz="2000" b="1" dirty="0" smtClean="0"/>
              <a:t>тезаурусе</a:t>
            </a:r>
            <a:r>
              <a:rPr lang="ru-RU" sz="2000" dirty="0" smtClean="0"/>
              <a:t>, который разрабатывается с целью проведения индексирования документов, показателей и информационных запросов.</a:t>
            </a:r>
            <a:endParaRPr lang="ru-RU" sz="2000" dirty="0"/>
          </a:p>
        </p:txBody>
      </p:sp>
    </p:spTree>
    <p:extLst>
      <p:ext uri="{BB962C8B-B14F-4D97-AF65-F5344CB8AC3E}">
        <p14:creationId xmlns:p14="http://schemas.microsoft.com/office/powerpoint/2010/main" val="11839168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Кодирование технико-экономической информации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endParaRPr lang="ru-RU" dirty="0"/>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ru-RU" sz="2000" dirty="0"/>
              <a:t>Для полной формализации информации недостаточно простой классификации, поэтому </a:t>
            </a:r>
            <a:r>
              <a:rPr lang="ru-RU" sz="2000" dirty="0" smtClean="0"/>
              <a:t>проводят </a:t>
            </a:r>
            <a:r>
              <a:rPr lang="ru-RU" sz="2000" dirty="0"/>
              <a:t>кодирование. </a:t>
            </a:r>
            <a:endParaRPr lang="en-US" sz="2000" dirty="0" smtClean="0"/>
          </a:p>
          <a:p>
            <a:pPr marL="45720" indent="0" algn="just">
              <a:buNone/>
            </a:pPr>
            <a:r>
              <a:rPr lang="ru-RU" sz="2000" b="1" dirty="0" smtClean="0"/>
              <a:t>Кодирование</a:t>
            </a:r>
            <a:r>
              <a:rPr lang="ru-RU" sz="2000" dirty="0" smtClean="0"/>
              <a:t> </a:t>
            </a:r>
            <a:r>
              <a:rPr lang="ru-RU" sz="2000" dirty="0"/>
              <a:t>— это процесс присвоения условных обозначений объектам и классификационным группам по соответствующей системе кодирования. </a:t>
            </a:r>
            <a:r>
              <a:rPr lang="ru-RU" sz="2000" dirty="0" smtClean="0"/>
              <a:t>Кодирование </a:t>
            </a:r>
            <a:r>
              <a:rPr lang="ru-RU" sz="2000" dirty="0"/>
              <a:t>реализует перевод информации, выраженной одной системой </a:t>
            </a:r>
            <a:r>
              <a:rPr lang="ru-RU" sz="2000" dirty="0" smtClean="0"/>
              <a:t>знаков</a:t>
            </a:r>
            <a:r>
              <a:rPr lang="ru-RU" sz="2000" dirty="0"/>
              <a:t>, в другую систему, то есть перевод записи на естественном языке в запись с помощью кодов</a:t>
            </a:r>
            <a:r>
              <a:rPr lang="ru-RU" sz="2000" dirty="0" smtClean="0"/>
              <a:t>. </a:t>
            </a:r>
          </a:p>
          <a:p>
            <a:pPr marL="45720" indent="0" algn="just">
              <a:buNone/>
            </a:pPr>
            <a:r>
              <a:rPr lang="ru-RU" sz="2000" b="1" dirty="0" smtClean="0"/>
              <a:t>Система </a:t>
            </a:r>
            <a:r>
              <a:rPr lang="ru-RU" sz="2000" b="1" dirty="0"/>
              <a:t>кодирования </a:t>
            </a:r>
            <a:r>
              <a:rPr lang="ru-RU" sz="2000" dirty="0"/>
              <a:t>— это совокупность правил обозначения объектов и группировок с использованием кодов. </a:t>
            </a:r>
            <a:endParaRPr lang="ru-RU" sz="2000" dirty="0" smtClean="0"/>
          </a:p>
          <a:p>
            <a:pPr marL="45720" indent="0" algn="just">
              <a:buNone/>
            </a:pPr>
            <a:r>
              <a:rPr lang="ru-RU" sz="2000" b="1" dirty="0" smtClean="0"/>
              <a:t>Код</a:t>
            </a:r>
            <a:r>
              <a:rPr lang="ru-RU" sz="2000" dirty="0" smtClean="0"/>
              <a:t> </a:t>
            </a:r>
            <a:r>
              <a:rPr lang="ru-RU" sz="2000" dirty="0"/>
              <a:t>— это условное обозначение объектов или группировок в виде знака или группы знаков в соответствии с принятой системой. </a:t>
            </a:r>
            <a:endParaRPr lang="ru-RU" sz="2000" dirty="0" smtClean="0"/>
          </a:p>
          <a:p>
            <a:pPr marL="45720" indent="0" algn="just">
              <a:buNone/>
            </a:pPr>
            <a:r>
              <a:rPr lang="ru-RU" sz="2000" dirty="0" smtClean="0"/>
              <a:t>Код </a:t>
            </a:r>
            <a:r>
              <a:rPr lang="ru-RU" sz="2000" dirty="0"/>
              <a:t>базируется на определенном </a:t>
            </a:r>
            <a:r>
              <a:rPr lang="ru-RU" sz="2000" b="1" i="1" dirty="0"/>
              <a:t>алфавите</a:t>
            </a:r>
            <a:r>
              <a:rPr lang="ru-RU" sz="2000" dirty="0"/>
              <a:t> (некоторое множество знаков). Число знаков этого множества называется </a:t>
            </a:r>
            <a:r>
              <a:rPr lang="ru-RU" sz="2000" b="1" i="1" dirty="0"/>
              <a:t>основанием кода</a:t>
            </a:r>
            <a:r>
              <a:rPr lang="ru-RU" sz="2000" dirty="0"/>
              <a:t>. Различают следующие типы алфавитов: цифровой, буквенный и смешанный</a:t>
            </a:r>
            <a:r>
              <a:rPr lang="ru-RU" sz="2000" dirty="0" smtClean="0"/>
              <a:t>. </a:t>
            </a:r>
            <a:endParaRPr lang="ru-RU" sz="2000" dirty="0"/>
          </a:p>
        </p:txBody>
      </p:sp>
    </p:spTree>
    <p:extLst>
      <p:ext uri="{BB962C8B-B14F-4D97-AF65-F5344CB8AC3E}">
        <p14:creationId xmlns:p14="http://schemas.microsoft.com/office/powerpoint/2010/main" val="24793415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Кодирование технико-экономической информации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r>
              <a:rPr lang="ru-RU" dirty="0"/>
              <a:t>Код характеризуется следующими параметрами</a:t>
            </a:r>
            <a:r>
              <a:rPr lang="ru-RU" dirty="0" smtClean="0"/>
              <a:t>:</a:t>
            </a:r>
          </a:p>
          <a:p>
            <a:pPr marL="45720" indent="0" algn="just">
              <a:buNone/>
            </a:pPr>
            <a:endParaRPr lang="ru-RU" dirty="0"/>
          </a:p>
          <a:p>
            <a:pPr marL="365760" lvl="1" indent="0" algn="just">
              <a:buNone/>
            </a:pPr>
            <a:r>
              <a:rPr lang="ru-RU" dirty="0"/>
              <a:t>•	</a:t>
            </a:r>
            <a:r>
              <a:rPr lang="ru-RU" sz="2100" dirty="0"/>
              <a:t>длиной;</a:t>
            </a:r>
          </a:p>
          <a:p>
            <a:pPr marL="365760" lvl="1" indent="0" algn="just">
              <a:buNone/>
            </a:pPr>
            <a:r>
              <a:rPr lang="ru-RU" sz="2100" dirty="0"/>
              <a:t>•	основанием кодирования;</a:t>
            </a:r>
          </a:p>
          <a:p>
            <a:pPr marL="365760" lvl="1" indent="0" algn="just">
              <a:buNone/>
            </a:pPr>
            <a:r>
              <a:rPr lang="ru-RU" sz="2100" dirty="0"/>
              <a:t>•	структурой кода, под которой понимают распределение знаков по признакам и объектам классификации ;</a:t>
            </a:r>
          </a:p>
          <a:p>
            <a:pPr marL="365760" lvl="1" indent="0" algn="just">
              <a:buNone/>
            </a:pPr>
            <a:r>
              <a:rPr lang="ru-RU" sz="2100" dirty="0"/>
              <a:t>•	степенью информативности, рассчитываемой как частное от деления общего количества признаков на длину кода;</a:t>
            </a:r>
          </a:p>
          <a:p>
            <a:pPr marL="365760" lvl="1" indent="0" algn="just">
              <a:buNone/>
            </a:pPr>
            <a:r>
              <a:rPr lang="ru-RU" sz="2100" dirty="0"/>
              <a:t>•	коэффициентом избыточности, который определяется как отношение максимального количества объектов к фактическому количеству объектов</a:t>
            </a:r>
            <a:r>
              <a:rPr lang="ru-RU" sz="2100" dirty="0" smtClean="0"/>
              <a:t>.</a:t>
            </a:r>
            <a:endParaRPr lang="ru-RU" sz="2100" dirty="0"/>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6639190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2800" dirty="0">
                <a:effectLst/>
              </a:rPr>
              <a:t>Кодирование технико-экономической информации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smtClean="0"/>
              <a:t> </a:t>
            </a:r>
            <a:r>
              <a:rPr lang="ru-RU" dirty="0"/>
              <a:t>К методам кодирования предъявляются определенные требования:</a:t>
            </a:r>
          </a:p>
          <a:p>
            <a:pPr marL="365760" lvl="1" indent="0" algn="just">
              <a:buNone/>
            </a:pPr>
            <a:r>
              <a:rPr lang="ru-RU" dirty="0"/>
              <a:t>•	код должен осуществлять идентификацию объекта в пределах заданного множества объектов классификации ;</a:t>
            </a:r>
          </a:p>
          <a:p>
            <a:pPr marL="365760" lvl="1" indent="0" algn="just">
              <a:buNone/>
            </a:pPr>
            <a:r>
              <a:rPr lang="ru-RU" dirty="0"/>
              <a:t>•	желательно предусматривать использование в качестве алфавита кода десятичных цифр и букв;</a:t>
            </a:r>
          </a:p>
          <a:p>
            <a:pPr marL="365760" lvl="1" indent="0" algn="just">
              <a:buNone/>
            </a:pPr>
            <a:r>
              <a:rPr lang="ru-RU" dirty="0"/>
              <a:t>•	необходимо обеспечивать по возможности минимальную длину кода и достаточный резерв незанятых позиций для кодирования новых объектов без нарушения структуры классификатора.</a:t>
            </a:r>
          </a:p>
          <a:p>
            <a:pPr marL="45720" indent="0" algn="just">
              <a:buNone/>
            </a:pPr>
            <a:r>
              <a:rPr lang="ru-RU" dirty="0"/>
              <a:t>Методы кодирования могут носить самостоятельный характер – </a:t>
            </a:r>
            <a:r>
              <a:rPr lang="ru-RU" i="1" dirty="0"/>
              <a:t>регистрационные методы кодирования</a:t>
            </a:r>
            <a:r>
              <a:rPr lang="ru-RU" dirty="0"/>
              <a:t>, или быть основанными на предварительной классификации объектов – </a:t>
            </a:r>
            <a:r>
              <a:rPr lang="ru-RU" i="1" dirty="0"/>
              <a:t>классификационные методы кодирования</a:t>
            </a:r>
            <a:r>
              <a:rPr lang="ru-RU" dirty="0"/>
              <a:t>.</a:t>
            </a:r>
          </a:p>
          <a:p>
            <a:pPr marL="45720" indent="0" algn="just">
              <a:buNone/>
            </a:pPr>
            <a:endParaRPr lang="ru-RU" dirty="0"/>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2139131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Регистрационные методы кодирования </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b="1" dirty="0" smtClean="0"/>
              <a:t>1. Порядковый - к</a:t>
            </a:r>
            <a:r>
              <a:rPr lang="ru-RU" dirty="0" smtClean="0"/>
              <a:t>одами </a:t>
            </a:r>
            <a:r>
              <a:rPr lang="ru-RU" dirty="0"/>
              <a:t>служат числа натурального ряда</a:t>
            </a:r>
            <a:r>
              <a:rPr lang="ru-RU" dirty="0" smtClean="0"/>
              <a:t>.</a:t>
            </a:r>
          </a:p>
          <a:p>
            <a:pPr marL="45720" indent="0" algn="just">
              <a:buNone/>
            </a:pPr>
            <a:r>
              <a:rPr lang="ru-RU" dirty="0" smtClean="0"/>
              <a:t>Каждый </a:t>
            </a:r>
            <a:r>
              <a:rPr lang="ru-RU" dirty="0"/>
              <a:t>из объектов классифицируемого множества кодируется путем присвоения ему текущего порядкового номера. </a:t>
            </a:r>
          </a:p>
          <a:p>
            <a:pPr marL="365760" lvl="1" indent="0" algn="just">
              <a:buNone/>
            </a:pPr>
            <a:r>
              <a:rPr lang="ru-RU" dirty="0"/>
              <a:t>Плюсы: обеспечивает довольно большую долговечность классификатора при незначительной избыточности кода; обладает наибольшей простотой; использует наиболее короткие коды и лучше обеспечивает однозначность каждого объекта классификации; обеспечивает наиболее простое присвоение кодов новым объектам, появляющимся в процессе ведения классификатора. </a:t>
            </a:r>
          </a:p>
          <a:p>
            <a:pPr marL="365760" lvl="1" indent="0" algn="just">
              <a:buNone/>
            </a:pPr>
            <a:r>
              <a:rPr lang="ru-RU" dirty="0"/>
              <a:t>Минус: отсутствие в коде какой-либо конкретной информации о свойствах объекта, а также сложность машинной обработки информации при получении итогов по группе объектов классификации с одинаковыми признаками.</a:t>
            </a:r>
          </a:p>
          <a:p>
            <a:pPr marL="45720" indent="0" algn="just">
              <a:buNone/>
            </a:pPr>
            <a:endParaRPr lang="ru-RU" dirty="0"/>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90311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Регистрационные методы кодирования </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b="1" dirty="0"/>
              <a:t>Серийно-порядковый</a:t>
            </a:r>
            <a:r>
              <a:rPr lang="ru-RU" dirty="0"/>
              <a:t> - кодами служат числа натурального ряда с закреплением отдельных серий этих чисел (интервалов натурального ряда) за объектами классификации с одинаковыми признаками. </a:t>
            </a:r>
            <a:endParaRPr lang="ru-RU" dirty="0" smtClean="0"/>
          </a:p>
          <a:p>
            <a:pPr marL="45720" indent="0" algn="just">
              <a:buNone/>
            </a:pPr>
            <a:r>
              <a:rPr lang="ru-RU" dirty="0" smtClean="0"/>
              <a:t>В </a:t>
            </a:r>
            <a:r>
              <a:rPr lang="ru-RU" dirty="0"/>
              <a:t>каждой серии, кроме кодов имеющихся объектов классификации, предусматривается определенное количество кодов для резерва.</a:t>
            </a:r>
          </a:p>
          <a:p>
            <a:pPr marL="45720" indent="0" algn="just">
              <a:buNone/>
            </a:pPr>
            <a:endParaRPr lang="ru-RU" dirty="0" smtClean="0"/>
          </a:p>
          <a:p>
            <a:pPr marL="45720" indent="0" algn="just">
              <a:buNone/>
            </a:pPr>
            <a:r>
              <a:rPr lang="ru-RU" dirty="0" smtClean="0">
                <a:solidFill>
                  <a:srgbClr val="FF0000"/>
                </a:solidFill>
              </a:rPr>
              <a:t>Примеры? </a:t>
            </a:r>
            <a:endParaRPr lang="ru-RU" dirty="0">
              <a:solidFill>
                <a:srgbClr val="FF0000"/>
              </a:solidFill>
            </a:endParaRPr>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995344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Классификационные коды </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b="1" dirty="0"/>
              <a:t>Классификационные коды используют для отражения классификационных взаимосвязей объектов и группировок и применяются в основном для сложной логической обработки экономической информации</a:t>
            </a:r>
            <a:r>
              <a:rPr lang="ru-RU" b="1" dirty="0" smtClean="0"/>
              <a:t>.</a:t>
            </a:r>
          </a:p>
          <a:p>
            <a:pPr marL="45720" indent="0" algn="just">
              <a:buNone/>
            </a:pPr>
            <a:r>
              <a:rPr lang="ru-RU" b="1" dirty="0" smtClean="0"/>
              <a:t>Можно </a:t>
            </a:r>
            <a:r>
              <a:rPr lang="ru-RU" b="1" dirty="0"/>
              <a:t>разделить на две подгруппы в зависимости от того, какую систему классификации используют для упорядочения </a:t>
            </a:r>
            <a:r>
              <a:rPr lang="ru-RU" b="1" dirty="0" smtClean="0"/>
              <a:t>объектов:</a:t>
            </a:r>
            <a:endParaRPr lang="ru-RU" b="1" dirty="0"/>
          </a:p>
          <a:p>
            <a:pPr algn="just">
              <a:buClrTx/>
              <a:buFont typeface="Arial" panose="020B0604020202020204" pitchFamily="34" charset="0"/>
              <a:buChar char="•"/>
            </a:pPr>
            <a:r>
              <a:rPr lang="ru-RU" dirty="0" smtClean="0">
                <a:solidFill>
                  <a:schemeClr val="tx1"/>
                </a:solidFill>
              </a:rPr>
              <a:t>Последовательные </a:t>
            </a:r>
            <a:r>
              <a:rPr lang="ru-RU" dirty="0">
                <a:solidFill>
                  <a:schemeClr val="tx1"/>
                </a:solidFill>
              </a:rPr>
              <a:t>системы кодирования </a:t>
            </a:r>
            <a:endParaRPr lang="ru-RU" dirty="0" smtClean="0">
              <a:solidFill>
                <a:schemeClr val="tx1"/>
              </a:solidFill>
            </a:endParaRPr>
          </a:p>
          <a:p>
            <a:pPr algn="just">
              <a:buClrTx/>
              <a:buFont typeface="Arial" panose="020B0604020202020204" pitchFamily="34" charset="0"/>
              <a:buChar char="•"/>
            </a:pPr>
            <a:r>
              <a:rPr lang="ru-RU" dirty="0" smtClean="0">
                <a:solidFill>
                  <a:schemeClr val="tx1"/>
                </a:solidFill>
              </a:rPr>
              <a:t>Параллельные </a:t>
            </a:r>
            <a:r>
              <a:rPr lang="ru-RU" dirty="0">
                <a:solidFill>
                  <a:schemeClr val="tx1"/>
                </a:solidFill>
              </a:rPr>
              <a:t>системы </a:t>
            </a:r>
            <a:r>
              <a:rPr lang="ru-RU" dirty="0" smtClean="0">
                <a:solidFill>
                  <a:schemeClr val="tx1"/>
                </a:solidFill>
              </a:rPr>
              <a:t>кодирования</a:t>
            </a:r>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38759186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Классификационные коды </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b="1" dirty="0" smtClean="0">
                <a:solidFill>
                  <a:schemeClr val="tx1"/>
                </a:solidFill>
              </a:rPr>
              <a:t>Последовательные </a:t>
            </a:r>
            <a:r>
              <a:rPr lang="ru-RU" b="1" dirty="0">
                <a:solidFill>
                  <a:schemeClr val="tx1"/>
                </a:solidFill>
              </a:rPr>
              <a:t>системы кодирования </a:t>
            </a:r>
            <a:r>
              <a:rPr lang="ru-RU" b="1" dirty="0" smtClean="0">
                <a:solidFill>
                  <a:schemeClr val="tx1"/>
                </a:solidFill>
              </a:rPr>
              <a:t>-     </a:t>
            </a:r>
            <a:r>
              <a:rPr lang="ru-RU" b="1" dirty="0" smtClean="0">
                <a:solidFill>
                  <a:schemeClr val="accent2">
                    <a:lumMod val="20000"/>
                    <a:lumOff val="80000"/>
                  </a:schemeClr>
                </a:solidFill>
              </a:rPr>
              <a:t>. </a:t>
            </a:r>
            <a:r>
              <a:rPr lang="ru-RU" dirty="0" smtClean="0">
                <a:solidFill>
                  <a:schemeClr val="tx1"/>
                </a:solidFill>
              </a:rPr>
              <a:t>характеризуются </a:t>
            </a:r>
            <a:r>
              <a:rPr lang="ru-RU" dirty="0">
                <a:solidFill>
                  <a:schemeClr val="tx1"/>
                </a:solidFill>
              </a:rPr>
              <a:t>тем, что они базируются на предварительной классификации по иерархической системе. Код объекта классификации образуется с использованием кодов последовательно расположенных подчиненных группировок, полученных при иерархическом методе кодирования. В этом случае код нижестоящей группировки образуется путем добавления соответствующего количества разрядов к коду вышестоящей группировки.</a:t>
            </a:r>
          </a:p>
          <a:p>
            <a:pPr marL="45720" indent="0" algn="just">
              <a:buNone/>
            </a:pPr>
            <a:r>
              <a:rPr lang="ru-RU" b="1" dirty="0" smtClean="0">
                <a:solidFill>
                  <a:schemeClr val="tx1"/>
                </a:solidFill>
              </a:rPr>
              <a:t>Параллельные </a:t>
            </a:r>
            <a:r>
              <a:rPr lang="ru-RU" b="1" dirty="0">
                <a:solidFill>
                  <a:schemeClr val="tx1"/>
                </a:solidFill>
              </a:rPr>
              <a:t>системы кодирования </a:t>
            </a:r>
            <a:r>
              <a:rPr lang="ru-RU" dirty="0">
                <a:solidFill>
                  <a:schemeClr val="tx1"/>
                </a:solidFill>
              </a:rPr>
              <a:t>характеризуются тем, что они строятся на основе использования </a:t>
            </a:r>
            <a:r>
              <a:rPr lang="ru-RU" dirty="0" err="1">
                <a:solidFill>
                  <a:schemeClr val="tx1"/>
                </a:solidFill>
              </a:rPr>
              <a:t>фасетной</a:t>
            </a:r>
            <a:r>
              <a:rPr lang="ru-RU" dirty="0">
                <a:solidFill>
                  <a:schemeClr val="tx1"/>
                </a:solidFill>
              </a:rPr>
              <a:t> системы классификации и коды группировок по фасетам формируются независимо друг от друга.</a:t>
            </a:r>
          </a:p>
          <a:p>
            <a:pPr marL="45720" indent="0" algn="just">
              <a:buNone/>
            </a:pPr>
            <a:endParaRPr lang="ru-RU" dirty="0" smtClean="0">
              <a:solidFill>
                <a:schemeClr val="tx1"/>
              </a:solidFill>
            </a:endParaRPr>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35623157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Классификационные коды </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24744"/>
            <a:ext cx="8208912" cy="5256584"/>
          </a:xfrm>
        </p:spPr>
        <p:txBody>
          <a:bodyPr>
            <a:noAutofit/>
          </a:bodyPr>
          <a:lstStyle/>
          <a:p>
            <a:pPr marL="45720" indent="0" algn="just">
              <a:buNone/>
            </a:pPr>
            <a:r>
              <a:rPr lang="ru-RU" dirty="0">
                <a:solidFill>
                  <a:schemeClr val="tx1"/>
                </a:solidFill>
              </a:rPr>
              <a:t>В параллельной системе кодирования возможны два варианта записи кодов объекта:</a:t>
            </a:r>
          </a:p>
          <a:p>
            <a:pPr marL="365760" lvl="1" indent="0" algn="just">
              <a:buNone/>
            </a:pPr>
            <a:r>
              <a:rPr lang="ru-RU" dirty="0" smtClean="0">
                <a:solidFill>
                  <a:schemeClr val="tx1"/>
                </a:solidFill>
              </a:rPr>
              <a:t>Каждый </a:t>
            </a:r>
            <a:r>
              <a:rPr lang="ru-RU" dirty="0">
                <a:solidFill>
                  <a:schemeClr val="tx1"/>
                </a:solidFill>
              </a:rPr>
              <a:t>фасет и признак внутри фасета имеют свои коды, которые включаются в состав кода объекта. Такой способ записи удобно применять тогда, когда объекты характеризуются неодинаковым набором признаков. При формировании кода какого-либо объекта берутся только необходимые признаки.</a:t>
            </a:r>
          </a:p>
          <a:p>
            <a:pPr marL="365760" lvl="1" indent="0" algn="just">
              <a:buNone/>
            </a:pPr>
            <a:r>
              <a:rPr lang="ru-RU" dirty="0" smtClean="0">
                <a:solidFill>
                  <a:schemeClr val="tx1"/>
                </a:solidFill>
              </a:rPr>
              <a:t>Для </a:t>
            </a:r>
            <a:r>
              <a:rPr lang="ru-RU" dirty="0">
                <a:solidFill>
                  <a:schemeClr val="tx1"/>
                </a:solidFill>
              </a:rPr>
              <a:t>определения групп объектов выделяется фиксированный набор признаков и устанавливается стабильный порядок их следования, то есть устанавливается </a:t>
            </a:r>
            <a:r>
              <a:rPr lang="ru-RU" dirty="0" err="1">
                <a:solidFill>
                  <a:schemeClr val="tx1"/>
                </a:solidFill>
              </a:rPr>
              <a:t>фасетная</a:t>
            </a:r>
            <a:r>
              <a:rPr lang="ru-RU" dirty="0">
                <a:solidFill>
                  <a:schemeClr val="tx1"/>
                </a:solidFill>
              </a:rPr>
              <a:t> формула. В этом случае не надо каждый раз указывать, значение какого из признаков приведено в определенных разрядах кода объекта.</a:t>
            </a:r>
          </a:p>
          <a:p>
            <a:pPr marL="45720" indent="0" algn="just">
              <a:buNone/>
            </a:pPr>
            <a:r>
              <a:rPr lang="ru-RU" sz="1000" dirty="0">
                <a:solidFill>
                  <a:schemeClr val="tx1"/>
                </a:solidFill>
              </a:rPr>
              <a:t>Плюсы: Гибкость структуры кода, обусловленную независимостью признаков, из кодов которых строится код объекта классификации. При решении конкретных задач можно использовать коды только </a:t>
            </a:r>
            <a:r>
              <a:rPr lang="ru-RU" sz="1000" dirty="0" smtClean="0">
                <a:solidFill>
                  <a:schemeClr val="tx1"/>
                </a:solidFill>
              </a:rPr>
              <a:t>необходимых </a:t>
            </a:r>
            <a:r>
              <a:rPr lang="ru-RU" sz="1000" dirty="0">
                <a:solidFill>
                  <a:schemeClr val="tx1"/>
                </a:solidFill>
              </a:rPr>
              <a:t>признаков объектов (сокращение </a:t>
            </a:r>
            <a:r>
              <a:rPr lang="ru-RU" sz="1000" dirty="0" smtClean="0">
                <a:solidFill>
                  <a:schemeClr val="tx1"/>
                </a:solidFill>
              </a:rPr>
              <a:t>кода), группировку </a:t>
            </a:r>
            <a:r>
              <a:rPr lang="ru-RU" sz="1000" dirty="0">
                <a:solidFill>
                  <a:schemeClr val="tx1"/>
                </a:solidFill>
              </a:rPr>
              <a:t>объектов по любому сочетанию признаков. Хорошо приспособлен для машинной обработки информации. По конкретной кодовой комбинации легко узнать, набором каких характеристик обладает рассматриваемый объект. При этом из небольшого числа признаков можно образовать большое число кодовых комбинаций. Набор признаков при необходимости может легко пополняться присоединением кода нового признака. </a:t>
            </a:r>
          </a:p>
          <a:p>
            <a:pPr marL="45720" indent="0" algn="just">
              <a:buNone/>
            </a:pPr>
            <a:endParaRPr lang="ru-RU" dirty="0" smtClean="0">
              <a:solidFill>
                <a:schemeClr val="tx1"/>
              </a:solidFill>
            </a:endParaRPr>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9806782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504056"/>
          </a:xfrm>
        </p:spPr>
        <p:txBody>
          <a:bodyPr>
            <a:normAutofit fontScale="90000"/>
          </a:bodyPr>
          <a:lstStyle/>
          <a:p>
            <a:pPr marL="0" indent="0" algn="l">
              <a:buNone/>
            </a:pPr>
            <a:r>
              <a:rPr lang="ru-RU" sz="3200" dirty="0">
                <a:effectLst/>
              </a:rPr>
              <a:t>Рекомендации по выбору методов классификации:</a:t>
            </a: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412776"/>
            <a:ext cx="8208912" cy="4824536"/>
          </a:xfrm>
        </p:spPr>
        <p:txBody>
          <a:bodyPr>
            <a:noAutofit/>
          </a:bodyPr>
          <a:lstStyle/>
          <a:p>
            <a:pPr marL="45720" indent="0" algn="just">
              <a:buNone/>
            </a:pPr>
            <a:r>
              <a:rPr lang="ru-RU" dirty="0">
                <a:solidFill>
                  <a:schemeClr val="tx1"/>
                </a:solidFill>
              </a:rPr>
              <a:t>Основой классификатора должны быть наиболее существенные признаки классификации, соответствующие характеру решаемых с помощью классификатора задач. </a:t>
            </a:r>
          </a:p>
          <a:p>
            <a:pPr marL="45720" indent="0" algn="just">
              <a:buNone/>
            </a:pPr>
            <a:r>
              <a:rPr lang="ru-RU" sz="2000" dirty="0">
                <a:solidFill>
                  <a:schemeClr val="tx1"/>
                </a:solidFill>
              </a:rPr>
              <a:t>При соподчиненных признаках классификации и стабильном комплексе задач, для решения которых предназначен классификатор, целесообразно использовать иерархический метод классификации. Критерием выбора последовательности использования признаков классификации по ступеням классификации является статистика запросов к классификатору. На верхних ступенях классификации в классификаторе должны использоваться признаки с наибольшим числом запросов. По этой же причине на верхних ступенях классификации выбирают наименьшее основание кода.</a:t>
            </a:r>
          </a:p>
          <a:p>
            <a:pPr marL="45720" indent="0" algn="just">
              <a:buNone/>
            </a:pPr>
            <a:r>
              <a:rPr lang="ru-RU" sz="2000" dirty="0">
                <a:solidFill>
                  <a:schemeClr val="tx1"/>
                </a:solidFill>
              </a:rPr>
              <a:t>При </a:t>
            </a:r>
            <a:r>
              <a:rPr lang="ru-RU" sz="2000" dirty="0" smtClean="0">
                <a:solidFill>
                  <a:schemeClr val="tx1"/>
                </a:solidFill>
              </a:rPr>
              <a:t>не соподчинённых </a:t>
            </a:r>
            <a:r>
              <a:rPr lang="ru-RU" sz="2000" dirty="0">
                <a:solidFill>
                  <a:schemeClr val="tx1"/>
                </a:solidFill>
              </a:rPr>
              <a:t>признаках классификации и при большой динамичности решаемых задач целесообразно использовать </a:t>
            </a:r>
            <a:r>
              <a:rPr lang="ru-RU" sz="2000" dirty="0" err="1">
                <a:solidFill>
                  <a:schemeClr val="tx1"/>
                </a:solidFill>
              </a:rPr>
              <a:t>фасетный</a:t>
            </a:r>
            <a:r>
              <a:rPr lang="ru-RU" sz="2000" dirty="0">
                <a:solidFill>
                  <a:schemeClr val="tx1"/>
                </a:solidFill>
              </a:rPr>
              <a:t> метод классификации.</a:t>
            </a:r>
          </a:p>
          <a:p>
            <a:pPr marL="45720" indent="0" algn="just">
              <a:buNone/>
            </a:pPr>
            <a:endParaRPr lang="ru-RU" dirty="0" smtClean="0">
              <a:solidFill>
                <a:schemeClr val="tx1"/>
              </a:solidFill>
            </a:endParaRPr>
          </a:p>
        </p:txBody>
      </p:sp>
      <p:sp>
        <p:nvSpPr>
          <p:cNvPr id="6" name="Объект 2"/>
          <p:cNvSpPr txBox="1">
            <a:spLocks/>
          </p:cNvSpPr>
          <p:nvPr/>
        </p:nvSpPr>
        <p:spPr>
          <a:xfrm>
            <a:off x="305526" y="908720"/>
            <a:ext cx="8532948" cy="561662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endParaRPr lang="ru-RU" sz="2000" dirty="0"/>
          </a:p>
        </p:txBody>
      </p:sp>
    </p:spTree>
    <p:extLst>
      <p:ext uri="{BB962C8B-B14F-4D97-AF65-F5344CB8AC3E}">
        <p14:creationId xmlns:p14="http://schemas.microsoft.com/office/powerpoint/2010/main" val="2776923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352928" cy="720080"/>
          </a:xfrm>
        </p:spPr>
        <p:txBody>
          <a:bodyPr>
            <a:normAutofit fontScale="90000"/>
          </a:bodyPr>
          <a:lstStyle/>
          <a:p>
            <a:pPr marL="0" indent="0" algn="l">
              <a:buNone/>
            </a:pPr>
            <a:r>
              <a:rPr lang="ru-RU" sz="3200" dirty="0">
                <a:effectLst/>
              </a:rPr>
              <a:t>Понятие информационного обеспечения ИС</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647564" y="1145966"/>
            <a:ext cx="7992888" cy="5040560"/>
          </a:xfrm>
        </p:spPr>
        <p:txBody>
          <a:bodyPr>
            <a:normAutofit/>
          </a:bodyPr>
          <a:lstStyle/>
          <a:p>
            <a:pPr marL="45720" indent="0">
              <a:buNone/>
            </a:pPr>
            <a:r>
              <a:rPr lang="ru-RU" dirty="0"/>
              <a:t>Информационное обеспечение ИС является средством для решения следующих задач</a:t>
            </a:r>
            <a:r>
              <a:rPr lang="ru-RU" dirty="0" smtClean="0"/>
              <a:t>:</a:t>
            </a:r>
          </a:p>
          <a:p>
            <a:pPr marL="45720" indent="0">
              <a:buNone/>
            </a:pPr>
            <a:endParaRPr lang="ru-RU" sz="1200" dirty="0"/>
          </a:p>
          <a:p>
            <a:pPr marL="704850" lvl="1" indent="-341313" algn="just">
              <a:buClrTx/>
              <a:buFont typeface="Arial" pitchFamily="34" charset="0"/>
              <a:buChar char="•"/>
            </a:pPr>
            <a:r>
              <a:rPr lang="ru-RU" dirty="0"/>
              <a:t>однозначного и экономичного представления информации в системе (на основе кодирования объектов);</a:t>
            </a:r>
          </a:p>
          <a:p>
            <a:pPr marL="704850" lvl="1" indent="-341313" algn="just">
              <a:buClrTx/>
              <a:buFont typeface="Arial" pitchFamily="34" charset="0"/>
              <a:buChar char="•"/>
            </a:pPr>
            <a:r>
              <a:rPr lang="ru-RU" dirty="0"/>
              <a:t>организации процедур анализа и обработки информации с учетом характера связей между объектами (на основе классификации объектов);</a:t>
            </a:r>
          </a:p>
          <a:p>
            <a:pPr marL="704850" lvl="1" indent="-341313" algn="just">
              <a:buClrTx/>
              <a:buFont typeface="Arial" pitchFamily="34" charset="0"/>
              <a:buChar char="•"/>
            </a:pPr>
            <a:r>
              <a:rPr lang="ru-RU" dirty="0"/>
              <a:t>организации взаимодействия пользователей с системой (на основе экранных форм ввода-вывода данных);</a:t>
            </a:r>
          </a:p>
          <a:p>
            <a:pPr marL="704850" lvl="1" indent="-341313" algn="just">
              <a:buClrTx/>
              <a:buFont typeface="Arial" pitchFamily="34" charset="0"/>
              <a:buChar char="•"/>
            </a:pPr>
            <a:r>
              <a:rPr lang="ru-RU" dirty="0"/>
              <a:t>обеспечения эффективного использования информации в контуре управления деятельностью объекта автоматизации (на основе унифицированной системы документации);</a:t>
            </a:r>
          </a:p>
        </p:txBody>
      </p:sp>
    </p:spTree>
    <p:extLst>
      <p:ext uri="{BB962C8B-B14F-4D97-AF65-F5344CB8AC3E}">
        <p14:creationId xmlns:p14="http://schemas.microsoft.com/office/powerpoint/2010/main" val="2722579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352928" cy="720080"/>
          </a:xfrm>
        </p:spPr>
        <p:txBody>
          <a:bodyPr>
            <a:normAutofit fontScale="90000"/>
          </a:bodyPr>
          <a:lstStyle/>
          <a:p>
            <a:pPr marL="0" indent="0" algn="l">
              <a:buNone/>
            </a:pPr>
            <a:r>
              <a:rPr lang="ru-RU" sz="3200" dirty="0">
                <a:effectLst/>
              </a:rPr>
              <a:t>Понятие информационного обеспечения ИС</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196752"/>
            <a:ext cx="7992888" cy="5040560"/>
          </a:xfrm>
        </p:spPr>
        <p:txBody>
          <a:bodyPr>
            <a:normAutofit fontScale="70000" lnSpcReduction="20000"/>
          </a:bodyPr>
          <a:lstStyle/>
          <a:p>
            <a:pPr marL="45720" indent="0">
              <a:buNone/>
            </a:pPr>
            <a:r>
              <a:rPr lang="ru-RU" sz="3100" dirty="0"/>
              <a:t>К информационному обеспечению предъявляются следующие общие требования</a:t>
            </a:r>
            <a:r>
              <a:rPr lang="ru-RU" sz="3100" dirty="0" smtClean="0"/>
              <a:t>:</a:t>
            </a:r>
          </a:p>
          <a:p>
            <a:pPr marL="384810" indent="-341313" algn="just">
              <a:buClrTx/>
              <a:buFont typeface="Arial" pitchFamily="34" charset="0"/>
              <a:buChar char="•"/>
            </a:pPr>
            <a:r>
              <a:rPr lang="ru-RU" sz="2800" dirty="0" smtClean="0"/>
              <a:t>достаточность </a:t>
            </a:r>
            <a:r>
              <a:rPr lang="ru-RU" sz="2800" dirty="0"/>
              <a:t>для поддержания всех автоматизируемых функций объекта (прим: </a:t>
            </a:r>
            <a:r>
              <a:rPr lang="ru-RU" sz="2800" dirty="0" err="1"/>
              <a:t>методо</a:t>
            </a:r>
            <a:r>
              <a:rPr lang="ru-RU" sz="2800" dirty="0"/>
              <a:t> </a:t>
            </a:r>
            <a:r>
              <a:rPr lang="ru-RU" sz="2800" dirty="0" err="1"/>
              <a:t>MoSCoW</a:t>
            </a:r>
            <a:r>
              <a:rPr lang="ru-RU" sz="2800" dirty="0"/>
              <a:t>);</a:t>
            </a:r>
          </a:p>
          <a:p>
            <a:pPr marL="384810" indent="-341313" algn="just">
              <a:buClrTx/>
              <a:buFont typeface="Arial" pitchFamily="34" charset="0"/>
              <a:buChar char="•"/>
            </a:pPr>
            <a:r>
              <a:rPr lang="ru-RU" sz="2800" dirty="0"/>
              <a:t>понятность - использование принятых у заказчика классификаторов, соответствие форм документов требованиям корпоративных стандартов заказчика;</a:t>
            </a:r>
          </a:p>
          <a:p>
            <a:pPr marL="384810" indent="-341313" algn="just">
              <a:buClrTx/>
              <a:buFont typeface="Arial" pitchFamily="34" charset="0"/>
              <a:buChar char="•"/>
            </a:pPr>
            <a:r>
              <a:rPr lang="ru-RU" sz="2800" dirty="0"/>
              <a:t>совместимость с информационным обеспечением взаимодействующих систем – на каждом уровне управления используются соответствующие классификаторы;</a:t>
            </a:r>
          </a:p>
          <a:p>
            <a:pPr marL="384810" indent="-341313" algn="just">
              <a:buClrTx/>
              <a:buFont typeface="Arial" pitchFamily="34" charset="0"/>
              <a:buChar char="•"/>
            </a:pPr>
            <a:r>
              <a:rPr lang="ru-RU" sz="2800" dirty="0"/>
              <a:t>безопасность - наличие средств: контроля входной и результатной информации, обновления данных в информационных массивах, контроля целостности информационной базы, защиты от несанкционированного доступа;</a:t>
            </a:r>
          </a:p>
          <a:p>
            <a:pPr marL="384810" indent="-341313" algn="just">
              <a:buClrTx/>
              <a:buFont typeface="Arial" pitchFamily="34" charset="0"/>
              <a:buChar char="•"/>
            </a:pPr>
            <a:r>
              <a:rPr lang="ru-RU" sz="2800" dirty="0" smtClean="0"/>
              <a:t>эргономичность </a:t>
            </a:r>
            <a:r>
              <a:rPr lang="ru-RU" sz="2800" dirty="0"/>
              <a:t>– в частности, соответствие экранных форм характеристиками терминалов на рабочих местах конечных </a:t>
            </a:r>
            <a:r>
              <a:rPr lang="ru-RU" sz="2800" dirty="0" smtClean="0"/>
              <a:t>пользователей.</a:t>
            </a:r>
            <a:endParaRPr lang="ru-RU" sz="2800" dirty="0"/>
          </a:p>
        </p:txBody>
      </p:sp>
    </p:spTree>
    <p:extLst>
      <p:ext uri="{BB962C8B-B14F-4D97-AF65-F5344CB8AC3E}">
        <p14:creationId xmlns:p14="http://schemas.microsoft.com/office/powerpoint/2010/main" val="2294804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352928" cy="720080"/>
          </a:xfrm>
        </p:spPr>
        <p:txBody>
          <a:bodyPr>
            <a:normAutofit fontScale="90000"/>
          </a:bodyPr>
          <a:lstStyle/>
          <a:p>
            <a:pPr marL="0" indent="0" algn="l">
              <a:buNone/>
            </a:pPr>
            <a:r>
              <a:rPr lang="ru-RU" sz="3200" dirty="0">
                <a:effectLst/>
              </a:rPr>
              <a:t>Понятие информационного обеспечения ИС</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647564" y="1145966"/>
            <a:ext cx="7956884" cy="5163354"/>
          </a:xfrm>
        </p:spPr>
        <p:txBody>
          <a:bodyPr>
            <a:normAutofit fontScale="77500" lnSpcReduction="20000"/>
          </a:bodyPr>
          <a:lstStyle/>
          <a:p>
            <a:pPr marL="45720" indent="0">
              <a:buNone/>
            </a:pPr>
            <a:r>
              <a:rPr lang="ru-RU" sz="2800" dirty="0"/>
              <a:t>Информационное обеспечение ИС включает два комплекса</a:t>
            </a:r>
            <a:r>
              <a:rPr lang="ru-RU" sz="2800" dirty="0" smtClean="0"/>
              <a:t>:</a:t>
            </a:r>
          </a:p>
          <a:p>
            <a:pPr marL="45720" indent="0">
              <a:buNone/>
            </a:pPr>
            <a:endParaRPr lang="ru-RU" dirty="0"/>
          </a:p>
          <a:p>
            <a:pPr marL="704850" lvl="1" indent="-341313" algn="just">
              <a:buClrTx/>
              <a:buFont typeface="Arial" pitchFamily="34" charset="0"/>
              <a:buChar char="•"/>
            </a:pPr>
            <a:r>
              <a:rPr lang="ru-RU" sz="2100" dirty="0" err="1"/>
              <a:t>внемашинное</a:t>
            </a:r>
            <a:r>
              <a:rPr lang="ru-RU" sz="2100" dirty="0"/>
              <a:t> информационное обеспечение (классификаторы технико-экономической информации, документы, методические инструктивные материалы</a:t>
            </a:r>
            <a:r>
              <a:rPr lang="ru-RU" sz="2100" dirty="0" smtClean="0"/>
              <a:t>);</a:t>
            </a:r>
          </a:p>
          <a:p>
            <a:pPr marL="363537" lvl="1" indent="0" algn="just">
              <a:buClrTx/>
              <a:buNone/>
            </a:pPr>
            <a:r>
              <a:rPr lang="ru-RU" sz="2100" dirty="0"/>
              <a:t>К </a:t>
            </a:r>
            <a:r>
              <a:rPr lang="ru-RU" sz="2100" dirty="0" err="1"/>
              <a:t>внемашинной</a:t>
            </a:r>
            <a:r>
              <a:rPr lang="ru-RU" sz="2100" dirty="0"/>
              <a:t> относится та часть информационной базы, которая обслуживает систему управления в виде, воспринимаемом человеком без каких-либо технических средств, например документы (наряды, акты, накладные, счета и др.).</a:t>
            </a:r>
          </a:p>
          <a:p>
            <a:pPr marL="704850" lvl="1" indent="-341313" algn="just">
              <a:buClrTx/>
              <a:buFont typeface="Arial" pitchFamily="34" charset="0"/>
              <a:buChar char="•"/>
            </a:pPr>
            <a:endParaRPr lang="ru-RU" sz="2100" dirty="0" smtClean="0"/>
          </a:p>
          <a:p>
            <a:pPr marL="704850" lvl="1" indent="-341313" algn="just">
              <a:buClrTx/>
              <a:buFont typeface="Arial" pitchFamily="34" charset="0"/>
              <a:buChar char="•"/>
            </a:pPr>
            <a:r>
              <a:rPr lang="ru-RU" sz="2100" dirty="0" err="1" smtClean="0"/>
              <a:t>внутримашинное</a:t>
            </a:r>
            <a:r>
              <a:rPr lang="ru-RU" sz="2100" dirty="0" smtClean="0"/>
              <a:t> </a:t>
            </a:r>
            <a:r>
              <a:rPr lang="ru-RU" sz="2100" dirty="0"/>
              <a:t>информационное обеспечение (макеты/экранные формы для ввода первичных данных в ЭВМ или вывода результатной информации, структуры информационной базы: входных, выходных файлов, базы данных</a:t>
            </a:r>
            <a:r>
              <a:rPr lang="ru-RU" sz="2100" dirty="0" smtClean="0"/>
              <a:t>).</a:t>
            </a:r>
          </a:p>
          <a:p>
            <a:pPr marL="363537" lvl="1" indent="0" algn="just">
              <a:buClrTx/>
              <a:buNone/>
            </a:pPr>
            <a:r>
              <a:rPr lang="ru-RU" sz="2100" dirty="0" err="1"/>
              <a:t>Внутримашинная</a:t>
            </a:r>
            <a:r>
              <a:rPr lang="ru-RU" sz="2100" dirty="0"/>
              <a:t> информационная база содержится на машинных носителях и состоит из файлов. Она может быть создана либо как из множества локальных (независимых), файлов, либо как база данных. Разница состоит в том, что при создании базы данных файлы не являются независимыми, т.к. структура одних файлов зависит от структуры других. </a:t>
            </a:r>
          </a:p>
        </p:txBody>
      </p:sp>
    </p:spTree>
    <p:extLst>
      <p:ext uri="{BB962C8B-B14F-4D97-AF65-F5344CB8AC3E}">
        <p14:creationId xmlns:p14="http://schemas.microsoft.com/office/powerpoint/2010/main" val="2638385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936104"/>
          </a:xfrm>
        </p:spPr>
        <p:txBody>
          <a:bodyPr>
            <a:normAutofit fontScale="90000"/>
          </a:bodyPr>
          <a:lstStyle/>
          <a:p>
            <a:pPr marL="0" indent="0" algn="l">
              <a:buNone/>
            </a:pPr>
            <a:r>
              <a:rPr lang="ru-RU" sz="2800" dirty="0" smtClean="0">
                <a:effectLst/>
              </a:rPr>
              <a:t>Основные </a:t>
            </a:r>
            <a:r>
              <a:rPr lang="ru-RU" sz="2800" dirty="0">
                <a:effectLst/>
              </a:rPr>
              <a:t>понятия классификации технико-экономической информации</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484784"/>
            <a:ext cx="8280920" cy="4968552"/>
          </a:xfrm>
        </p:spPr>
        <p:txBody>
          <a:bodyPr>
            <a:normAutofit fontScale="92500" lnSpcReduction="10000"/>
          </a:bodyPr>
          <a:lstStyle/>
          <a:p>
            <a:pPr marL="45720" indent="0" algn="just">
              <a:buNone/>
            </a:pPr>
            <a:r>
              <a:rPr lang="ru-RU" dirty="0"/>
              <a:t>Для организации работы с информацией </a:t>
            </a:r>
            <a:r>
              <a:rPr lang="ru-RU" dirty="0" smtClean="0"/>
              <a:t>в ИС необходимо перевести ее в пригодную для автоматической обработки форму:</a:t>
            </a:r>
          </a:p>
          <a:p>
            <a:pPr marL="45720" indent="0" algn="ctr">
              <a:buNone/>
            </a:pPr>
            <a:endParaRPr lang="ru-RU" sz="1300" dirty="0" smtClean="0"/>
          </a:p>
          <a:p>
            <a:pPr marL="45720" indent="0" algn="ctr">
              <a:buNone/>
            </a:pPr>
            <a:r>
              <a:rPr lang="ru-RU" dirty="0" smtClean="0"/>
              <a:t>упорядочить (классифицировать)</a:t>
            </a:r>
          </a:p>
          <a:p>
            <a:pPr marL="45720" indent="0" algn="ctr">
              <a:buNone/>
            </a:pPr>
            <a:r>
              <a:rPr lang="ru-RU" sz="1300" dirty="0" smtClean="0"/>
              <a:t> </a:t>
            </a:r>
          </a:p>
          <a:p>
            <a:pPr marL="45720" indent="0" algn="ctr">
              <a:buNone/>
            </a:pPr>
            <a:r>
              <a:rPr lang="ru-RU" dirty="0" smtClean="0"/>
              <a:t>формализовать (закодировать) </a:t>
            </a:r>
            <a:br>
              <a:rPr lang="ru-RU" dirty="0" smtClean="0"/>
            </a:br>
            <a:r>
              <a:rPr lang="ru-RU" dirty="0" smtClean="0"/>
              <a:t>с использованием классификатора.</a:t>
            </a:r>
            <a:r>
              <a:rPr lang="ru-RU" sz="2400" dirty="0"/>
              <a:t> </a:t>
            </a:r>
          </a:p>
          <a:p>
            <a:pPr marL="45720" indent="0" algn="ctr">
              <a:buNone/>
            </a:pPr>
            <a:endParaRPr lang="ru-RU" dirty="0" smtClean="0"/>
          </a:p>
          <a:p>
            <a:pPr marL="45720" indent="0" algn="just">
              <a:buNone/>
            </a:pPr>
            <a:r>
              <a:rPr lang="ru-RU" b="1" dirty="0" smtClean="0"/>
              <a:t>Классификатор (справочник) –</a:t>
            </a:r>
            <a:r>
              <a:rPr lang="ru-RU" dirty="0" smtClean="0"/>
              <a:t> </a:t>
            </a:r>
            <a:r>
              <a:rPr lang="ru-RU" dirty="0"/>
              <a:t>это документ, с помощью которого осуществляется формализованное описание экономической информации в ЭИС, содержащий наименования объектов, наименования классификационных группировок и их кодовые обозначения. </a:t>
            </a:r>
          </a:p>
          <a:p>
            <a:pPr marL="45720" indent="0" algn="just">
              <a:buNone/>
            </a:pPr>
            <a:r>
              <a:rPr lang="ru-RU" dirty="0"/>
              <a:t>Экономическая информация существует в двух формах: в форме экономических показателей и документов.</a:t>
            </a:r>
            <a:endParaRPr lang="ru-RU" sz="2100" dirty="0"/>
          </a:p>
        </p:txBody>
      </p:sp>
    </p:spTree>
    <p:extLst>
      <p:ext uri="{BB962C8B-B14F-4D97-AF65-F5344CB8AC3E}">
        <p14:creationId xmlns:p14="http://schemas.microsoft.com/office/powerpoint/2010/main" val="473266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568952" cy="936104"/>
          </a:xfrm>
        </p:spPr>
        <p:txBody>
          <a:bodyPr>
            <a:normAutofit fontScale="90000"/>
          </a:bodyPr>
          <a:lstStyle/>
          <a:p>
            <a:pPr marL="0" indent="0" algn="l">
              <a:buNone/>
            </a:pPr>
            <a:r>
              <a:rPr lang="ru-RU" sz="2800" dirty="0" smtClean="0">
                <a:effectLst/>
              </a:rPr>
              <a:t>Основные </a:t>
            </a:r>
            <a:r>
              <a:rPr lang="ru-RU" sz="2800" dirty="0">
                <a:effectLst/>
              </a:rPr>
              <a:t>понятия классификации технико-экономической информации</a:t>
            </a:r>
            <a:br>
              <a:rPr lang="ru-RU" sz="2800" dirty="0">
                <a:effectLst/>
              </a:rPr>
            </a:br>
            <a:r>
              <a:rPr lang="ru-RU" sz="3200" dirty="0">
                <a:effectLst/>
              </a:rPr>
              <a:t/>
            </a:r>
            <a:br>
              <a:rPr lang="ru-RU" sz="3200" dirty="0">
                <a:effectLst/>
              </a:rPr>
            </a:br>
            <a:r>
              <a:rPr lang="ru-RU" sz="3200" dirty="0">
                <a:effectLst/>
              </a:rPr>
              <a:t/>
            </a:r>
            <a:br>
              <a:rPr lang="ru-RU" sz="3200" dirty="0">
                <a:effectLst/>
              </a:rPr>
            </a:br>
            <a:r>
              <a:rPr lang="ru-RU" sz="3200" dirty="0">
                <a:effectLst/>
              </a:rPr>
              <a:t/>
            </a:r>
            <a:br>
              <a:rPr lang="ru-RU" sz="3200" dirty="0">
                <a:effectLst/>
              </a:rPr>
            </a:br>
            <a:endParaRPr lang="ru-RU" sz="3200" dirty="0"/>
          </a:p>
        </p:txBody>
      </p:sp>
      <p:sp>
        <p:nvSpPr>
          <p:cNvPr id="3" name="Объект 2"/>
          <p:cNvSpPr>
            <a:spLocks noGrp="1"/>
          </p:cNvSpPr>
          <p:nvPr>
            <p:ph sz="quarter" idx="13"/>
          </p:nvPr>
        </p:nvSpPr>
        <p:spPr>
          <a:xfrm>
            <a:off x="467544" y="1484784"/>
            <a:ext cx="8280920" cy="4968552"/>
          </a:xfrm>
        </p:spPr>
        <p:txBody>
          <a:bodyPr>
            <a:normAutofit/>
          </a:bodyPr>
          <a:lstStyle/>
          <a:p>
            <a:pPr marL="45720" indent="0" algn="just">
              <a:buNone/>
            </a:pPr>
            <a:r>
              <a:rPr lang="ru-RU" b="1" dirty="0"/>
              <a:t>Экономический показатель </a:t>
            </a:r>
            <a:r>
              <a:rPr lang="ru-RU" dirty="0"/>
              <a:t>является составной единицей информации, отражающей количественную характеристику некоторого процесса предметной области – </a:t>
            </a:r>
            <a:r>
              <a:rPr lang="ru-RU" i="1" dirty="0"/>
              <a:t>реквизит-основание</a:t>
            </a:r>
            <a:r>
              <a:rPr lang="ru-RU" dirty="0"/>
              <a:t> вместе с однозначно определяющими его качествами </a:t>
            </a:r>
            <a:r>
              <a:rPr lang="ru-RU" i="1" dirty="0"/>
              <a:t>реквизитами-признаками</a:t>
            </a:r>
            <a:r>
              <a:rPr lang="ru-RU" dirty="0"/>
              <a:t>:</a:t>
            </a:r>
            <a:endParaRPr lang="ru-RU" sz="2100" dirty="0"/>
          </a:p>
        </p:txBody>
      </p:sp>
      <p:pic>
        <p:nvPicPr>
          <p:cNvPr id="7" name="Рисунок 6" descr="Рис. 4.1. Схема структуры экономического показателя"/>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83568" y="3501009"/>
            <a:ext cx="7776864" cy="2592288"/>
          </a:xfrm>
          <a:prstGeom prst="rect">
            <a:avLst/>
          </a:prstGeom>
          <a:noFill/>
          <a:ln>
            <a:noFill/>
          </a:ln>
        </p:spPr>
      </p:pic>
    </p:spTree>
    <p:extLst>
      <p:ext uri="{BB962C8B-B14F-4D97-AF65-F5344CB8AC3E}">
        <p14:creationId xmlns:p14="http://schemas.microsoft.com/office/powerpoint/2010/main" val="2304715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068960"/>
            <a:ext cx="8280920" cy="3384376"/>
          </a:xfrm>
        </p:spPr>
        <p:txBody>
          <a:bodyPr>
            <a:normAutofit/>
          </a:bodyPr>
          <a:lstStyle/>
          <a:p>
            <a:pPr marL="45720" indent="0">
              <a:buNone/>
            </a:pPr>
            <a:r>
              <a:rPr lang="ru-RU" i="1" dirty="0" smtClean="0"/>
              <a:t>Реквизиты-основания</a:t>
            </a:r>
            <a:r>
              <a:rPr lang="ru-RU" dirty="0" smtClean="0"/>
              <a:t> </a:t>
            </a:r>
            <a:r>
              <a:rPr lang="ru-RU" dirty="0"/>
              <a:t>подразделяются по типу </a:t>
            </a:r>
            <a:r>
              <a:rPr lang="ru-RU" dirty="0" smtClean="0"/>
              <a:t>алгоритмов. </a:t>
            </a:r>
            <a:endParaRPr lang="ru-RU" dirty="0"/>
          </a:p>
          <a:p>
            <a:pPr marL="45720" indent="0">
              <a:buNone/>
            </a:pPr>
            <a:r>
              <a:rPr lang="ru-RU" dirty="0"/>
              <a:t>Множество </a:t>
            </a:r>
            <a:r>
              <a:rPr lang="ru-RU" i="1" dirty="0"/>
              <a:t>реквизитов-признаков</a:t>
            </a:r>
            <a:r>
              <a:rPr lang="ru-RU" dirty="0"/>
              <a:t> по степени </a:t>
            </a:r>
            <a:r>
              <a:rPr lang="ru-RU" dirty="0" smtClean="0"/>
              <a:t>формализации </a:t>
            </a:r>
            <a:r>
              <a:rPr lang="ru-RU" dirty="0"/>
              <a:t>делится на два подмножества: </a:t>
            </a:r>
          </a:p>
          <a:p>
            <a:pPr marL="365760" lvl="1" indent="0">
              <a:buNone/>
            </a:pPr>
            <a:r>
              <a:rPr lang="ru-RU" i="1" dirty="0"/>
              <a:t>справочные </a:t>
            </a:r>
            <a:r>
              <a:rPr lang="ru-RU" i="1" dirty="0" smtClean="0"/>
              <a:t>реквизиты-признаки</a:t>
            </a:r>
            <a:r>
              <a:rPr lang="ru-RU" dirty="0" smtClean="0"/>
              <a:t> </a:t>
            </a:r>
            <a:r>
              <a:rPr lang="ru-RU" dirty="0"/>
              <a:t>- как правило, наименования предназначены для понимания показателя пользователем-экономистом; </a:t>
            </a:r>
          </a:p>
          <a:p>
            <a:pPr marL="365760" lvl="1" indent="0">
              <a:buNone/>
            </a:pPr>
            <a:r>
              <a:rPr lang="ru-RU" i="1" dirty="0" err="1"/>
              <a:t>группировочные</a:t>
            </a:r>
            <a:r>
              <a:rPr lang="ru-RU" i="1" dirty="0"/>
              <a:t> реквизиты-признаки</a:t>
            </a:r>
            <a:r>
              <a:rPr lang="ru-RU" dirty="0"/>
              <a:t> - это закодированные аналоги справочных признаков, предназначенные для логической обработки информации на ЭВМ. </a:t>
            </a:r>
          </a:p>
        </p:txBody>
      </p:sp>
      <p:pic>
        <p:nvPicPr>
          <p:cNvPr id="7" name="Рисунок 6" descr="Рис. 4.1. Схема структуры экономического показателя"/>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9572" y="260648"/>
            <a:ext cx="7776864" cy="2592288"/>
          </a:xfrm>
          <a:prstGeom prst="rect">
            <a:avLst/>
          </a:prstGeom>
          <a:noFill/>
          <a:ln>
            <a:noFill/>
          </a:ln>
        </p:spPr>
      </p:pic>
    </p:spTree>
    <p:extLst>
      <p:ext uri="{BB962C8B-B14F-4D97-AF65-F5344CB8AC3E}">
        <p14:creationId xmlns:p14="http://schemas.microsoft.com/office/powerpoint/2010/main" val="2019014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375</TotalTime>
  <Words>2505</Words>
  <Application>Microsoft Office PowerPoint</Application>
  <PresentationFormat>Экран (4:3)</PresentationFormat>
  <Paragraphs>264</Paragraphs>
  <Slides>39</Slides>
  <Notes>35</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39</vt:i4>
      </vt:variant>
    </vt:vector>
  </HeadingPairs>
  <TitlesOfParts>
    <vt:vector size="45" baseType="lpstr">
      <vt:lpstr>Arial</vt:lpstr>
      <vt:lpstr>Calibri</vt:lpstr>
      <vt:lpstr>Georgia</vt:lpstr>
      <vt:lpstr>Trebuchet MS</vt:lpstr>
      <vt:lpstr>Wingdings 3</vt:lpstr>
      <vt:lpstr>Воздушный поток</vt:lpstr>
      <vt:lpstr>Информационное обеспечение ИС</vt:lpstr>
      <vt:lpstr>Место ИО среди обеспечивающих подсистем ИС </vt:lpstr>
      <vt:lpstr>Понятие информационного обеспечения ИС  </vt:lpstr>
      <vt:lpstr>Понятие информационного обеспечения ИС   </vt:lpstr>
      <vt:lpstr>Понятие информационного обеспечения ИС   </vt:lpstr>
      <vt:lpstr>Понятие информационного обеспечения ИС   </vt:lpstr>
      <vt:lpstr>Основные понятия классификации технико-экономической информации    </vt:lpstr>
      <vt:lpstr>Основные понятия классификации технико-экономической информации    </vt:lpstr>
      <vt:lpstr>Презентация PowerPoint</vt:lpstr>
      <vt:lpstr>Объекты классификации    </vt:lpstr>
      <vt:lpstr>Объекты классификации    </vt:lpstr>
      <vt:lpstr>Основные определения    </vt:lpstr>
      <vt:lpstr>Классификаторы    </vt:lpstr>
      <vt:lpstr>Классификаторы    </vt:lpstr>
      <vt:lpstr>Единая система классификации и кодирования     </vt:lpstr>
      <vt:lpstr>Структура   </vt:lpstr>
      <vt:lpstr>Системы классификации   </vt:lpstr>
      <vt:lpstr>Системы классификации   </vt:lpstr>
      <vt:lpstr>Иерархическая система классификации </vt:lpstr>
      <vt:lpstr>Иерархическая система классификации </vt:lpstr>
      <vt:lpstr>Иерархическая система классификации </vt:lpstr>
      <vt:lpstr>Пример иерархической системы классификации  Минералы </vt:lpstr>
      <vt:lpstr>   </vt:lpstr>
      <vt:lpstr>Многоаспектные системы классификации </vt:lpstr>
      <vt:lpstr>Фасетная система классификации </vt:lpstr>
      <vt:lpstr>Построение фасетной системы классификации. </vt:lpstr>
      <vt:lpstr>Фасетная система классификации </vt:lpstr>
      <vt:lpstr>Фасетная система классификации </vt:lpstr>
      <vt:lpstr>Пример фасетной системы классификации  Отчетность </vt:lpstr>
      <vt:lpstr>Дескрипторная система классификации </vt:lpstr>
      <vt:lpstr>Кодирование технико-экономической информации </vt:lpstr>
      <vt:lpstr>Кодирование технико-экономической информации </vt:lpstr>
      <vt:lpstr>Кодирование технико-экономической информации </vt:lpstr>
      <vt:lpstr>Регистрационные методы кодирования  </vt:lpstr>
      <vt:lpstr>Регистрационные методы кодирования  </vt:lpstr>
      <vt:lpstr>Классификационные коды  </vt:lpstr>
      <vt:lpstr>Классификационные коды  </vt:lpstr>
      <vt:lpstr>Классификационные коды  </vt:lpstr>
      <vt:lpstr>Рекомендации по выбору методов классификации: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Информационные технологии управления</dc:title>
  <dc:creator>Admin</dc:creator>
  <cp:lastModifiedBy>Студент</cp:lastModifiedBy>
  <cp:revision>40</cp:revision>
  <dcterms:created xsi:type="dcterms:W3CDTF">2014-10-24T23:32:42Z</dcterms:created>
  <dcterms:modified xsi:type="dcterms:W3CDTF">2021-11-26T06:27:34Z</dcterms:modified>
</cp:coreProperties>
</file>